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27" r:id="rId4"/>
  </p:sldMasterIdLst>
  <p:notesMasterIdLst>
    <p:notesMasterId r:id="rId27"/>
  </p:notesMasterIdLst>
  <p:handoutMasterIdLst>
    <p:handoutMasterId r:id="rId28"/>
  </p:handoutMasterIdLst>
  <p:sldIdLst>
    <p:sldId id="626" r:id="rId5"/>
    <p:sldId id="800" r:id="rId6"/>
    <p:sldId id="803" r:id="rId7"/>
    <p:sldId id="802" r:id="rId8"/>
    <p:sldId id="804" r:id="rId9"/>
    <p:sldId id="798" r:id="rId10"/>
    <p:sldId id="801" r:id="rId11"/>
    <p:sldId id="814" r:id="rId12"/>
    <p:sldId id="816" r:id="rId13"/>
    <p:sldId id="817" r:id="rId14"/>
    <p:sldId id="791" r:id="rId15"/>
    <p:sldId id="799" r:id="rId16"/>
    <p:sldId id="818" r:id="rId17"/>
    <p:sldId id="805" r:id="rId18"/>
    <p:sldId id="806" r:id="rId19"/>
    <p:sldId id="807" r:id="rId20"/>
    <p:sldId id="808" r:id="rId21"/>
    <p:sldId id="809" r:id="rId22"/>
    <p:sldId id="812" r:id="rId23"/>
    <p:sldId id="810" r:id="rId24"/>
    <p:sldId id="813" r:id="rId25"/>
    <p:sldId id="784" r:id="rId26"/>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17" autoAdjust="0"/>
    <p:restoredTop sz="95592" autoAdjust="0"/>
  </p:normalViewPr>
  <p:slideViewPr>
    <p:cSldViewPr>
      <p:cViewPr>
        <p:scale>
          <a:sx n="69" d="100"/>
          <a:sy n="69" d="100"/>
        </p:scale>
        <p:origin x="-984" y="-894"/>
      </p:cViewPr>
      <p:guideLst>
        <p:guide orient="horz" pos="2160"/>
        <p:guide pos="2880"/>
      </p:guideLst>
    </p:cSldViewPr>
  </p:slideViewPr>
  <p:notesTextViewPr>
    <p:cViewPr>
      <p:scale>
        <a:sx n="100" d="100"/>
        <a:sy n="100" d="100"/>
      </p:scale>
      <p:origin x="0" y="0"/>
    </p:cViewPr>
  </p:notesTextViewPr>
  <p:sorterViewPr>
    <p:cViewPr>
      <p:scale>
        <a:sx n="180" d="100"/>
        <a:sy n="180" d="100"/>
      </p:scale>
      <p:origin x="0" y="17328"/>
    </p:cViewPr>
  </p:sorterViewPr>
  <p:notesViewPr>
    <p:cSldViewPr>
      <p:cViewPr varScale="1">
        <p:scale>
          <a:sx n="81" d="100"/>
          <a:sy n="81" d="100"/>
        </p:scale>
        <p:origin x="-1998"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7.1152827487473161E-2"/>
          <c:y val="0.14911800744610287"/>
          <c:w val="0.91218050584586019"/>
          <c:h val="0.81026499446789713"/>
        </c:manualLayout>
      </c:layout>
      <c:barChart>
        <c:barDir val="col"/>
        <c:grouping val="clustered"/>
        <c:varyColors val="0"/>
        <c:ser>
          <c:idx val="0"/>
          <c:order val="0"/>
          <c:tx>
            <c:strRef>
              <c:f>Sheet1!$B$1</c:f>
              <c:strCache>
                <c:ptCount val="1"/>
                <c:pt idx="0">
                  <c:v>Percentage Change in Federal Funding (2008-2014)</c:v>
                </c:pt>
              </c:strCache>
            </c:strRef>
          </c:tx>
          <c:invertIfNegative val="0"/>
          <c:dPt>
            <c:idx val="3"/>
            <c:invertIfNegative val="0"/>
            <c:bubble3D val="0"/>
            <c:spPr>
              <a:solidFill>
                <a:schemeClr val="accent3"/>
              </a:solidFill>
            </c:spPr>
          </c:dPt>
          <c:dPt>
            <c:idx val="4"/>
            <c:invertIfNegative val="0"/>
            <c:bubble3D val="0"/>
            <c:spPr>
              <a:solidFill>
                <a:schemeClr val="accent3"/>
              </a:solidFill>
            </c:spPr>
          </c:dPt>
          <c:dPt>
            <c:idx val="5"/>
            <c:invertIfNegative val="0"/>
            <c:bubble3D val="0"/>
            <c:spPr>
              <a:solidFill>
                <a:schemeClr val="accent3"/>
              </a:solidFill>
            </c:spPr>
          </c:dPt>
          <c:cat>
            <c:strRef>
              <c:f>Sheet1!$A$2:$A$7</c:f>
              <c:strCache>
                <c:ptCount val="6"/>
                <c:pt idx="0">
                  <c:v>Medicaid</c:v>
                </c:pt>
                <c:pt idx="1">
                  <c:v>Other Health</c:v>
                </c:pt>
                <c:pt idx="2">
                  <c:v>Income Security</c:v>
                </c:pt>
                <c:pt idx="3">
                  <c:v>Transportation</c:v>
                </c:pt>
                <c:pt idx="4">
                  <c:v>Education</c:v>
                </c:pt>
                <c:pt idx="5">
                  <c:v>Everything Else</c:v>
                </c:pt>
              </c:strCache>
            </c:strRef>
          </c:cat>
          <c:val>
            <c:numRef>
              <c:f>Sheet1!$B$2:$B$7</c:f>
              <c:numCache>
                <c:formatCode>General</c:formatCode>
                <c:ptCount val="6"/>
                <c:pt idx="0">
                  <c:v>35</c:v>
                </c:pt>
                <c:pt idx="1">
                  <c:v>21</c:v>
                </c:pt>
                <c:pt idx="2">
                  <c:v>1</c:v>
                </c:pt>
                <c:pt idx="3">
                  <c:v>-9</c:v>
                </c:pt>
                <c:pt idx="4">
                  <c:v>-10</c:v>
                </c:pt>
                <c:pt idx="5">
                  <c:v>-13</c:v>
                </c:pt>
              </c:numCache>
            </c:numRef>
          </c:val>
        </c:ser>
        <c:dLbls>
          <c:showLegendKey val="0"/>
          <c:showVal val="0"/>
          <c:showCatName val="0"/>
          <c:showSerName val="0"/>
          <c:showPercent val="0"/>
          <c:showBubbleSize val="0"/>
        </c:dLbls>
        <c:gapWidth val="39"/>
        <c:axId val="92041984"/>
        <c:axId val="92043520"/>
      </c:barChart>
      <c:catAx>
        <c:axId val="92041984"/>
        <c:scaling>
          <c:orientation val="minMax"/>
        </c:scaling>
        <c:delete val="1"/>
        <c:axPos val="b"/>
        <c:majorTickMark val="out"/>
        <c:minorTickMark val="none"/>
        <c:tickLblPos val="nextTo"/>
        <c:crossAx val="92043520"/>
        <c:crosses val="autoZero"/>
        <c:auto val="1"/>
        <c:lblAlgn val="ctr"/>
        <c:lblOffset val="100"/>
        <c:noMultiLvlLbl val="0"/>
      </c:catAx>
      <c:valAx>
        <c:axId val="92043520"/>
        <c:scaling>
          <c:orientation val="minMax"/>
        </c:scaling>
        <c:delete val="0"/>
        <c:axPos val="l"/>
        <c:majorGridlines/>
        <c:numFmt formatCode="General" sourceLinked="1"/>
        <c:majorTickMark val="out"/>
        <c:minorTickMark val="none"/>
        <c:tickLblPos val="nextTo"/>
        <c:crossAx val="9204198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Before </c:v>
                </c:pt>
              </c:strCache>
            </c:strRef>
          </c:tx>
          <c:invertIfNegative val="0"/>
          <c:cat>
            <c:strRef>
              <c:f>Sheet1!$A$2:$A$5</c:f>
              <c:strCache>
                <c:ptCount val="3"/>
                <c:pt idx="0">
                  <c:v>IP N=32</c:v>
                </c:pt>
                <c:pt idx="1">
                  <c:v>ER N=34</c:v>
                </c:pt>
                <c:pt idx="2">
                  <c:v>OV N=29</c:v>
                </c:pt>
              </c:strCache>
            </c:strRef>
          </c:cat>
          <c:val>
            <c:numRef>
              <c:f>Sheet1!$B$2:$B$5</c:f>
              <c:numCache>
                <c:formatCode>General</c:formatCode>
                <c:ptCount val="4"/>
                <c:pt idx="0">
                  <c:v>171</c:v>
                </c:pt>
                <c:pt idx="1">
                  <c:v>165</c:v>
                </c:pt>
                <c:pt idx="2">
                  <c:v>175</c:v>
                </c:pt>
              </c:numCache>
            </c:numRef>
          </c:val>
        </c:ser>
        <c:ser>
          <c:idx val="1"/>
          <c:order val="1"/>
          <c:tx>
            <c:strRef>
              <c:f>Sheet1!$C$1</c:f>
              <c:strCache>
                <c:ptCount val="1"/>
                <c:pt idx="0">
                  <c:v>During </c:v>
                </c:pt>
              </c:strCache>
            </c:strRef>
          </c:tx>
          <c:invertIfNegative val="0"/>
          <c:cat>
            <c:strRef>
              <c:f>Sheet1!$A$2:$A$5</c:f>
              <c:strCache>
                <c:ptCount val="3"/>
                <c:pt idx="0">
                  <c:v>IP N=32</c:v>
                </c:pt>
                <c:pt idx="1">
                  <c:v>ER N=34</c:v>
                </c:pt>
                <c:pt idx="2">
                  <c:v>OV N=29</c:v>
                </c:pt>
              </c:strCache>
            </c:strRef>
          </c:cat>
          <c:val>
            <c:numRef>
              <c:f>Sheet1!$C$2:$C$5</c:f>
              <c:numCache>
                <c:formatCode>General</c:formatCode>
                <c:ptCount val="4"/>
                <c:pt idx="0">
                  <c:v>6</c:v>
                </c:pt>
                <c:pt idx="1">
                  <c:v>6</c:v>
                </c:pt>
                <c:pt idx="2">
                  <c:v>37</c:v>
                </c:pt>
              </c:numCache>
            </c:numRef>
          </c:val>
        </c:ser>
        <c:ser>
          <c:idx val="2"/>
          <c:order val="2"/>
          <c:tx>
            <c:strRef>
              <c:f>Sheet1!$D$1</c:f>
              <c:strCache>
                <c:ptCount val="1"/>
                <c:pt idx="0">
                  <c:v>After</c:v>
                </c:pt>
              </c:strCache>
            </c:strRef>
          </c:tx>
          <c:invertIfNegative val="0"/>
          <c:cat>
            <c:strRef>
              <c:f>Sheet1!$A$2:$A$5</c:f>
              <c:strCache>
                <c:ptCount val="3"/>
                <c:pt idx="0">
                  <c:v>IP N=32</c:v>
                </c:pt>
                <c:pt idx="1">
                  <c:v>ER N=34</c:v>
                </c:pt>
                <c:pt idx="2">
                  <c:v>OV N=29</c:v>
                </c:pt>
              </c:strCache>
            </c:strRef>
          </c:cat>
          <c:val>
            <c:numRef>
              <c:f>Sheet1!$D$2:$D$5</c:f>
              <c:numCache>
                <c:formatCode>General</c:formatCode>
                <c:ptCount val="4"/>
                <c:pt idx="0">
                  <c:v>4</c:v>
                </c:pt>
                <c:pt idx="1">
                  <c:v>4</c:v>
                </c:pt>
                <c:pt idx="2">
                  <c:v>27</c:v>
                </c:pt>
              </c:numCache>
            </c:numRef>
          </c:val>
        </c:ser>
        <c:dLbls>
          <c:showLegendKey val="0"/>
          <c:showVal val="0"/>
          <c:showCatName val="0"/>
          <c:showSerName val="0"/>
          <c:showPercent val="0"/>
          <c:showBubbleSize val="0"/>
        </c:dLbls>
        <c:gapWidth val="150"/>
        <c:axId val="42297984"/>
        <c:axId val="42299776"/>
      </c:barChart>
      <c:catAx>
        <c:axId val="42297984"/>
        <c:scaling>
          <c:orientation val="minMax"/>
        </c:scaling>
        <c:delete val="0"/>
        <c:axPos val="b"/>
        <c:majorTickMark val="out"/>
        <c:minorTickMark val="none"/>
        <c:tickLblPos val="nextTo"/>
        <c:crossAx val="42299776"/>
        <c:crosses val="autoZero"/>
        <c:auto val="1"/>
        <c:lblAlgn val="ctr"/>
        <c:lblOffset val="100"/>
        <c:noMultiLvlLbl val="0"/>
      </c:catAx>
      <c:valAx>
        <c:axId val="42299776"/>
        <c:scaling>
          <c:orientation val="minMax"/>
        </c:scaling>
        <c:delete val="0"/>
        <c:axPos val="l"/>
        <c:majorGridlines/>
        <c:numFmt formatCode="General" sourceLinked="1"/>
        <c:majorTickMark val="out"/>
        <c:minorTickMark val="none"/>
        <c:tickLblPos val="nextTo"/>
        <c:crossAx val="42297984"/>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eaLnBrk="1" hangingPunct="1">
              <a:defRPr sz="1200">
                <a:latin typeface="Arial" charset="0"/>
              </a:defRPr>
            </a:lvl1pPr>
          </a:lstStyle>
          <a:p>
            <a:pPr>
              <a:defRPr/>
            </a:pPr>
            <a:endParaRPr lang="en-US" dirty="0"/>
          </a:p>
        </p:txBody>
      </p:sp>
      <p:sp>
        <p:nvSpPr>
          <p:cNvPr id="5123" name="Rectangle 3"/>
          <p:cNvSpPr>
            <a:spLocks noGrp="1" noChangeArrowheads="1"/>
          </p:cNvSpPr>
          <p:nvPr>
            <p:ph type="dt" sz="quarter"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eaLnBrk="1" hangingPunct="1">
              <a:defRPr sz="1200">
                <a:latin typeface="Arial" charset="0"/>
              </a:defRPr>
            </a:lvl1pPr>
          </a:lstStyle>
          <a:p>
            <a:pPr>
              <a:defRPr/>
            </a:pPr>
            <a:endParaRPr lang="en-US" dirty="0"/>
          </a:p>
        </p:txBody>
      </p:sp>
      <p:sp>
        <p:nvSpPr>
          <p:cNvPr id="5124" name="Rectangle 4"/>
          <p:cNvSpPr>
            <a:spLocks noGrp="1" noChangeArrowheads="1"/>
          </p:cNvSpPr>
          <p:nvPr>
            <p:ph type="ftr" sz="quarter" idx="2"/>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eaLnBrk="1" hangingPunct="1">
              <a:defRPr sz="1200">
                <a:latin typeface="Arial" charset="0"/>
              </a:defRPr>
            </a:lvl1pPr>
          </a:lstStyle>
          <a:p>
            <a:pPr>
              <a:defRPr/>
            </a:pPr>
            <a:endParaRPr lang="en-US" dirty="0"/>
          </a:p>
        </p:txBody>
      </p:sp>
      <p:sp>
        <p:nvSpPr>
          <p:cNvPr id="5125" name="Rectangle 5"/>
          <p:cNvSpPr>
            <a:spLocks noGrp="1" noChangeArrowheads="1"/>
          </p:cNvSpPr>
          <p:nvPr>
            <p:ph type="sldNum" sz="quarter" idx="3"/>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eaLnBrk="1" hangingPunct="1">
              <a:defRPr sz="1200">
                <a:latin typeface="Arial" charset="0"/>
              </a:defRPr>
            </a:lvl1pPr>
          </a:lstStyle>
          <a:p>
            <a:pPr>
              <a:defRPr/>
            </a:pPr>
            <a:fld id="{D2844793-DE4A-4109-AC3B-563B8AFB863D}" type="slidenum">
              <a:rPr lang="en-US"/>
              <a:pPr>
                <a:defRPr/>
              </a:pPr>
              <a:t>‹#›</a:t>
            </a:fld>
            <a:endParaRPr lang="en-US" dirty="0"/>
          </a:p>
        </p:txBody>
      </p:sp>
    </p:spTree>
    <p:extLst>
      <p:ext uri="{BB962C8B-B14F-4D97-AF65-F5344CB8AC3E}">
        <p14:creationId xmlns:p14="http://schemas.microsoft.com/office/powerpoint/2010/main" val="535740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eaLnBrk="1" hangingPunct="1">
              <a:defRPr sz="1200">
                <a:latin typeface="Arial" charset="0"/>
              </a:defRPr>
            </a:lvl1pPr>
          </a:lstStyle>
          <a:p>
            <a:pPr>
              <a:defRPr/>
            </a:pPr>
            <a:endParaRPr lang="en-US" dirty="0"/>
          </a:p>
        </p:txBody>
      </p:sp>
      <p:sp>
        <p:nvSpPr>
          <p:cNvPr id="3075"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eaLnBrk="1" hangingPunct="1">
              <a:defRPr sz="1200">
                <a:latin typeface="Arial" charset="0"/>
              </a:defRPr>
            </a:lvl1pPr>
          </a:lstStyle>
          <a:p>
            <a:pPr>
              <a:defRPr/>
            </a:pPr>
            <a:endParaRPr lang="en-US" dirty="0"/>
          </a:p>
        </p:txBody>
      </p:sp>
      <p:sp>
        <p:nvSpPr>
          <p:cNvPr id="3482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eaLnBrk="1" hangingPunct="1">
              <a:defRPr sz="1200">
                <a:latin typeface="Arial" charset="0"/>
              </a:defRPr>
            </a:lvl1pPr>
          </a:lstStyle>
          <a:p>
            <a:pPr>
              <a:defRPr/>
            </a:pPr>
            <a:endParaRPr lang="en-US" dirty="0"/>
          </a:p>
        </p:txBody>
      </p:sp>
      <p:sp>
        <p:nvSpPr>
          <p:cNvPr id="3079"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eaLnBrk="1" hangingPunct="1">
              <a:defRPr sz="1200">
                <a:latin typeface="Arial" charset="0"/>
              </a:defRPr>
            </a:lvl1pPr>
          </a:lstStyle>
          <a:p>
            <a:pPr>
              <a:defRPr/>
            </a:pPr>
            <a:fld id="{4B5C2C34-22E5-4F62-B91E-07252E9FC912}" type="slidenum">
              <a:rPr lang="en-US"/>
              <a:pPr>
                <a:defRPr/>
              </a:pPr>
              <a:t>‹#›</a:t>
            </a:fld>
            <a:endParaRPr lang="en-US" dirty="0"/>
          </a:p>
        </p:txBody>
      </p:sp>
    </p:spTree>
    <p:extLst>
      <p:ext uri="{BB962C8B-B14F-4D97-AF65-F5344CB8AC3E}">
        <p14:creationId xmlns:p14="http://schemas.microsoft.com/office/powerpoint/2010/main" val="11117071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9C71B4-0BE4-46D8-9A18-4A1D7B2ED132}" type="slidenum">
              <a:rPr lang="en-US" smtClean="0"/>
              <a:t>2</a:t>
            </a:fld>
            <a:endParaRPr lang="en-US" dirty="0"/>
          </a:p>
        </p:txBody>
      </p:sp>
    </p:spTree>
    <p:extLst>
      <p:ext uri="{BB962C8B-B14F-4D97-AF65-F5344CB8AC3E}">
        <p14:creationId xmlns:p14="http://schemas.microsoft.com/office/powerpoint/2010/main" val="3970276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9C71B4-0BE4-46D8-9A18-4A1D7B2ED132}" type="slidenum">
              <a:rPr lang="en-US" smtClean="0"/>
              <a:t>7</a:t>
            </a:fld>
            <a:endParaRPr lang="en-US"/>
          </a:p>
        </p:txBody>
      </p:sp>
    </p:spTree>
    <p:extLst>
      <p:ext uri="{BB962C8B-B14F-4D97-AF65-F5344CB8AC3E}">
        <p14:creationId xmlns:p14="http://schemas.microsoft.com/office/powerpoint/2010/main" val="353900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ECB927-5FE4-4979-B7EC-40D6A616E772}" type="slidenum">
              <a:rPr lang="en-US" smtClean="0"/>
              <a:t>20</a:t>
            </a:fld>
            <a:endParaRPr lang="en-US"/>
          </a:p>
        </p:txBody>
      </p:sp>
    </p:spTree>
    <p:extLst>
      <p:ext uri="{BB962C8B-B14F-4D97-AF65-F5344CB8AC3E}">
        <p14:creationId xmlns:p14="http://schemas.microsoft.com/office/powerpoint/2010/main" val="40181181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448056" y="2015653"/>
            <a:ext cx="6705600" cy="1905000"/>
          </a:xfrm>
          <a:prstGeom prst="rect">
            <a:avLst/>
          </a:prstGeom>
        </p:spPr>
        <p:txBody>
          <a:bodyPr anchor="b" anchorCtr="0"/>
          <a:lstStyle>
            <a:lvl1pPr algn="l">
              <a:defRPr>
                <a:solidFill>
                  <a:srgbClr val="318DCC"/>
                </a:solidFill>
                <a:effectLst>
                  <a:outerShdw blurRad="63500" dist="38100" dir="2700000" algn="tl">
                    <a:srgbClr val="1F5B83">
                      <a:alpha val="42745"/>
                    </a:srgbClr>
                  </a:outerShdw>
                </a:effectLst>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a:t>
            </a:r>
            <a:br>
              <a:rPr lang="en-US" dirty="0" smtClean="0"/>
            </a:br>
            <a:r>
              <a:rPr lang="en-US" dirty="0" smtClean="0"/>
              <a:t>title</a:t>
            </a:r>
            <a:endParaRPr lang="en-US" dirty="0"/>
          </a:p>
        </p:txBody>
      </p:sp>
      <p:sp>
        <p:nvSpPr>
          <p:cNvPr id="6" name="Subtitle 2"/>
          <p:cNvSpPr>
            <a:spLocks noGrp="1"/>
          </p:cNvSpPr>
          <p:nvPr>
            <p:ph type="subTitle" idx="1"/>
          </p:nvPr>
        </p:nvSpPr>
        <p:spPr>
          <a:xfrm>
            <a:off x="457200" y="4114800"/>
            <a:ext cx="4724400" cy="2133600"/>
          </a:xfrm>
          <a:prstGeom prst="rect">
            <a:avLst/>
          </a:prstGeom>
        </p:spPr>
        <p:txBody>
          <a:bodyPr/>
          <a:lstStyle>
            <a:lvl1pPr marL="0" indent="0" algn="l">
              <a:buNone/>
              <a:defRPr>
                <a:solidFill>
                  <a:srgbClr val="717171"/>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738616"/>
            <a:ext cx="4648200" cy="1260179"/>
          </a:xfrm>
          <a:prstGeom prst="rect">
            <a:avLst/>
          </a:prstGeom>
        </p:spPr>
      </p:pic>
    </p:spTree>
    <p:extLst>
      <p:ext uri="{BB962C8B-B14F-4D97-AF65-F5344CB8AC3E}">
        <p14:creationId xmlns:p14="http://schemas.microsoft.com/office/powerpoint/2010/main" val="305443691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ank you">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49072" y="1371600"/>
            <a:ext cx="5723128" cy="2457450"/>
          </a:xfrm>
          <a:prstGeom prst="rect">
            <a:avLst/>
          </a:prstGeom>
        </p:spPr>
        <p:txBody>
          <a:bodyPr anchor="b" anchorCtr="0"/>
          <a:lstStyle>
            <a:lvl1pPr algn="l">
              <a:defRPr lang="en-US" dirty="0">
                <a:solidFill>
                  <a:srgbClr val="318DCC"/>
                </a:solidFill>
                <a:effectLst>
                  <a:outerShdw blurRad="63500" dist="38100" dir="2700000" algn="tl">
                    <a:srgbClr val="1F5B83">
                      <a:alpha val="42745"/>
                    </a:srgbClr>
                  </a:outerShdw>
                </a:effectLst>
                <a:latin typeface="Tahoma" panose="020B0604030504040204" pitchFamily="34" charset="0"/>
                <a:ea typeface="Tahoma" panose="020B0604030504040204" pitchFamily="34" charset="0"/>
                <a:cs typeface="Tahoma" panose="020B0604030504040204" pitchFamily="34" charset="0"/>
              </a:defRPr>
            </a:lvl1pPr>
          </a:lstStyle>
          <a:p>
            <a:pPr lvl="0"/>
            <a:r>
              <a:rPr lang="en-US" dirty="0" smtClean="0"/>
              <a:t>Thank You.</a:t>
            </a:r>
            <a:endParaRPr lang="en-US" dirty="0"/>
          </a:p>
        </p:txBody>
      </p:sp>
      <p:sp>
        <p:nvSpPr>
          <p:cNvPr id="10" name="Slide Number Placeholder 5"/>
          <p:cNvSpPr>
            <a:spLocks noGrp="1"/>
          </p:cNvSpPr>
          <p:nvPr>
            <p:ph type="sldNum" sz="quarter" idx="4"/>
          </p:nvPr>
        </p:nvSpPr>
        <p:spPr>
          <a:xfrm>
            <a:off x="6705600" y="6196969"/>
            <a:ext cx="2133600" cy="288925"/>
          </a:xfrm>
          <a:prstGeom prst="rect">
            <a:avLst/>
          </a:prstGeom>
        </p:spPr>
        <p:txBody>
          <a:bodyPr anchor="b" anchorCtr="0"/>
          <a:lstStyle>
            <a:lvl1pPr algn="r">
              <a:defRPr sz="1100">
                <a:solidFill>
                  <a:schemeClr val="tx1">
                    <a:lumMod val="65000"/>
                    <a:lumOff val="35000"/>
                  </a:schemeClr>
                </a:solidFill>
              </a:defRPr>
            </a:lvl1pPr>
          </a:lstStyle>
          <a:p>
            <a:fld id="{FF445594-FFE8-4E90-934C-EFF530110A38}" type="slidenum">
              <a:rPr lang="en-US" smtClean="0"/>
              <a:t>‹#›</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43" y="6019800"/>
            <a:ext cx="2228088" cy="604060"/>
          </a:xfrm>
          <a:prstGeom prst="rect">
            <a:avLst/>
          </a:prstGeom>
        </p:spPr>
      </p:pic>
      <p:sp>
        <p:nvSpPr>
          <p:cNvPr id="7" name="Footer Placeholder 4"/>
          <p:cNvSpPr>
            <a:spLocks noGrp="1"/>
          </p:cNvSpPr>
          <p:nvPr>
            <p:ph type="ftr" sz="quarter" idx="3"/>
          </p:nvPr>
        </p:nvSpPr>
        <p:spPr>
          <a:xfrm>
            <a:off x="0" y="6196969"/>
            <a:ext cx="9144000" cy="381000"/>
          </a:xfrm>
        </p:spPr>
        <p:txBody>
          <a:bodyPr/>
          <a:lstStyle/>
          <a:p>
            <a:r>
              <a:rPr lang="en-US" dirty="0" smtClean="0"/>
              <a:t>Reaching across Arizona to provide comprehensive </a:t>
            </a:r>
            <a:br>
              <a:rPr lang="en-US" dirty="0" smtClean="0"/>
            </a:br>
            <a:r>
              <a:rPr lang="en-US" dirty="0" smtClean="0"/>
              <a:t>quality health care for those in need</a:t>
            </a:r>
            <a:endParaRPr lang="en-US" dirty="0"/>
          </a:p>
        </p:txBody>
      </p:sp>
    </p:spTree>
    <p:extLst>
      <p:ext uri="{BB962C8B-B14F-4D97-AF65-F5344CB8AC3E}">
        <p14:creationId xmlns:p14="http://schemas.microsoft.com/office/powerpoint/2010/main" val="107100450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ransiti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49072" y="1428750"/>
            <a:ext cx="5723128" cy="2457450"/>
          </a:xfrm>
          <a:prstGeom prst="rect">
            <a:avLst/>
          </a:prstGeom>
        </p:spPr>
        <p:txBody>
          <a:bodyPr anchor="b" anchorCtr="0"/>
          <a:lstStyle>
            <a:lvl1pPr algn="l">
              <a:defRPr lang="en-US" dirty="0">
                <a:solidFill>
                  <a:srgbClr val="318DCC"/>
                </a:solidFill>
                <a:effectLst>
                  <a:outerShdw blurRad="63500" dist="38100" dir="2700000" algn="tl">
                    <a:srgbClr val="1F5B83">
                      <a:alpha val="42745"/>
                    </a:srgbClr>
                  </a:outerShdw>
                </a:effectLst>
                <a:latin typeface="Tahoma" panose="020B0604030504040204" pitchFamily="34" charset="0"/>
                <a:ea typeface="Tahoma" panose="020B0604030504040204" pitchFamily="34" charset="0"/>
                <a:cs typeface="Tahoma" panose="020B0604030504040204" pitchFamily="34" charset="0"/>
              </a:defRPr>
            </a:lvl1pPr>
          </a:lstStyle>
          <a:p>
            <a:pPr lvl="0"/>
            <a:r>
              <a:rPr lang="en-US" dirty="0" smtClean="0"/>
              <a:t>Click to edit Master </a:t>
            </a:r>
            <a:br>
              <a:rPr lang="en-US" dirty="0" smtClean="0"/>
            </a:br>
            <a:r>
              <a:rPr lang="en-US" dirty="0" smtClean="0"/>
              <a:t>Transition</a:t>
            </a:r>
            <a:endParaRPr lang="en-US" dirty="0"/>
          </a:p>
        </p:txBody>
      </p:sp>
      <p:sp>
        <p:nvSpPr>
          <p:cNvPr id="7" name="Subtitle 2"/>
          <p:cNvSpPr>
            <a:spLocks noGrp="1"/>
          </p:cNvSpPr>
          <p:nvPr>
            <p:ph type="subTitle" idx="1"/>
          </p:nvPr>
        </p:nvSpPr>
        <p:spPr>
          <a:xfrm>
            <a:off x="449072" y="4114800"/>
            <a:ext cx="5723128" cy="1676400"/>
          </a:xfrm>
          <a:prstGeom prst="rect">
            <a:avLst/>
          </a:prstGeom>
        </p:spPr>
        <p:txBody>
          <a:bodyPr/>
          <a:lstStyle>
            <a:lvl1pPr marL="0" indent="0" algn="l">
              <a:buNone/>
              <a:defRPr>
                <a:solidFill>
                  <a:srgbClr val="717171"/>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Slide Number Placeholder 5"/>
          <p:cNvSpPr>
            <a:spLocks noGrp="1"/>
          </p:cNvSpPr>
          <p:nvPr>
            <p:ph type="sldNum" sz="quarter" idx="4"/>
          </p:nvPr>
        </p:nvSpPr>
        <p:spPr>
          <a:xfrm>
            <a:off x="6705600" y="6196969"/>
            <a:ext cx="2133600" cy="288925"/>
          </a:xfrm>
          <a:prstGeom prst="rect">
            <a:avLst/>
          </a:prstGeom>
        </p:spPr>
        <p:txBody>
          <a:bodyPr anchor="b" anchorCtr="0"/>
          <a:lstStyle>
            <a:lvl1pPr algn="r">
              <a:defRPr sz="1100">
                <a:solidFill>
                  <a:schemeClr val="tx1">
                    <a:lumMod val="65000"/>
                    <a:lumOff val="35000"/>
                  </a:schemeClr>
                </a:solidFill>
              </a:defRPr>
            </a:lvl1pPr>
          </a:lstStyle>
          <a:p>
            <a:fld id="{FF445594-FFE8-4E90-934C-EFF530110A38}" type="slidenum">
              <a:rPr lang="en-US" smtClean="0"/>
              <a:t>‹#›</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43" y="6019800"/>
            <a:ext cx="2228088" cy="604060"/>
          </a:xfrm>
          <a:prstGeom prst="rect">
            <a:avLst/>
          </a:prstGeom>
        </p:spPr>
      </p:pic>
      <p:sp>
        <p:nvSpPr>
          <p:cNvPr id="12" name="Footer Placeholder 4"/>
          <p:cNvSpPr>
            <a:spLocks noGrp="1"/>
          </p:cNvSpPr>
          <p:nvPr>
            <p:ph type="ftr" sz="quarter" idx="3"/>
          </p:nvPr>
        </p:nvSpPr>
        <p:spPr>
          <a:xfrm>
            <a:off x="0" y="6196969"/>
            <a:ext cx="9144000" cy="381000"/>
          </a:xfrm>
        </p:spPr>
        <p:txBody>
          <a:bodyPr/>
          <a:lstStyle/>
          <a:p>
            <a:r>
              <a:rPr lang="en-US" dirty="0" smtClean="0"/>
              <a:t>Reaching across Arizona to provide comprehensive </a:t>
            </a:r>
            <a:br>
              <a:rPr lang="en-US" dirty="0" smtClean="0"/>
            </a:br>
            <a:r>
              <a:rPr lang="en-US" dirty="0" smtClean="0"/>
              <a:t>quality health care for those in need</a:t>
            </a:r>
            <a:endParaRPr lang="en-US" dirty="0"/>
          </a:p>
        </p:txBody>
      </p:sp>
    </p:spTree>
    <p:extLst>
      <p:ext uri="{BB962C8B-B14F-4D97-AF65-F5344CB8AC3E}">
        <p14:creationId xmlns:p14="http://schemas.microsoft.com/office/powerpoint/2010/main" val="25526422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305800" cy="1219200"/>
          </a:xfrm>
          <a:prstGeom prst="rect">
            <a:avLst/>
          </a:prstGeom>
        </p:spPr>
        <p:txBody>
          <a:bodyPr anchor="b" anchorCtr="0"/>
          <a:lstStyle>
            <a:lvl1pPr algn="l">
              <a:defRPr lang="en-US" sz="4000" dirty="0">
                <a:solidFill>
                  <a:srgbClr val="318DCF"/>
                </a:solidFill>
                <a:effectLst>
                  <a:outerShdw blurRad="63500" dist="38100" dir="2700000" algn="tl">
                    <a:srgbClr val="1F5B83">
                      <a:alpha val="42745"/>
                    </a:srgbClr>
                  </a:outerShdw>
                </a:effectLst>
                <a:latin typeface="Tahoma" panose="020B0604030504040204" pitchFamily="34" charset="0"/>
                <a:ea typeface="Tahoma" panose="020B0604030504040204" pitchFamily="34" charset="0"/>
                <a:cs typeface="Tahoma" panose="020B0604030504040204" pitchFamily="34" charset="0"/>
              </a:defRPr>
            </a:lvl1pPr>
          </a:lstStyle>
          <a:p>
            <a:pPr lvl="0"/>
            <a:r>
              <a:rPr lang="en-US" smtClean="0"/>
              <a:t>Click to edit Master title style</a:t>
            </a:r>
            <a:endParaRPr lang="en-US" dirty="0"/>
          </a:p>
        </p:txBody>
      </p:sp>
      <p:sp>
        <p:nvSpPr>
          <p:cNvPr id="3" name="Content Placeholder 2"/>
          <p:cNvSpPr>
            <a:spLocks noGrp="1"/>
          </p:cNvSpPr>
          <p:nvPr>
            <p:ph idx="1"/>
          </p:nvPr>
        </p:nvSpPr>
        <p:spPr>
          <a:xfrm>
            <a:off x="457200" y="1600200"/>
            <a:ext cx="8382000" cy="4373563"/>
          </a:xfrm>
          <a:prstGeom prst="rect">
            <a:avLst/>
          </a:prstGeom>
        </p:spPr>
        <p:txBody>
          <a:bodyPr/>
          <a:lstStyle>
            <a:lvl1pPr marL="342900" indent="-342900">
              <a:spcBef>
                <a:spcPts val="1000"/>
              </a:spcBef>
              <a:buClr>
                <a:schemeClr val="accent1"/>
              </a:buClr>
              <a:buFont typeface="Arial" panose="020B0604020202020204" pitchFamily="34" charset="0"/>
              <a:buChar char="•"/>
              <a:defRPr>
                <a:solidFill>
                  <a:srgbClr val="717171"/>
                </a:solidFill>
                <a:latin typeface="Tahoma" panose="020B0604030504040204" pitchFamily="34" charset="0"/>
                <a:ea typeface="Tahoma" panose="020B0604030504040204" pitchFamily="34" charset="0"/>
                <a:cs typeface="Tahoma" panose="020B0604030504040204" pitchFamily="34" charset="0"/>
              </a:defRPr>
            </a:lvl1pPr>
            <a:lvl2pPr marL="742950" indent="-285750">
              <a:buClr>
                <a:schemeClr val="accent1"/>
              </a:buClr>
              <a:buSzPct val="80000"/>
              <a:buFont typeface="Courier New" panose="02070309020205020404" pitchFamily="49" charset="0"/>
              <a:buChar char="o"/>
              <a:defRPr>
                <a:solidFill>
                  <a:srgbClr val="717171"/>
                </a:solidFill>
                <a:latin typeface="Tahoma" panose="020B0604030504040204" pitchFamily="34" charset="0"/>
                <a:ea typeface="Tahoma" panose="020B0604030504040204" pitchFamily="34" charset="0"/>
                <a:cs typeface="Tahoma" panose="020B0604030504040204" pitchFamily="34" charset="0"/>
              </a:defRPr>
            </a:lvl2pPr>
            <a:lvl3pPr marL="1143000" indent="-228600">
              <a:buClr>
                <a:schemeClr val="accent1"/>
              </a:buClr>
              <a:buFont typeface="Wingdings" panose="05000000000000000000" pitchFamily="2" charset="2"/>
              <a:buChar char="§"/>
              <a:defRPr>
                <a:solidFill>
                  <a:srgbClr val="717171"/>
                </a:solidFill>
                <a:latin typeface="Tahoma" panose="020B0604030504040204" pitchFamily="34" charset="0"/>
                <a:ea typeface="Tahoma" panose="020B0604030504040204" pitchFamily="34" charset="0"/>
                <a:cs typeface="Tahoma" panose="020B0604030504040204" pitchFamily="34" charset="0"/>
              </a:defRPr>
            </a:lvl3pPr>
            <a:lvl4pPr marL="1600200" indent="-228600">
              <a:buClr>
                <a:schemeClr val="accent1"/>
              </a:buClr>
              <a:buSzPct val="70000"/>
              <a:buFont typeface="Wingdings" panose="05000000000000000000" pitchFamily="2" charset="2"/>
              <a:buChar char="q"/>
              <a:defRPr>
                <a:solidFill>
                  <a:srgbClr val="717171"/>
                </a:solidFill>
                <a:latin typeface="Tahoma" panose="020B0604030504040204" pitchFamily="34" charset="0"/>
                <a:ea typeface="Tahoma" panose="020B0604030504040204" pitchFamily="34" charset="0"/>
                <a:cs typeface="Tahoma" panose="020B0604030504040204" pitchFamily="34" charset="0"/>
              </a:defRPr>
            </a:lvl4pPr>
            <a:lvl5pPr marL="2057400" indent="-228600">
              <a:buClr>
                <a:schemeClr val="accent1"/>
              </a:buClr>
              <a:buFont typeface="Arial" panose="020B0604020202020204" pitchFamily="34" charset="0"/>
              <a:buChar char="•"/>
              <a:defRPr>
                <a:solidFill>
                  <a:srgbClr val="71717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9" name="Straight Connector 8"/>
          <p:cNvCxnSpPr/>
          <p:nvPr/>
        </p:nvCxnSpPr>
        <p:spPr>
          <a:xfrm>
            <a:off x="381000" y="1447800"/>
            <a:ext cx="8458200" cy="0"/>
          </a:xfrm>
          <a:prstGeom prst="line">
            <a:avLst/>
          </a:prstGeom>
          <a:ln w="28575">
            <a:solidFill>
              <a:srgbClr val="318DCC"/>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1" name="Slide Number Placeholder 5"/>
          <p:cNvSpPr>
            <a:spLocks noGrp="1"/>
          </p:cNvSpPr>
          <p:nvPr>
            <p:ph type="sldNum" sz="quarter" idx="4"/>
          </p:nvPr>
        </p:nvSpPr>
        <p:spPr>
          <a:xfrm>
            <a:off x="6705600" y="6196969"/>
            <a:ext cx="2133600" cy="288925"/>
          </a:xfrm>
          <a:prstGeom prst="rect">
            <a:avLst/>
          </a:prstGeom>
        </p:spPr>
        <p:txBody>
          <a:bodyPr anchor="b" anchorCtr="0"/>
          <a:lstStyle>
            <a:lvl1pPr algn="r">
              <a:defRPr sz="1100">
                <a:solidFill>
                  <a:schemeClr val="tx1">
                    <a:lumMod val="65000"/>
                    <a:lumOff val="35000"/>
                  </a:schemeClr>
                </a:solidFill>
              </a:defRPr>
            </a:lvl1pPr>
          </a:lstStyle>
          <a:p>
            <a:fld id="{FF445594-FFE8-4E90-934C-EFF530110A38}" type="slidenum">
              <a:rPr lang="en-US" smtClean="0"/>
              <a:t>‹#›</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43" y="6019800"/>
            <a:ext cx="2228088" cy="604060"/>
          </a:xfrm>
          <a:prstGeom prst="rect">
            <a:avLst/>
          </a:prstGeom>
        </p:spPr>
      </p:pic>
      <p:sp>
        <p:nvSpPr>
          <p:cNvPr id="10" name="Footer Placeholder 4"/>
          <p:cNvSpPr>
            <a:spLocks noGrp="1"/>
          </p:cNvSpPr>
          <p:nvPr>
            <p:ph type="ftr" sz="quarter" idx="3"/>
          </p:nvPr>
        </p:nvSpPr>
        <p:spPr>
          <a:xfrm>
            <a:off x="0" y="6196969"/>
            <a:ext cx="9144000" cy="381000"/>
          </a:xfrm>
        </p:spPr>
        <p:txBody>
          <a:bodyPr/>
          <a:lstStyle/>
          <a:p>
            <a:r>
              <a:rPr lang="en-US" dirty="0" smtClean="0"/>
              <a:t>Reaching across Arizona to provide comprehensive </a:t>
            </a:r>
            <a:br>
              <a:rPr lang="en-US" dirty="0" smtClean="0"/>
            </a:br>
            <a:r>
              <a:rPr lang="en-US" dirty="0" smtClean="0"/>
              <a:t>quality health care for those in need</a:t>
            </a:r>
            <a:endParaRPr lang="en-US" dirty="0"/>
          </a:p>
        </p:txBody>
      </p:sp>
    </p:spTree>
    <p:extLst>
      <p:ext uri="{BB962C8B-B14F-4D97-AF65-F5344CB8AC3E}">
        <p14:creationId xmlns:p14="http://schemas.microsoft.com/office/powerpoint/2010/main" val="3897503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lank with Titl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p:nvCxnSpPr>
        <p:spPr>
          <a:xfrm>
            <a:off x="381000" y="1447800"/>
            <a:ext cx="8458200" cy="0"/>
          </a:xfrm>
          <a:prstGeom prst="line">
            <a:avLst/>
          </a:prstGeom>
          <a:ln w="28575">
            <a:solidFill>
              <a:srgbClr val="318DCC"/>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1" name="Slide Number Placeholder 5"/>
          <p:cNvSpPr>
            <a:spLocks noGrp="1"/>
          </p:cNvSpPr>
          <p:nvPr>
            <p:ph type="sldNum" sz="quarter" idx="4"/>
          </p:nvPr>
        </p:nvSpPr>
        <p:spPr>
          <a:xfrm>
            <a:off x="6705600" y="6196969"/>
            <a:ext cx="2133600" cy="288925"/>
          </a:xfrm>
          <a:prstGeom prst="rect">
            <a:avLst/>
          </a:prstGeom>
        </p:spPr>
        <p:txBody>
          <a:bodyPr anchor="b" anchorCtr="0"/>
          <a:lstStyle>
            <a:lvl1pPr algn="r">
              <a:defRPr sz="1100">
                <a:solidFill>
                  <a:schemeClr val="tx1">
                    <a:lumMod val="65000"/>
                    <a:lumOff val="35000"/>
                  </a:schemeClr>
                </a:solidFill>
              </a:defRPr>
            </a:lvl1pPr>
          </a:lstStyle>
          <a:p>
            <a:fld id="{FF445594-FFE8-4E90-934C-EFF530110A38}" type="slidenum">
              <a:rPr lang="en-US" smtClean="0"/>
              <a:t>‹#›</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43" y="6019800"/>
            <a:ext cx="2228088" cy="604060"/>
          </a:xfrm>
          <a:prstGeom prst="rect">
            <a:avLst/>
          </a:prstGeom>
        </p:spPr>
      </p:pic>
      <p:sp>
        <p:nvSpPr>
          <p:cNvPr id="8" name="Title 1"/>
          <p:cNvSpPr>
            <a:spLocks noGrp="1"/>
          </p:cNvSpPr>
          <p:nvPr>
            <p:ph type="title"/>
          </p:nvPr>
        </p:nvSpPr>
        <p:spPr>
          <a:xfrm>
            <a:off x="457200" y="304800"/>
            <a:ext cx="8305800" cy="1219200"/>
          </a:xfrm>
          <a:prstGeom prst="rect">
            <a:avLst/>
          </a:prstGeom>
        </p:spPr>
        <p:txBody>
          <a:bodyPr anchor="b" anchorCtr="0"/>
          <a:lstStyle>
            <a:lvl1pPr algn="l">
              <a:defRPr lang="en-US" sz="4000" dirty="0">
                <a:solidFill>
                  <a:srgbClr val="318DCF"/>
                </a:solidFill>
                <a:effectLst>
                  <a:outerShdw blurRad="63500" dist="38100" dir="2700000" algn="tl">
                    <a:srgbClr val="1F5B83">
                      <a:alpha val="42745"/>
                    </a:srgbClr>
                  </a:outerShdw>
                </a:effectLst>
                <a:latin typeface="Tahoma" panose="020B0604030504040204" pitchFamily="34" charset="0"/>
                <a:ea typeface="Tahoma" panose="020B0604030504040204" pitchFamily="34" charset="0"/>
                <a:cs typeface="Tahoma" panose="020B0604030504040204" pitchFamily="34" charset="0"/>
              </a:defRPr>
            </a:lvl1pPr>
          </a:lstStyle>
          <a:p>
            <a:pPr lvl="0"/>
            <a:r>
              <a:rPr lang="en-US" smtClean="0"/>
              <a:t>Click to edit Master title style</a:t>
            </a:r>
            <a:endParaRPr lang="en-US" dirty="0"/>
          </a:p>
        </p:txBody>
      </p:sp>
      <p:sp>
        <p:nvSpPr>
          <p:cNvPr id="10" name="Footer Placeholder 4"/>
          <p:cNvSpPr>
            <a:spLocks noGrp="1"/>
          </p:cNvSpPr>
          <p:nvPr>
            <p:ph type="ftr" sz="quarter" idx="3"/>
          </p:nvPr>
        </p:nvSpPr>
        <p:spPr>
          <a:xfrm>
            <a:off x="0" y="6196969"/>
            <a:ext cx="9144000" cy="381000"/>
          </a:xfrm>
        </p:spPr>
        <p:txBody>
          <a:bodyPr/>
          <a:lstStyle/>
          <a:p>
            <a:r>
              <a:rPr lang="en-US" dirty="0" smtClean="0"/>
              <a:t>Reaching across Arizona to provide comprehensive </a:t>
            </a:r>
            <a:br>
              <a:rPr lang="en-US" dirty="0" smtClean="0"/>
            </a:br>
            <a:r>
              <a:rPr lang="en-US" dirty="0" smtClean="0"/>
              <a:t>quality health care for those in need</a:t>
            </a:r>
            <a:endParaRPr lang="en-US" dirty="0"/>
          </a:p>
        </p:txBody>
      </p:sp>
    </p:spTree>
    <p:extLst>
      <p:ext uri="{BB962C8B-B14F-4D97-AF65-F5344CB8AC3E}">
        <p14:creationId xmlns:p14="http://schemas.microsoft.com/office/powerpoint/2010/main" val="4144605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p:nvCxnSpPr>
        <p:spPr>
          <a:xfrm>
            <a:off x="381000" y="1447800"/>
            <a:ext cx="8458200" cy="0"/>
          </a:xfrm>
          <a:prstGeom prst="line">
            <a:avLst/>
          </a:prstGeom>
          <a:ln w="28575">
            <a:solidFill>
              <a:srgbClr val="318DCC"/>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1" name="Slide Number Placeholder 5"/>
          <p:cNvSpPr>
            <a:spLocks noGrp="1"/>
          </p:cNvSpPr>
          <p:nvPr>
            <p:ph type="sldNum" sz="quarter" idx="4"/>
          </p:nvPr>
        </p:nvSpPr>
        <p:spPr>
          <a:xfrm>
            <a:off x="6705600" y="6196969"/>
            <a:ext cx="2133600" cy="288925"/>
          </a:xfrm>
          <a:prstGeom prst="rect">
            <a:avLst/>
          </a:prstGeom>
        </p:spPr>
        <p:txBody>
          <a:bodyPr anchor="b" anchorCtr="0"/>
          <a:lstStyle>
            <a:lvl1pPr algn="r">
              <a:defRPr sz="1100">
                <a:solidFill>
                  <a:schemeClr val="tx1">
                    <a:lumMod val="65000"/>
                    <a:lumOff val="35000"/>
                  </a:schemeClr>
                </a:solidFill>
              </a:defRPr>
            </a:lvl1pPr>
          </a:lstStyle>
          <a:p>
            <a:fld id="{FF445594-FFE8-4E90-934C-EFF530110A38}" type="slidenum">
              <a:rPr lang="en-US" smtClean="0"/>
              <a:t>‹#›</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43" y="6019800"/>
            <a:ext cx="2228088" cy="604060"/>
          </a:xfrm>
          <a:prstGeom prst="rect">
            <a:avLst/>
          </a:prstGeom>
        </p:spPr>
      </p:pic>
      <p:sp>
        <p:nvSpPr>
          <p:cNvPr id="14" name="Content Placeholder 2"/>
          <p:cNvSpPr>
            <a:spLocks noGrp="1"/>
          </p:cNvSpPr>
          <p:nvPr>
            <p:ph idx="11"/>
          </p:nvPr>
        </p:nvSpPr>
        <p:spPr>
          <a:xfrm>
            <a:off x="457200" y="1600200"/>
            <a:ext cx="4114800" cy="4373563"/>
          </a:xfrm>
          <a:prstGeom prst="rect">
            <a:avLst/>
          </a:prstGeom>
        </p:spPr>
        <p:txBody>
          <a:bodyPr/>
          <a:lstStyle>
            <a:lvl1pPr marL="342900" indent="-342900">
              <a:spcBef>
                <a:spcPts val="1000"/>
              </a:spcBef>
              <a:buClr>
                <a:schemeClr val="accent1"/>
              </a:buClr>
              <a:buFont typeface="Arial" panose="020B0604020202020204" pitchFamily="34" charset="0"/>
              <a:buChar char="•"/>
              <a:defRPr sz="2800">
                <a:solidFill>
                  <a:srgbClr val="717171"/>
                </a:solidFill>
                <a:latin typeface="Tahoma" panose="020B0604030504040204" pitchFamily="34" charset="0"/>
                <a:ea typeface="Tahoma" panose="020B0604030504040204" pitchFamily="34" charset="0"/>
                <a:cs typeface="Tahoma" panose="020B0604030504040204" pitchFamily="34" charset="0"/>
              </a:defRPr>
            </a:lvl1pPr>
            <a:lvl2pPr marL="742950" indent="-285750">
              <a:buClr>
                <a:schemeClr val="accent1"/>
              </a:buClr>
              <a:buSzPct val="80000"/>
              <a:buFont typeface="Courier New" panose="02070309020205020404" pitchFamily="49" charset="0"/>
              <a:buChar char="o"/>
              <a:defRPr sz="2400">
                <a:solidFill>
                  <a:srgbClr val="717171"/>
                </a:solidFill>
                <a:latin typeface="Tahoma" panose="020B0604030504040204" pitchFamily="34" charset="0"/>
                <a:ea typeface="Tahoma" panose="020B0604030504040204" pitchFamily="34" charset="0"/>
                <a:cs typeface="Tahoma" panose="020B0604030504040204" pitchFamily="34" charset="0"/>
              </a:defRPr>
            </a:lvl2pPr>
            <a:lvl3pPr marL="1143000" indent="-228600">
              <a:buClr>
                <a:schemeClr val="accent1"/>
              </a:buClr>
              <a:buFont typeface="Wingdings" panose="05000000000000000000" pitchFamily="2" charset="2"/>
              <a:buChar char="§"/>
              <a:defRPr sz="2000">
                <a:solidFill>
                  <a:srgbClr val="717171"/>
                </a:solidFill>
                <a:latin typeface="Tahoma" panose="020B0604030504040204" pitchFamily="34" charset="0"/>
                <a:ea typeface="Tahoma" panose="020B0604030504040204" pitchFamily="34" charset="0"/>
                <a:cs typeface="Tahoma" panose="020B0604030504040204" pitchFamily="34" charset="0"/>
              </a:defRPr>
            </a:lvl3pPr>
            <a:lvl4pPr marL="1600200" indent="-228600">
              <a:buClr>
                <a:schemeClr val="accent1"/>
              </a:buClr>
              <a:buSzPct val="70000"/>
              <a:buFont typeface="Wingdings" panose="05000000000000000000" pitchFamily="2" charset="2"/>
              <a:buChar char="q"/>
              <a:defRPr sz="1800">
                <a:solidFill>
                  <a:srgbClr val="717171"/>
                </a:solidFill>
                <a:latin typeface="Tahoma" panose="020B0604030504040204" pitchFamily="34" charset="0"/>
                <a:ea typeface="Tahoma" panose="020B0604030504040204" pitchFamily="34" charset="0"/>
                <a:cs typeface="Tahoma" panose="020B0604030504040204" pitchFamily="34" charset="0"/>
              </a:defRPr>
            </a:lvl4pPr>
            <a:lvl5pPr marL="2057400" indent="-228600">
              <a:buClr>
                <a:schemeClr val="accent1"/>
              </a:buClr>
              <a:buFont typeface="Arial" panose="020B0604020202020204" pitchFamily="34" charset="0"/>
              <a:buChar char="•"/>
              <a:defRPr sz="1600">
                <a:solidFill>
                  <a:srgbClr val="71717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2"/>
          </p:nvPr>
        </p:nvSpPr>
        <p:spPr>
          <a:xfrm>
            <a:off x="4703618" y="1600200"/>
            <a:ext cx="4114800" cy="4373563"/>
          </a:xfrm>
          <a:prstGeom prst="rect">
            <a:avLst/>
          </a:prstGeom>
        </p:spPr>
        <p:txBody>
          <a:bodyPr/>
          <a:lstStyle>
            <a:lvl1pPr marL="342900" indent="-342900">
              <a:spcBef>
                <a:spcPts val="1000"/>
              </a:spcBef>
              <a:buClr>
                <a:schemeClr val="accent1"/>
              </a:buClr>
              <a:buFont typeface="Arial" panose="020B0604020202020204" pitchFamily="34" charset="0"/>
              <a:buChar char="•"/>
              <a:defRPr sz="2800">
                <a:solidFill>
                  <a:srgbClr val="717171"/>
                </a:solidFill>
                <a:latin typeface="Tahoma" panose="020B0604030504040204" pitchFamily="34" charset="0"/>
                <a:ea typeface="Tahoma" panose="020B0604030504040204" pitchFamily="34" charset="0"/>
                <a:cs typeface="Tahoma" panose="020B0604030504040204" pitchFamily="34" charset="0"/>
              </a:defRPr>
            </a:lvl1pPr>
            <a:lvl2pPr marL="742950" indent="-285750">
              <a:buClr>
                <a:schemeClr val="accent1"/>
              </a:buClr>
              <a:buSzPct val="80000"/>
              <a:buFont typeface="Courier New" panose="02070309020205020404" pitchFamily="49" charset="0"/>
              <a:buChar char="o"/>
              <a:defRPr sz="2400">
                <a:solidFill>
                  <a:srgbClr val="717171"/>
                </a:solidFill>
                <a:latin typeface="Tahoma" panose="020B0604030504040204" pitchFamily="34" charset="0"/>
                <a:ea typeface="Tahoma" panose="020B0604030504040204" pitchFamily="34" charset="0"/>
                <a:cs typeface="Tahoma" panose="020B0604030504040204" pitchFamily="34" charset="0"/>
              </a:defRPr>
            </a:lvl2pPr>
            <a:lvl3pPr marL="1143000" indent="-228600">
              <a:buClr>
                <a:schemeClr val="accent1"/>
              </a:buClr>
              <a:buFont typeface="Wingdings" panose="05000000000000000000" pitchFamily="2" charset="2"/>
              <a:buChar char="§"/>
              <a:defRPr sz="2000">
                <a:solidFill>
                  <a:srgbClr val="717171"/>
                </a:solidFill>
                <a:latin typeface="Tahoma" panose="020B0604030504040204" pitchFamily="34" charset="0"/>
                <a:ea typeface="Tahoma" panose="020B0604030504040204" pitchFamily="34" charset="0"/>
                <a:cs typeface="Tahoma" panose="020B0604030504040204" pitchFamily="34" charset="0"/>
              </a:defRPr>
            </a:lvl3pPr>
            <a:lvl4pPr marL="1600200" indent="-228600">
              <a:buClr>
                <a:schemeClr val="accent1"/>
              </a:buClr>
              <a:buSzPct val="70000"/>
              <a:buFont typeface="Wingdings" panose="05000000000000000000" pitchFamily="2" charset="2"/>
              <a:buChar char="q"/>
              <a:defRPr sz="1800">
                <a:solidFill>
                  <a:srgbClr val="717171"/>
                </a:solidFill>
                <a:latin typeface="Tahoma" panose="020B0604030504040204" pitchFamily="34" charset="0"/>
                <a:ea typeface="Tahoma" panose="020B0604030504040204" pitchFamily="34" charset="0"/>
                <a:cs typeface="Tahoma" panose="020B0604030504040204" pitchFamily="34" charset="0"/>
              </a:defRPr>
            </a:lvl4pPr>
            <a:lvl5pPr marL="2057400" indent="-228600">
              <a:buClr>
                <a:schemeClr val="accent1"/>
              </a:buClr>
              <a:buFont typeface="Arial" panose="020B0604020202020204" pitchFamily="34" charset="0"/>
              <a:buChar char="•"/>
              <a:defRPr sz="1600">
                <a:solidFill>
                  <a:srgbClr val="71717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1"/>
          <p:cNvSpPr>
            <a:spLocks noGrp="1"/>
          </p:cNvSpPr>
          <p:nvPr>
            <p:ph type="title"/>
          </p:nvPr>
        </p:nvSpPr>
        <p:spPr>
          <a:xfrm>
            <a:off x="457200" y="304800"/>
            <a:ext cx="8306474" cy="1219200"/>
          </a:xfrm>
          <a:prstGeom prst="rect">
            <a:avLst/>
          </a:prstGeom>
        </p:spPr>
        <p:txBody>
          <a:bodyPr anchor="b" anchorCtr="0"/>
          <a:lstStyle>
            <a:lvl1pPr algn="l">
              <a:defRPr lang="en-US" sz="4000" dirty="0">
                <a:solidFill>
                  <a:srgbClr val="318DCF"/>
                </a:solidFill>
                <a:effectLst>
                  <a:outerShdw blurRad="63500" dist="38100" dir="2700000" algn="tl">
                    <a:srgbClr val="1F5B83">
                      <a:alpha val="42745"/>
                    </a:srgbClr>
                  </a:outerShdw>
                </a:effectLst>
                <a:latin typeface="Tahoma" panose="020B0604030504040204" pitchFamily="34" charset="0"/>
                <a:ea typeface="Tahoma" panose="020B0604030504040204" pitchFamily="34" charset="0"/>
                <a:cs typeface="Tahoma" panose="020B0604030504040204" pitchFamily="34" charset="0"/>
              </a:defRPr>
            </a:lvl1pPr>
          </a:lstStyle>
          <a:p>
            <a:pPr lvl="0"/>
            <a:r>
              <a:rPr lang="en-US" smtClean="0"/>
              <a:t>Click to edit Master title style</a:t>
            </a:r>
            <a:endParaRPr lang="en-US" dirty="0"/>
          </a:p>
        </p:txBody>
      </p:sp>
      <p:sp>
        <p:nvSpPr>
          <p:cNvPr id="13" name="Footer Placeholder 4"/>
          <p:cNvSpPr>
            <a:spLocks noGrp="1"/>
          </p:cNvSpPr>
          <p:nvPr>
            <p:ph type="ftr" sz="quarter" idx="3"/>
          </p:nvPr>
        </p:nvSpPr>
        <p:spPr>
          <a:xfrm>
            <a:off x="0" y="6196969"/>
            <a:ext cx="9144000" cy="381000"/>
          </a:xfrm>
        </p:spPr>
        <p:txBody>
          <a:bodyPr/>
          <a:lstStyle/>
          <a:p>
            <a:r>
              <a:rPr lang="en-US" dirty="0" smtClean="0"/>
              <a:t>Reaching across Arizona to provide comprehensive </a:t>
            </a:r>
            <a:br>
              <a:rPr lang="en-US" dirty="0" smtClean="0"/>
            </a:br>
            <a:r>
              <a:rPr lang="en-US" dirty="0" smtClean="0"/>
              <a:t>quality health care for those in need</a:t>
            </a:r>
            <a:endParaRPr lang="en-US" dirty="0"/>
          </a:p>
        </p:txBody>
      </p:sp>
    </p:spTree>
    <p:extLst>
      <p:ext uri="{BB962C8B-B14F-4D97-AF65-F5344CB8AC3E}">
        <p14:creationId xmlns:p14="http://schemas.microsoft.com/office/powerpoint/2010/main" val="151060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Left Graphic">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p:nvCxnSpPr>
        <p:spPr>
          <a:xfrm>
            <a:off x="381000" y="1447800"/>
            <a:ext cx="8458200" cy="0"/>
          </a:xfrm>
          <a:prstGeom prst="line">
            <a:avLst/>
          </a:prstGeom>
          <a:ln w="28575">
            <a:solidFill>
              <a:srgbClr val="318DCC"/>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1" name="Slide Number Placeholder 5"/>
          <p:cNvSpPr>
            <a:spLocks noGrp="1"/>
          </p:cNvSpPr>
          <p:nvPr>
            <p:ph type="sldNum" sz="quarter" idx="4"/>
          </p:nvPr>
        </p:nvSpPr>
        <p:spPr>
          <a:xfrm>
            <a:off x="6705600" y="6196969"/>
            <a:ext cx="2133600" cy="288925"/>
          </a:xfrm>
          <a:prstGeom prst="rect">
            <a:avLst/>
          </a:prstGeom>
        </p:spPr>
        <p:txBody>
          <a:bodyPr anchor="b" anchorCtr="0"/>
          <a:lstStyle>
            <a:lvl1pPr algn="r">
              <a:defRPr sz="1100">
                <a:solidFill>
                  <a:schemeClr val="tx1">
                    <a:lumMod val="65000"/>
                    <a:lumOff val="35000"/>
                  </a:schemeClr>
                </a:solidFill>
              </a:defRPr>
            </a:lvl1pPr>
          </a:lstStyle>
          <a:p>
            <a:fld id="{FF445594-FFE8-4E90-934C-EFF530110A38}" type="slidenum">
              <a:rPr lang="en-US" smtClean="0"/>
              <a:t>‹#›</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43" y="6019800"/>
            <a:ext cx="2228088" cy="604060"/>
          </a:xfrm>
          <a:prstGeom prst="rect">
            <a:avLst/>
          </a:prstGeom>
        </p:spPr>
      </p:pic>
      <p:sp>
        <p:nvSpPr>
          <p:cNvPr id="15" name="Content Placeholder 2"/>
          <p:cNvSpPr>
            <a:spLocks noGrp="1"/>
          </p:cNvSpPr>
          <p:nvPr>
            <p:ph idx="12"/>
          </p:nvPr>
        </p:nvSpPr>
        <p:spPr>
          <a:xfrm>
            <a:off x="4703618" y="1600200"/>
            <a:ext cx="4114800" cy="4373563"/>
          </a:xfrm>
          <a:prstGeom prst="rect">
            <a:avLst/>
          </a:prstGeom>
        </p:spPr>
        <p:txBody>
          <a:bodyPr/>
          <a:lstStyle>
            <a:lvl1pPr marL="342900" indent="-342900">
              <a:spcBef>
                <a:spcPts val="1000"/>
              </a:spcBef>
              <a:buClr>
                <a:schemeClr val="accent1"/>
              </a:buClr>
              <a:buFont typeface="Arial" panose="020B0604020202020204" pitchFamily="34" charset="0"/>
              <a:buChar char="•"/>
              <a:defRPr sz="2800">
                <a:solidFill>
                  <a:srgbClr val="717171"/>
                </a:solidFill>
                <a:latin typeface="Tahoma" panose="020B0604030504040204" pitchFamily="34" charset="0"/>
                <a:ea typeface="Tahoma" panose="020B0604030504040204" pitchFamily="34" charset="0"/>
                <a:cs typeface="Tahoma" panose="020B0604030504040204" pitchFamily="34" charset="0"/>
              </a:defRPr>
            </a:lvl1pPr>
            <a:lvl2pPr marL="742950" indent="-285750">
              <a:buClr>
                <a:schemeClr val="accent1"/>
              </a:buClr>
              <a:buSzPct val="80000"/>
              <a:buFont typeface="Courier New" panose="02070309020205020404" pitchFamily="49" charset="0"/>
              <a:buChar char="o"/>
              <a:defRPr sz="2400">
                <a:solidFill>
                  <a:srgbClr val="717171"/>
                </a:solidFill>
                <a:latin typeface="Tahoma" panose="020B0604030504040204" pitchFamily="34" charset="0"/>
                <a:ea typeface="Tahoma" panose="020B0604030504040204" pitchFamily="34" charset="0"/>
                <a:cs typeface="Tahoma" panose="020B0604030504040204" pitchFamily="34" charset="0"/>
              </a:defRPr>
            </a:lvl2pPr>
            <a:lvl3pPr marL="1143000" indent="-228600">
              <a:buClr>
                <a:schemeClr val="accent1"/>
              </a:buClr>
              <a:buFont typeface="Wingdings" panose="05000000000000000000" pitchFamily="2" charset="2"/>
              <a:buChar char="§"/>
              <a:defRPr sz="2000">
                <a:solidFill>
                  <a:srgbClr val="717171"/>
                </a:solidFill>
                <a:latin typeface="Tahoma" panose="020B0604030504040204" pitchFamily="34" charset="0"/>
                <a:ea typeface="Tahoma" panose="020B0604030504040204" pitchFamily="34" charset="0"/>
                <a:cs typeface="Tahoma" panose="020B0604030504040204" pitchFamily="34" charset="0"/>
              </a:defRPr>
            </a:lvl3pPr>
            <a:lvl4pPr marL="1600200" indent="-228600">
              <a:buClr>
                <a:schemeClr val="accent1"/>
              </a:buClr>
              <a:buSzPct val="70000"/>
              <a:buFont typeface="Wingdings" panose="05000000000000000000" pitchFamily="2" charset="2"/>
              <a:buChar char="q"/>
              <a:defRPr sz="1800">
                <a:solidFill>
                  <a:srgbClr val="717171"/>
                </a:solidFill>
                <a:latin typeface="Tahoma" panose="020B0604030504040204" pitchFamily="34" charset="0"/>
                <a:ea typeface="Tahoma" panose="020B0604030504040204" pitchFamily="34" charset="0"/>
                <a:cs typeface="Tahoma" panose="020B0604030504040204" pitchFamily="34" charset="0"/>
              </a:defRPr>
            </a:lvl4pPr>
            <a:lvl5pPr marL="2057400" indent="-228600">
              <a:buClr>
                <a:schemeClr val="accent1"/>
              </a:buClr>
              <a:buFont typeface="Arial" panose="020B0604020202020204" pitchFamily="34" charset="0"/>
              <a:buChar char="•"/>
              <a:defRPr sz="1600">
                <a:solidFill>
                  <a:srgbClr val="71717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4"/>
          </p:nvPr>
        </p:nvSpPr>
        <p:spPr>
          <a:xfrm>
            <a:off x="381000" y="1828800"/>
            <a:ext cx="4210194" cy="3886200"/>
          </a:xfrm>
          <a:prstGeom prst="rect">
            <a:avLst/>
          </a:prstGeom>
        </p:spPr>
        <p:txBody>
          <a:bodyPr/>
          <a:lstStyle>
            <a:lvl1pPr marL="342900" indent="-342900">
              <a:buClr>
                <a:schemeClr val="accent1"/>
              </a:buClr>
              <a:buFont typeface="Arial" panose="020B0604020202020204" pitchFamily="34" charset="0"/>
              <a:buChar char="•"/>
              <a:defRPr sz="2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buClr>
                <a:srgbClr val="F2D10E"/>
              </a:buClr>
              <a:buSzPct val="80000"/>
              <a:buFont typeface="Courier New" panose="02070309020205020404" pitchFamily="49" charset="0"/>
              <a:buChar char="o"/>
              <a:defRPr sz="20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F2D10E"/>
              </a:buClr>
              <a:buFont typeface="Wingdings" panose="05000000000000000000" pitchFamily="2" charset="2"/>
              <a:buChar char="§"/>
              <a:defRPr sz="18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F2D10E"/>
              </a:buClr>
              <a:buSzPct val="70000"/>
              <a:buFont typeface="Wingdings" panose="05000000000000000000" pitchFamily="2" charset="2"/>
              <a:buChar char="q"/>
              <a:defRPr sz="16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buClr>
                <a:srgbClr val="F2D10E"/>
              </a:buClr>
              <a:buFont typeface="Arial" panose="020B0604020202020204" pitchFamily="34" charset="0"/>
              <a:buChar char="•"/>
              <a:defRPr sz="14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5pPr>
          </a:lstStyle>
          <a:p>
            <a:pPr lvl="0"/>
            <a:endParaRPr lang="en-US" dirty="0" smtClean="0"/>
          </a:p>
        </p:txBody>
      </p:sp>
      <p:sp>
        <p:nvSpPr>
          <p:cNvPr id="13" name="Title 1"/>
          <p:cNvSpPr>
            <a:spLocks noGrp="1"/>
          </p:cNvSpPr>
          <p:nvPr>
            <p:ph type="title"/>
          </p:nvPr>
        </p:nvSpPr>
        <p:spPr>
          <a:xfrm>
            <a:off x="457200" y="304800"/>
            <a:ext cx="8305800" cy="1219200"/>
          </a:xfrm>
          <a:prstGeom prst="rect">
            <a:avLst/>
          </a:prstGeom>
        </p:spPr>
        <p:txBody>
          <a:bodyPr anchor="b" anchorCtr="0"/>
          <a:lstStyle>
            <a:lvl1pPr algn="l">
              <a:defRPr lang="en-US" sz="4000" dirty="0">
                <a:solidFill>
                  <a:srgbClr val="318DCF"/>
                </a:solidFill>
                <a:effectLst>
                  <a:outerShdw blurRad="63500" dist="38100" dir="2700000" algn="tl">
                    <a:srgbClr val="1F5B83">
                      <a:alpha val="42745"/>
                    </a:srgbClr>
                  </a:outerShdw>
                </a:effectLst>
                <a:latin typeface="Tahoma" panose="020B0604030504040204" pitchFamily="34" charset="0"/>
                <a:ea typeface="Tahoma" panose="020B0604030504040204" pitchFamily="34" charset="0"/>
                <a:cs typeface="Tahoma" panose="020B0604030504040204" pitchFamily="34" charset="0"/>
              </a:defRPr>
            </a:lvl1pPr>
          </a:lstStyle>
          <a:p>
            <a:pPr lvl="0"/>
            <a:r>
              <a:rPr lang="en-US" smtClean="0"/>
              <a:t>Click to edit Master title style</a:t>
            </a:r>
            <a:endParaRPr lang="en-US" dirty="0"/>
          </a:p>
        </p:txBody>
      </p:sp>
      <p:sp>
        <p:nvSpPr>
          <p:cNvPr id="14" name="Footer Placeholder 4"/>
          <p:cNvSpPr>
            <a:spLocks noGrp="1"/>
          </p:cNvSpPr>
          <p:nvPr>
            <p:ph type="ftr" sz="quarter" idx="3"/>
          </p:nvPr>
        </p:nvSpPr>
        <p:spPr>
          <a:xfrm>
            <a:off x="0" y="6196969"/>
            <a:ext cx="9144000" cy="381000"/>
          </a:xfrm>
        </p:spPr>
        <p:txBody>
          <a:bodyPr/>
          <a:lstStyle/>
          <a:p>
            <a:r>
              <a:rPr lang="en-US" dirty="0" smtClean="0"/>
              <a:t>Reaching across Arizona to provide comprehensive </a:t>
            </a:r>
            <a:br>
              <a:rPr lang="en-US" dirty="0" smtClean="0"/>
            </a:br>
            <a:r>
              <a:rPr lang="en-US" dirty="0" smtClean="0"/>
              <a:t>quality health care for those in need</a:t>
            </a:r>
            <a:endParaRPr lang="en-US" dirty="0"/>
          </a:p>
        </p:txBody>
      </p:sp>
    </p:spTree>
    <p:extLst>
      <p:ext uri="{BB962C8B-B14F-4D97-AF65-F5344CB8AC3E}">
        <p14:creationId xmlns:p14="http://schemas.microsoft.com/office/powerpoint/2010/main" val="138860024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Right Graphic">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p:nvCxnSpPr>
        <p:spPr>
          <a:xfrm>
            <a:off x="381000" y="1447800"/>
            <a:ext cx="8458200" cy="0"/>
          </a:xfrm>
          <a:prstGeom prst="line">
            <a:avLst/>
          </a:prstGeom>
          <a:ln w="28575">
            <a:solidFill>
              <a:srgbClr val="318DCC"/>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1" name="Slide Number Placeholder 5"/>
          <p:cNvSpPr>
            <a:spLocks noGrp="1"/>
          </p:cNvSpPr>
          <p:nvPr>
            <p:ph type="sldNum" sz="quarter" idx="4"/>
          </p:nvPr>
        </p:nvSpPr>
        <p:spPr>
          <a:xfrm>
            <a:off x="6705600" y="6196969"/>
            <a:ext cx="2133600" cy="288925"/>
          </a:xfrm>
          <a:prstGeom prst="rect">
            <a:avLst/>
          </a:prstGeom>
        </p:spPr>
        <p:txBody>
          <a:bodyPr anchor="b" anchorCtr="0"/>
          <a:lstStyle>
            <a:lvl1pPr algn="r">
              <a:defRPr sz="1100">
                <a:solidFill>
                  <a:schemeClr val="tx1">
                    <a:lumMod val="65000"/>
                    <a:lumOff val="35000"/>
                  </a:schemeClr>
                </a:solidFill>
              </a:defRPr>
            </a:lvl1pPr>
          </a:lstStyle>
          <a:p>
            <a:fld id="{FF445594-FFE8-4E90-934C-EFF530110A38}" type="slidenum">
              <a:rPr lang="en-US" smtClean="0"/>
              <a:t>‹#›</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43" y="6019800"/>
            <a:ext cx="2228088" cy="604060"/>
          </a:xfrm>
          <a:prstGeom prst="rect">
            <a:avLst/>
          </a:prstGeom>
        </p:spPr>
      </p:pic>
      <p:sp>
        <p:nvSpPr>
          <p:cNvPr id="14" name="Content Placeholder 2"/>
          <p:cNvSpPr>
            <a:spLocks noGrp="1"/>
          </p:cNvSpPr>
          <p:nvPr>
            <p:ph idx="11"/>
          </p:nvPr>
        </p:nvSpPr>
        <p:spPr>
          <a:xfrm>
            <a:off x="457200" y="1600200"/>
            <a:ext cx="4114800" cy="4373563"/>
          </a:xfrm>
          <a:prstGeom prst="rect">
            <a:avLst/>
          </a:prstGeom>
        </p:spPr>
        <p:txBody>
          <a:bodyPr/>
          <a:lstStyle>
            <a:lvl1pPr marL="342900" indent="-342900">
              <a:spcBef>
                <a:spcPts val="1000"/>
              </a:spcBef>
              <a:buClr>
                <a:schemeClr val="accent1"/>
              </a:buClr>
              <a:buFont typeface="Arial" panose="020B0604020202020204" pitchFamily="34" charset="0"/>
              <a:buChar char="•"/>
              <a:defRPr sz="2800">
                <a:solidFill>
                  <a:srgbClr val="717171"/>
                </a:solidFill>
                <a:latin typeface="Tahoma" panose="020B0604030504040204" pitchFamily="34" charset="0"/>
                <a:ea typeface="Tahoma" panose="020B0604030504040204" pitchFamily="34" charset="0"/>
                <a:cs typeface="Tahoma" panose="020B0604030504040204" pitchFamily="34" charset="0"/>
              </a:defRPr>
            </a:lvl1pPr>
            <a:lvl2pPr marL="742950" indent="-285750">
              <a:buClr>
                <a:schemeClr val="accent1"/>
              </a:buClr>
              <a:buSzPct val="80000"/>
              <a:buFont typeface="Courier New" panose="02070309020205020404" pitchFamily="49" charset="0"/>
              <a:buChar char="o"/>
              <a:defRPr sz="2400">
                <a:solidFill>
                  <a:srgbClr val="717171"/>
                </a:solidFill>
                <a:latin typeface="Tahoma" panose="020B0604030504040204" pitchFamily="34" charset="0"/>
                <a:ea typeface="Tahoma" panose="020B0604030504040204" pitchFamily="34" charset="0"/>
                <a:cs typeface="Tahoma" panose="020B0604030504040204" pitchFamily="34" charset="0"/>
              </a:defRPr>
            </a:lvl2pPr>
            <a:lvl3pPr marL="1143000" indent="-228600">
              <a:buClr>
                <a:schemeClr val="accent1"/>
              </a:buClr>
              <a:buFont typeface="Wingdings" panose="05000000000000000000" pitchFamily="2" charset="2"/>
              <a:buChar char="§"/>
              <a:defRPr sz="2000">
                <a:solidFill>
                  <a:srgbClr val="717171"/>
                </a:solidFill>
                <a:latin typeface="Tahoma" panose="020B0604030504040204" pitchFamily="34" charset="0"/>
                <a:ea typeface="Tahoma" panose="020B0604030504040204" pitchFamily="34" charset="0"/>
                <a:cs typeface="Tahoma" panose="020B0604030504040204" pitchFamily="34" charset="0"/>
              </a:defRPr>
            </a:lvl3pPr>
            <a:lvl4pPr marL="1600200" indent="-228600">
              <a:buClr>
                <a:schemeClr val="accent1"/>
              </a:buClr>
              <a:buSzPct val="70000"/>
              <a:buFont typeface="Wingdings" panose="05000000000000000000" pitchFamily="2" charset="2"/>
              <a:buChar char="q"/>
              <a:defRPr sz="1800">
                <a:solidFill>
                  <a:srgbClr val="717171"/>
                </a:solidFill>
                <a:latin typeface="Tahoma" panose="020B0604030504040204" pitchFamily="34" charset="0"/>
                <a:ea typeface="Tahoma" panose="020B0604030504040204" pitchFamily="34" charset="0"/>
                <a:cs typeface="Tahoma" panose="020B0604030504040204" pitchFamily="34" charset="0"/>
              </a:defRPr>
            </a:lvl4pPr>
            <a:lvl5pPr marL="2057400" indent="-228600">
              <a:buClr>
                <a:schemeClr val="accent1"/>
              </a:buClr>
              <a:buFont typeface="Arial" panose="020B0604020202020204" pitchFamily="34" charset="0"/>
              <a:buChar char="•"/>
              <a:defRPr sz="1600">
                <a:solidFill>
                  <a:srgbClr val="71717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4"/>
          </p:nvPr>
        </p:nvSpPr>
        <p:spPr>
          <a:xfrm>
            <a:off x="4610101" y="1828800"/>
            <a:ext cx="4210194" cy="3886200"/>
          </a:xfrm>
          <a:prstGeom prst="rect">
            <a:avLst/>
          </a:prstGeom>
        </p:spPr>
        <p:txBody>
          <a:bodyPr/>
          <a:lstStyle>
            <a:lvl1pPr marL="342900" indent="-342900">
              <a:buClr>
                <a:schemeClr val="accent1"/>
              </a:buClr>
              <a:buFont typeface="Arial" panose="020B0604020202020204" pitchFamily="34" charset="0"/>
              <a:buChar char="•"/>
              <a:defRPr sz="2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buClr>
                <a:srgbClr val="F2D10E"/>
              </a:buClr>
              <a:buSzPct val="80000"/>
              <a:buFont typeface="Courier New" panose="02070309020205020404" pitchFamily="49" charset="0"/>
              <a:buChar char="o"/>
              <a:defRPr sz="20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F2D10E"/>
              </a:buClr>
              <a:buFont typeface="Wingdings" panose="05000000000000000000" pitchFamily="2" charset="2"/>
              <a:buChar char="§"/>
              <a:defRPr sz="18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F2D10E"/>
              </a:buClr>
              <a:buSzPct val="70000"/>
              <a:buFont typeface="Wingdings" panose="05000000000000000000" pitchFamily="2" charset="2"/>
              <a:buChar char="q"/>
              <a:defRPr sz="16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buClr>
                <a:srgbClr val="F2D10E"/>
              </a:buClr>
              <a:buFont typeface="Arial" panose="020B0604020202020204" pitchFamily="34" charset="0"/>
              <a:buChar char="•"/>
              <a:defRPr sz="14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5pPr>
          </a:lstStyle>
          <a:p>
            <a:pPr lvl="0"/>
            <a:endParaRPr lang="en-US" dirty="0" smtClean="0"/>
          </a:p>
        </p:txBody>
      </p:sp>
      <p:sp>
        <p:nvSpPr>
          <p:cNvPr id="13" name="Title 1"/>
          <p:cNvSpPr>
            <a:spLocks noGrp="1"/>
          </p:cNvSpPr>
          <p:nvPr>
            <p:ph type="title"/>
          </p:nvPr>
        </p:nvSpPr>
        <p:spPr>
          <a:xfrm>
            <a:off x="457200" y="304800"/>
            <a:ext cx="8305800" cy="1219200"/>
          </a:xfrm>
          <a:prstGeom prst="rect">
            <a:avLst/>
          </a:prstGeom>
        </p:spPr>
        <p:txBody>
          <a:bodyPr anchor="b" anchorCtr="0"/>
          <a:lstStyle>
            <a:lvl1pPr algn="l">
              <a:defRPr lang="en-US" sz="4000" dirty="0">
                <a:solidFill>
                  <a:srgbClr val="318DCF"/>
                </a:solidFill>
                <a:effectLst>
                  <a:outerShdw blurRad="63500" dist="38100" dir="2700000" algn="tl">
                    <a:srgbClr val="1F5B83">
                      <a:alpha val="42745"/>
                    </a:srgbClr>
                  </a:outerShdw>
                </a:effectLst>
                <a:latin typeface="Tahoma" panose="020B0604030504040204" pitchFamily="34" charset="0"/>
                <a:ea typeface="Tahoma" panose="020B0604030504040204" pitchFamily="34" charset="0"/>
                <a:cs typeface="Tahoma" panose="020B0604030504040204" pitchFamily="34" charset="0"/>
              </a:defRPr>
            </a:lvl1pPr>
          </a:lstStyle>
          <a:p>
            <a:pPr lvl="0"/>
            <a:r>
              <a:rPr lang="en-US" smtClean="0"/>
              <a:t>Click to edit Master title style</a:t>
            </a:r>
            <a:endParaRPr lang="en-US" dirty="0"/>
          </a:p>
        </p:txBody>
      </p:sp>
      <p:sp>
        <p:nvSpPr>
          <p:cNvPr id="15" name="Footer Placeholder 4"/>
          <p:cNvSpPr>
            <a:spLocks noGrp="1"/>
          </p:cNvSpPr>
          <p:nvPr>
            <p:ph type="ftr" sz="quarter" idx="3"/>
          </p:nvPr>
        </p:nvSpPr>
        <p:spPr>
          <a:xfrm>
            <a:off x="0" y="6196969"/>
            <a:ext cx="9144000" cy="381000"/>
          </a:xfrm>
        </p:spPr>
        <p:txBody>
          <a:bodyPr/>
          <a:lstStyle/>
          <a:p>
            <a:r>
              <a:rPr lang="en-US" dirty="0" smtClean="0"/>
              <a:t>Reaching across Arizona to provide comprehensive </a:t>
            </a:r>
            <a:br>
              <a:rPr lang="en-US" dirty="0" smtClean="0"/>
            </a:br>
            <a:r>
              <a:rPr lang="en-US" dirty="0" smtClean="0"/>
              <a:t>quality health care for those in need</a:t>
            </a:r>
            <a:endParaRPr lang="en-US" dirty="0"/>
          </a:p>
        </p:txBody>
      </p:sp>
    </p:spTree>
    <p:extLst>
      <p:ext uri="{BB962C8B-B14F-4D97-AF65-F5344CB8AC3E}">
        <p14:creationId xmlns:p14="http://schemas.microsoft.com/office/powerpoint/2010/main" val="1283788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e-Contras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p:nvCxnSpPr>
        <p:spPr>
          <a:xfrm>
            <a:off x="381000" y="1447800"/>
            <a:ext cx="8458200" cy="0"/>
          </a:xfrm>
          <a:prstGeom prst="line">
            <a:avLst/>
          </a:prstGeom>
          <a:ln w="28575">
            <a:solidFill>
              <a:srgbClr val="318DCC"/>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1" name="Slide Number Placeholder 5"/>
          <p:cNvSpPr>
            <a:spLocks noGrp="1"/>
          </p:cNvSpPr>
          <p:nvPr>
            <p:ph type="sldNum" sz="quarter" idx="4"/>
          </p:nvPr>
        </p:nvSpPr>
        <p:spPr>
          <a:xfrm>
            <a:off x="6705600" y="6196969"/>
            <a:ext cx="2133600" cy="288925"/>
          </a:xfrm>
          <a:prstGeom prst="rect">
            <a:avLst/>
          </a:prstGeom>
        </p:spPr>
        <p:txBody>
          <a:bodyPr anchor="b" anchorCtr="0"/>
          <a:lstStyle>
            <a:lvl1pPr algn="r">
              <a:defRPr sz="1100">
                <a:solidFill>
                  <a:schemeClr val="tx1">
                    <a:lumMod val="65000"/>
                    <a:lumOff val="35000"/>
                  </a:schemeClr>
                </a:solidFill>
              </a:defRPr>
            </a:lvl1pPr>
          </a:lstStyle>
          <a:p>
            <a:fld id="{FF445594-FFE8-4E90-934C-EFF530110A38}" type="slidenum">
              <a:rPr lang="en-US" smtClean="0"/>
              <a:t>‹#›</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43" y="6019800"/>
            <a:ext cx="2228088" cy="604060"/>
          </a:xfrm>
          <a:prstGeom prst="rect">
            <a:avLst/>
          </a:prstGeom>
        </p:spPr>
      </p:pic>
      <p:sp>
        <p:nvSpPr>
          <p:cNvPr id="8" name="Text Placeholder 2"/>
          <p:cNvSpPr>
            <a:spLocks noGrp="1"/>
          </p:cNvSpPr>
          <p:nvPr>
            <p:ph type="body" idx="1"/>
          </p:nvPr>
        </p:nvSpPr>
        <p:spPr>
          <a:xfrm>
            <a:off x="457200" y="1676400"/>
            <a:ext cx="3962400" cy="639762"/>
          </a:xfrm>
          <a:prstGeom prst="rect">
            <a:avLst/>
          </a:prstGeom>
        </p:spPr>
        <p:txBody>
          <a:bodyPr anchor="b"/>
          <a:lstStyle>
            <a:lvl1pPr marL="0" indent="0">
              <a:buNone/>
              <a:defRPr sz="2200" b="1">
                <a:solidFill>
                  <a:srgbClr val="717171"/>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5" name="Content Placeholder 2"/>
          <p:cNvSpPr>
            <a:spLocks noGrp="1"/>
          </p:cNvSpPr>
          <p:nvPr>
            <p:ph idx="12"/>
          </p:nvPr>
        </p:nvSpPr>
        <p:spPr>
          <a:xfrm>
            <a:off x="457200" y="2334490"/>
            <a:ext cx="3993573" cy="3810000"/>
          </a:xfrm>
          <a:prstGeom prst="rect">
            <a:avLst/>
          </a:prstGeom>
        </p:spPr>
        <p:txBody>
          <a:bodyPr/>
          <a:lstStyle>
            <a:lvl1pPr marL="342900" indent="-342900">
              <a:spcBef>
                <a:spcPts val="800"/>
              </a:spcBef>
              <a:buClr>
                <a:schemeClr val="accent1"/>
              </a:buClr>
              <a:buFont typeface="Arial" panose="020B0604020202020204" pitchFamily="34" charset="0"/>
              <a:buChar char="•"/>
              <a:defRPr sz="2200">
                <a:solidFill>
                  <a:srgbClr val="717171"/>
                </a:solidFill>
                <a:latin typeface="Tahoma" panose="020B0604030504040204" pitchFamily="34" charset="0"/>
                <a:ea typeface="Tahoma" panose="020B0604030504040204" pitchFamily="34" charset="0"/>
                <a:cs typeface="Tahoma" panose="020B0604030504040204" pitchFamily="34" charset="0"/>
              </a:defRPr>
            </a:lvl1pPr>
            <a:lvl2pPr marL="742950" indent="-285750">
              <a:buClr>
                <a:schemeClr val="accent1"/>
              </a:buClr>
              <a:buSzPct val="80000"/>
              <a:buFont typeface="Courier New" panose="02070309020205020404" pitchFamily="49" charset="0"/>
              <a:buChar char="o"/>
              <a:defRPr sz="2000">
                <a:solidFill>
                  <a:srgbClr val="717171"/>
                </a:solidFill>
                <a:latin typeface="Tahoma" panose="020B0604030504040204" pitchFamily="34" charset="0"/>
                <a:ea typeface="Tahoma" panose="020B0604030504040204" pitchFamily="34" charset="0"/>
                <a:cs typeface="Tahoma" panose="020B0604030504040204" pitchFamily="34" charset="0"/>
              </a:defRPr>
            </a:lvl2pPr>
            <a:lvl3pPr marL="1143000" indent="-228600">
              <a:buClr>
                <a:schemeClr val="accent1"/>
              </a:buClr>
              <a:buFont typeface="Wingdings" panose="05000000000000000000" pitchFamily="2" charset="2"/>
              <a:buChar char="§"/>
              <a:defRPr sz="1800">
                <a:solidFill>
                  <a:srgbClr val="717171"/>
                </a:solidFill>
                <a:latin typeface="Tahoma" panose="020B0604030504040204" pitchFamily="34" charset="0"/>
                <a:ea typeface="Tahoma" panose="020B0604030504040204" pitchFamily="34" charset="0"/>
                <a:cs typeface="Tahoma" panose="020B0604030504040204" pitchFamily="34" charset="0"/>
              </a:defRPr>
            </a:lvl3pPr>
            <a:lvl4pPr marL="1600200" indent="-228600">
              <a:buClr>
                <a:schemeClr val="accent1"/>
              </a:buClr>
              <a:buSzPct val="70000"/>
              <a:buFont typeface="Wingdings" panose="05000000000000000000" pitchFamily="2" charset="2"/>
              <a:buChar char="q"/>
              <a:defRPr sz="1600">
                <a:solidFill>
                  <a:srgbClr val="717171"/>
                </a:solidFill>
                <a:latin typeface="Tahoma" panose="020B0604030504040204" pitchFamily="34" charset="0"/>
                <a:ea typeface="Tahoma" panose="020B0604030504040204" pitchFamily="34" charset="0"/>
                <a:cs typeface="Tahoma" panose="020B0604030504040204" pitchFamily="34" charset="0"/>
              </a:defRPr>
            </a:lvl4pPr>
            <a:lvl5pPr marL="2057400" indent="-228600">
              <a:buClr>
                <a:schemeClr val="accent1"/>
              </a:buClr>
              <a:buFont typeface="Arial" panose="020B0604020202020204" pitchFamily="34" charset="0"/>
              <a:buChar char="•"/>
              <a:defRPr sz="1400">
                <a:solidFill>
                  <a:srgbClr val="71717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ext Placeholder 2"/>
          <p:cNvSpPr>
            <a:spLocks noGrp="1"/>
          </p:cNvSpPr>
          <p:nvPr>
            <p:ph type="body" idx="13"/>
          </p:nvPr>
        </p:nvSpPr>
        <p:spPr>
          <a:xfrm>
            <a:off x="4572000" y="1676400"/>
            <a:ext cx="4040188" cy="639762"/>
          </a:xfrm>
          <a:prstGeom prst="rect">
            <a:avLst/>
          </a:prstGeom>
        </p:spPr>
        <p:txBody>
          <a:bodyPr anchor="b"/>
          <a:lstStyle>
            <a:lvl1pPr marL="0" indent="0">
              <a:buNone/>
              <a:defRPr sz="2200" b="1">
                <a:solidFill>
                  <a:srgbClr val="717171"/>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7" name="Content Placeholder 2"/>
          <p:cNvSpPr>
            <a:spLocks noGrp="1"/>
          </p:cNvSpPr>
          <p:nvPr>
            <p:ph idx="14"/>
          </p:nvPr>
        </p:nvSpPr>
        <p:spPr>
          <a:xfrm>
            <a:off x="4587531" y="2334490"/>
            <a:ext cx="3993573" cy="3810000"/>
          </a:xfrm>
          <a:prstGeom prst="rect">
            <a:avLst/>
          </a:prstGeom>
        </p:spPr>
        <p:txBody>
          <a:bodyPr/>
          <a:lstStyle>
            <a:lvl1pPr marL="342900" indent="-342900">
              <a:spcBef>
                <a:spcPts val="800"/>
              </a:spcBef>
              <a:buClr>
                <a:schemeClr val="accent1"/>
              </a:buClr>
              <a:buFont typeface="Arial" panose="020B0604020202020204" pitchFamily="34" charset="0"/>
              <a:buChar char="•"/>
              <a:defRPr sz="2200">
                <a:solidFill>
                  <a:srgbClr val="717171"/>
                </a:solidFill>
                <a:latin typeface="Tahoma" panose="020B0604030504040204" pitchFamily="34" charset="0"/>
                <a:ea typeface="Tahoma" panose="020B0604030504040204" pitchFamily="34" charset="0"/>
                <a:cs typeface="Tahoma" panose="020B0604030504040204" pitchFamily="34" charset="0"/>
              </a:defRPr>
            </a:lvl1pPr>
            <a:lvl2pPr marL="742950" indent="-285750">
              <a:buClr>
                <a:schemeClr val="accent1"/>
              </a:buClr>
              <a:buSzPct val="80000"/>
              <a:buFont typeface="Courier New" panose="02070309020205020404" pitchFamily="49" charset="0"/>
              <a:buChar char="o"/>
              <a:defRPr sz="2000">
                <a:solidFill>
                  <a:srgbClr val="717171"/>
                </a:solidFill>
                <a:latin typeface="Tahoma" panose="020B0604030504040204" pitchFamily="34" charset="0"/>
                <a:ea typeface="Tahoma" panose="020B0604030504040204" pitchFamily="34" charset="0"/>
                <a:cs typeface="Tahoma" panose="020B0604030504040204" pitchFamily="34" charset="0"/>
              </a:defRPr>
            </a:lvl2pPr>
            <a:lvl3pPr marL="1143000" indent="-228600">
              <a:buClr>
                <a:schemeClr val="accent1"/>
              </a:buClr>
              <a:buFont typeface="Wingdings" panose="05000000000000000000" pitchFamily="2" charset="2"/>
              <a:buChar char="§"/>
              <a:defRPr sz="1800">
                <a:solidFill>
                  <a:srgbClr val="717171"/>
                </a:solidFill>
                <a:latin typeface="Tahoma" panose="020B0604030504040204" pitchFamily="34" charset="0"/>
                <a:ea typeface="Tahoma" panose="020B0604030504040204" pitchFamily="34" charset="0"/>
                <a:cs typeface="Tahoma" panose="020B0604030504040204" pitchFamily="34" charset="0"/>
              </a:defRPr>
            </a:lvl3pPr>
            <a:lvl4pPr marL="1600200" indent="-228600">
              <a:buClr>
                <a:schemeClr val="accent1"/>
              </a:buClr>
              <a:buSzPct val="70000"/>
              <a:buFont typeface="Wingdings" panose="05000000000000000000" pitchFamily="2" charset="2"/>
              <a:buChar char="q"/>
              <a:defRPr sz="1600">
                <a:solidFill>
                  <a:srgbClr val="717171"/>
                </a:solidFill>
                <a:latin typeface="Tahoma" panose="020B0604030504040204" pitchFamily="34" charset="0"/>
                <a:ea typeface="Tahoma" panose="020B0604030504040204" pitchFamily="34" charset="0"/>
                <a:cs typeface="Tahoma" panose="020B0604030504040204" pitchFamily="34" charset="0"/>
              </a:defRPr>
            </a:lvl4pPr>
            <a:lvl5pPr marL="2057400" indent="-228600">
              <a:buClr>
                <a:schemeClr val="accent1"/>
              </a:buClr>
              <a:buFont typeface="Arial" panose="020B0604020202020204" pitchFamily="34" charset="0"/>
              <a:buChar char="•"/>
              <a:defRPr sz="1400">
                <a:solidFill>
                  <a:srgbClr val="71717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itle 1"/>
          <p:cNvSpPr>
            <a:spLocks noGrp="1"/>
          </p:cNvSpPr>
          <p:nvPr>
            <p:ph type="title"/>
          </p:nvPr>
        </p:nvSpPr>
        <p:spPr>
          <a:xfrm>
            <a:off x="457200" y="304800"/>
            <a:ext cx="8314566" cy="1219200"/>
          </a:xfrm>
          <a:prstGeom prst="rect">
            <a:avLst/>
          </a:prstGeom>
        </p:spPr>
        <p:txBody>
          <a:bodyPr anchor="b" anchorCtr="0"/>
          <a:lstStyle>
            <a:lvl1pPr algn="l">
              <a:defRPr lang="en-US" sz="4000" dirty="0">
                <a:solidFill>
                  <a:srgbClr val="318DCF"/>
                </a:solidFill>
                <a:effectLst>
                  <a:outerShdw blurRad="63500" dist="38100" dir="2700000" algn="tl">
                    <a:srgbClr val="1F5B83">
                      <a:alpha val="42745"/>
                    </a:srgbClr>
                  </a:outerShdw>
                </a:effectLst>
                <a:latin typeface="Tahoma" panose="020B0604030504040204" pitchFamily="34" charset="0"/>
                <a:ea typeface="Tahoma" panose="020B0604030504040204" pitchFamily="34" charset="0"/>
                <a:cs typeface="Tahoma" panose="020B0604030504040204" pitchFamily="34" charset="0"/>
              </a:defRPr>
            </a:lvl1pPr>
          </a:lstStyle>
          <a:p>
            <a:pPr lvl="0"/>
            <a:r>
              <a:rPr lang="en-US" smtClean="0"/>
              <a:t>Click to edit Master title style</a:t>
            </a:r>
            <a:endParaRPr lang="en-US" dirty="0"/>
          </a:p>
        </p:txBody>
      </p:sp>
      <p:sp>
        <p:nvSpPr>
          <p:cNvPr id="14" name="Footer Placeholder 4"/>
          <p:cNvSpPr>
            <a:spLocks noGrp="1"/>
          </p:cNvSpPr>
          <p:nvPr>
            <p:ph type="ftr" sz="quarter" idx="3"/>
          </p:nvPr>
        </p:nvSpPr>
        <p:spPr>
          <a:xfrm>
            <a:off x="0" y="6196969"/>
            <a:ext cx="9144000" cy="381000"/>
          </a:xfrm>
        </p:spPr>
        <p:txBody>
          <a:bodyPr/>
          <a:lstStyle/>
          <a:p>
            <a:r>
              <a:rPr lang="en-US" dirty="0" smtClean="0"/>
              <a:t>Reaching across Arizona to provide comprehensive </a:t>
            </a:r>
            <a:br>
              <a:rPr lang="en-US" dirty="0" smtClean="0"/>
            </a:br>
            <a:r>
              <a:rPr lang="en-US" dirty="0" smtClean="0"/>
              <a:t>quality health care for those in need</a:t>
            </a:r>
            <a:endParaRPr lang="en-US" dirty="0"/>
          </a:p>
        </p:txBody>
      </p:sp>
    </p:spTree>
    <p:extLst>
      <p:ext uri="{BB962C8B-B14F-4D97-AF65-F5344CB8AC3E}">
        <p14:creationId xmlns:p14="http://schemas.microsoft.com/office/powerpoint/2010/main" val="2388401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Question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49072" y="1371600"/>
            <a:ext cx="5723128" cy="2457450"/>
          </a:xfrm>
          <a:prstGeom prst="rect">
            <a:avLst/>
          </a:prstGeom>
        </p:spPr>
        <p:txBody>
          <a:bodyPr anchor="b" anchorCtr="0"/>
          <a:lstStyle>
            <a:lvl1pPr algn="l">
              <a:defRPr lang="en-US" dirty="0">
                <a:solidFill>
                  <a:srgbClr val="318DCC"/>
                </a:solidFill>
                <a:effectLst>
                  <a:outerShdw blurRad="63500" dist="38100" dir="2700000" algn="tl">
                    <a:srgbClr val="1F5B83">
                      <a:alpha val="42745"/>
                    </a:srgbClr>
                  </a:outerShdw>
                </a:effectLst>
                <a:latin typeface="Tahoma" panose="020B0604030504040204" pitchFamily="34" charset="0"/>
                <a:ea typeface="Tahoma" panose="020B0604030504040204" pitchFamily="34" charset="0"/>
                <a:cs typeface="Tahoma" panose="020B0604030504040204" pitchFamily="34" charset="0"/>
              </a:defRPr>
            </a:lvl1pPr>
          </a:lstStyle>
          <a:p>
            <a:pPr lvl="0"/>
            <a:r>
              <a:rPr lang="en-US" dirty="0" smtClean="0"/>
              <a:t>Question?</a:t>
            </a:r>
            <a:endParaRPr lang="en-US" dirty="0"/>
          </a:p>
        </p:txBody>
      </p:sp>
      <p:sp>
        <p:nvSpPr>
          <p:cNvPr id="10" name="Slide Number Placeholder 5"/>
          <p:cNvSpPr>
            <a:spLocks noGrp="1"/>
          </p:cNvSpPr>
          <p:nvPr>
            <p:ph type="sldNum" sz="quarter" idx="4"/>
          </p:nvPr>
        </p:nvSpPr>
        <p:spPr>
          <a:xfrm>
            <a:off x="6705600" y="6196969"/>
            <a:ext cx="2133600" cy="288925"/>
          </a:xfrm>
          <a:prstGeom prst="rect">
            <a:avLst/>
          </a:prstGeom>
        </p:spPr>
        <p:txBody>
          <a:bodyPr anchor="b" anchorCtr="0"/>
          <a:lstStyle>
            <a:lvl1pPr algn="r">
              <a:defRPr sz="1100">
                <a:solidFill>
                  <a:schemeClr val="tx1">
                    <a:lumMod val="65000"/>
                    <a:lumOff val="35000"/>
                  </a:schemeClr>
                </a:solidFill>
              </a:defRPr>
            </a:lvl1pPr>
          </a:lstStyle>
          <a:p>
            <a:fld id="{FF445594-FFE8-4E90-934C-EFF530110A38}" type="slidenum">
              <a:rPr lang="en-US" smtClean="0"/>
              <a:t>‹#›</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43" y="6019800"/>
            <a:ext cx="2228088" cy="604060"/>
          </a:xfrm>
          <a:prstGeom prst="rect">
            <a:avLst/>
          </a:prstGeom>
        </p:spPr>
      </p:pic>
      <p:sp>
        <p:nvSpPr>
          <p:cNvPr id="7" name="Footer Placeholder 4"/>
          <p:cNvSpPr>
            <a:spLocks noGrp="1"/>
          </p:cNvSpPr>
          <p:nvPr>
            <p:ph type="ftr" sz="quarter" idx="3"/>
          </p:nvPr>
        </p:nvSpPr>
        <p:spPr>
          <a:xfrm>
            <a:off x="0" y="6196969"/>
            <a:ext cx="9144000" cy="381000"/>
          </a:xfrm>
        </p:spPr>
        <p:txBody>
          <a:bodyPr/>
          <a:lstStyle/>
          <a:p>
            <a:r>
              <a:rPr lang="en-US" dirty="0" smtClean="0"/>
              <a:t>Reaching across Arizona to provide comprehensive </a:t>
            </a:r>
            <a:br>
              <a:rPr lang="en-US" dirty="0" smtClean="0"/>
            </a:br>
            <a:r>
              <a:rPr lang="en-US" dirty="0" smtClean="0"/>
              <a:t>quality health care for those in need</a:t>
            </a:r>
            <a:endParaRPr lang="en-US" dirty="0"/>
          </a:p>
        </p:txBody>
      </p:sp>
    </p:spTree>
    <p:extLst>
      <p:ext uri="{BB962C8B-B14F-4D97-AF65-F5344CB8AC3E}">
        <p14:creationId xmlns:p14="http://schemas.microsoft.com/office/powerpoint/2010/main" val="674471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Slide Number Placeholder 5"/>
          <p:cNvSpPr>
            <a:spLocks noGrp="1"/>
          </p:cNvSpPr>
          <p:nvPr>
            <p:ph type="sldNum" sz="quarter" idx="4"/>
          </p:nvPr>
        </p:nvSpPr>
        <p:spPr>
          <a:xfrm>
            <a:off x="6705600" y="6199632"/>
            <a:ext cx="2133600" cy="288925"/>
          </a:xfrm>
          <a:prstGeom prst="rect">
            <a:avLst/>
          </a:prstGeom>
        </p:spPr>
        <p:txBody>
          <a:bodyPr anchor="b" anchorCtr="0"/>
          <a:lstStyle>
            <a:lvl1pPr algn="r">
              <a:defRPr sz="1100">
                <a:solidFill>
                  <a:schemeClr val="tx1">
                    <a:lumMod val="65000"/>
                    <a:lumOff val="35000"/>
                  </a:schemeClr>
                </a:solidFill>
              </a:defRPr>
            </a:lvl1pPr>
          </a:lstStyle>
          <a:p>
            <a:fld id="{FF445594-FFE8-4E90-934C-EFF530110A38}" type="slidenum">
              <a:rPr lang="en-US" smtClean="0"/>
              <a:t>‹#›</a:t>
            </a:fld>
            <a:endParaRPr lang="en-US" dirty="0"/>
          </a:p>
        </p:txBody>
      </p:sp>
      <p:sp>
        <p:nvSpPr>
          <p:cNvPr id="4" name="Footer Placeholder 4"/>
          <p:cNvSpPr>
            <a:spLocks noGrp="1"/>
          </p:cNvSpPr>
          <p:nvPr>
            <p:ph type="ftr" sz="quarter" idx="3"/>
          </p:nvPr>
        </p:nvSpPr>
        <p:spPr>
          <a:xfrm>
            <a:off x="0" y="6199632"/>
            <a:ext cx="9144000" cy="381000"/>
          </a:xfrm>
          <a:prstGeom prst="rect">
            <a:avLst/>
          </a:prstGeom>
        </p:spPr>
        <p:txBody>
          <a:bodyPr anchor="b" anchorCtr="0"/>
          <a:lstStyle>
            <a:lvl1pPr algn="ctr">
              <a:lnSpc>
                <a:spcPts val="1200"/>
              </a:lnSpc>
              <a:defRPr sz="1100">
                <a:solidFill>
                  <a:schemeClr val="tx1">
                    <a:lumMod val="65000"/>
                    <a:lumOff val="35000"/>
                  </a:schemeClr>
                </a:solidFill>
              </a:defRPr>
            </a:lvl1pPr>
          </a:lstStyle>
          <a:p>
            <a:r>
              <a:rPr lang="en-US" smtClean="0"/>
              <a:t>Reaching across Arizona to provide comprehensive  quality health care for those in need</a:t>
            </a:r>
            <a:endParaRPr lang="en-US" dirty="0"/>
          </a:p>
        </p:txBody>
      </p:sp>
    </p:spTree>
    <p:extLst>
      <p:ext uri="{BB962C8B-B14F-4D97-AF65-F5344CB8AC3E}">
        <p14:creationId xmlns:p14="http://schemas.microsoft.com/office/powerpoint/2010/main" val="1543338456"/>
      </p:ext>
    </p:extLst>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4"/>
          <p:cNvSpPr>
            <a:spLocks noGrp="1"/>
          </p:cNvSpPr>
          <p:nvPr>
            <p:ph type="ctrTitle"/>
          </p:nvPr>
        </p:nvSpPr>
        <p:spPr/>
        <p:txBody>
          <a:bodyPr/>
          <a:lstStyle/>
          <a:p>
            <a:pPr eaLnBrk="1" fontAlgn="auto" hangingPunct="1">
              <a:spcAft>
                <a:spcPts val="0"/>
              </a:spcAft>
              <a:defRPr/>
            </a:pPr>
            <a:r>
              <a:rPr lang="en-US" altLang="en-US" sz="3900" dirty="0" smtClean="0"/>
              <a:t>AHCCCS Update</a:t>
            </a:r>
            <a:br>
              <a:rPr lang="en-US" altLang="en-US" sz="3900" dirty="0" smtClean="0"/>
            </a:br>
            <a:r>
              <a:rPr lang="en-US" altLang="en-US" sz="3900" dirty="0" smtClean="0"/>
              <a:t>Behavioral Health VBP Forum</a:t>
            </a:r>
          </a:p>
        </p:txBody>
      </p:sp>
      <p:sp>
        <p:nvSpPr>
          <p:cNvPr id="12291" name="Subtitle 1"/>
          <p:cNvSpPr>
            <a:spLocks noGrp="1"/>
          </p:cNvSpPr>
          <p:nvPr>
            <p:ph type="subTitle"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endParaRPr lang="en-US" altLang="en-US" dirty="0" smtClean="0"/>
          </a:p>
        </p:txBody>
      </p:sp>
    </p:spTree>
    <p:extLst>
      <p:ext uri="{BB962C8B-B14F-4D97-AF65-F5344CB8AC3E}">
        <p14:creationId xmlns:p14="http://schemas.microsoft.com/office/powerpoint/2010/main" val="21689075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ACOM 300 Continued</a:t>
            </a:r>
            <a:endParaRPr lang="en-US" dirty="0"/>
          </a:p>
        </p:txBody>
      </p:sp>
      <p:sp>
        <p:nvSpPr>
          <p:cNvPr id="3" name="Content Placeholder 2"/>
          <p:cNvSpPr>
            <a:spLocks noGrp="1"/>
          </p:cNvSpPr>
          <p:nvPr>
            <p:ph idx="1"/>
          </p:nvPr>
        </p:nvSpPr>
        <p:spPr/>
        <p:txBody>
          <a:bodyPr/>
          <a:lstStyle/>
          <a:p>
            <a:r>
              <a:rPr lang="en-US" dirty="0" smtClean="0"/>
              <a:t>RBHA shall enter into at least two VBP contracts with integrated providers for members who are not integrated but who receive care from affiliated entities (Mercy Care –Health Choice – University)</a:t>
            </a:r>
            <a:endParaRPr lang="en-US" dirty="0"/>
          </a:p>
        </p:txBody>
      </p:sp>
      <p:sp>
        <p:nvSpPr>
          <p:cNvPr id="4" name="Slide Number Placeholder 3"/>
          <p:cNvSpPr>
            <a:spLocks noGrp="1"/>
          </p:cNvSpPr>
          <p:nvPr>
            <p:ph type="sldNum" sz="quarter" idx="4"/>
          </p:nvPr>
        </p:nvSpPr>
        <p:spPr/>
        <p:txBody>
          <a:bodyPr/>
          <a:lstStyle/>
          <a:p>
            <a:fld id="{FF445594-FFE8-4E90-934C-EFF530110A38}" type="slidenum">
              <a:rPr lang="en-US" smtClean="0"/>
              <a:t>10</a:t>
            </a:fld>
            <a:endParaRPr lang="en-US" dirty="0"/>
          </a:p>
        </p:txBody>
      </p:sp>
      <p:sp>
        <p:nvSpPr>
          <p:cNvPr id="5" name="Footer Placeholder 4"/>
          <p:cNvSpPr>
            <a:spLocks noGrp="1"/>
          </p:cNvSpPr>
          <p:nvPr>
            <p:ph type="ftr" sz="quarter" idx="3"/>
          </p:nvPr>
        </p:nvSpPr>
        <p:spPr/>
        <p:txBody>
          <a:bodyPr/>
          <a:lstStyle/>
          <a:p>
            <a:r>
              <a:rPr lang="en-US" smtClean="0"/>
              <a:t>Reaching across Arizona to provide comprehensive </a:t>
            </a:r>
            <a:br>
              <a:rPr lang="en-US" smtClean="0"/>
            </a:br>
            <a:r>
              <a:rPr lang="en-US" smtClean="0"/>
              <a:t>quality health care for those in need</a:t>
            </a:r>
            <a:endParaRPr lang="en-US" dirty="0"/>
          </a:p>
        </p:txBody>
      </p:sp>
    </p:spTree>
    <p:extLst>
      <p:ext uri="{BB962C8B-B14F-4D97-AF65-F5344CB8AC3E}">
        <p14:creationId xmlns:p14="http://schemas.microsoft.com/office/powerpoint/2010/main" val="9122979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Based Purchasing Goals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223765597"/>
              </p:ext>
            </p:extLst>
          </p:nvPr>
        </p:nvGraphicFramePr>
        <p:xfrm>
          <a:off x="533400" y="1600200"/>
          <a:ext cx="8305800" cy="4191000"/>
        </p:xfrm>
        <a:graphic>
          <a:graphicData uri="http://schemas.openxmlformats.org/drawingml/2006/table">
            <a:tbl>
              <a:tblPr firstRow="1" bandRow="1">
                <a:tableStyleId>{5C22544A-7EE6-4342-B048-85BDC9FD1C3A}</a:tableStyleId>
              </a:tblPr>
              <a:tblGrid>
                <a:gridCol w="1384300"/>
                <a:gridCol w="1384300"/>
                <a:gridCol w="1384300"/>
                <a:gridCol w="1384300"/>
                <a:gridCol w="1384300"/>
                <a:gridCol w="1384300"/>
              </a:tblGrid>
              <a:tr h="1047750">
                <a:tc>
                  <a:txBody>
                    <a:bodyPr/>
                    <a:lstStyle/>
                    <a:p>
                      <a:r>
                        <a:rPr lang="en-US" sz="2600" dirty="0" smtClean="0"/>
                        <a:t>Program</a:t>
                      </a:r>
                      <a:endParaRPr lang="en-US" sz="2600" dirty="0"/>
                    </a:p>
                  </a:txBody>
                  <a:tcPr/>
                </a:tc>
                <a:tc>
                  <a:txBody>
                    <a:bodyPr/>
                    <a:lstStyle/>
                    <a:p>
                      <a:r>
                        <a:rPr lang="en-US" sz="2600" dirty="0" smtClean="0"/>
                        <a:t>CYE</a:t>
                      </a:r>
                      <a:r>
                        <a:rPr lang="en-US" sz="2600" baseline="0" dirty="0" smtClean="0"/>
                        <a:t> 15</a:t>
                      </a:r>
                      <a:endParaRPr lang="en-US" sz="2600" dirty="0"/>
                    </a:p>
                  </a:txBody>
                  <a:tcPr/>
                </a:tc>
                <a:tc>
                  <a:txBody>
                    <a:bodyPr/>
                    <a:lstStyle/>
                    <a:p>
                      <a:r>
                        <a:rPr lang="en-US" sz="2600" dirty="0" smtClean="0"/>
                        <a:t>CYE 16</a:t>
                      </a:r>
                      <a:endParaRPr lang="en-US" sz="2600" dirty="0"/>
                    </a:p>
                  </a:txBody>
                  <a:tcPr/>
                </a:tc>
                <a:tc>
                  <a:txBody>
                    <a:bodyPr/>
                    <a:lstStyle/>
                    <a:p>
                      <a:r>
                        <a:rPr lang="en-US" sz="2600" dirty="0" smtClean="0"/>
                        <a:t>CYE 17</a:t>
                      </a:r>
                      <a:endParaRPr lang="en-US" sz="2600" dirty="0"/>
                    </a:p>
                  </a:txBody>
                  <a:tcPr/>
                </a:tc>
                <a:tc>
                  <a:txBody>
                    <a:bodyPr/>
                    <a:lstStyle/>
                    <a:p>
                      <a:r>
                        <a:rPr lang="en-US" sz="2600" dirty="0" smtClean="0"/>
                        <a:t>CYE 18</a:t>
                      </a:r>
                      <a:endParaRPr lang="en-US" sz="2600" dirty="0"/>
                    </a:p>
                  </a:txBody>
                  <a:tcPr/>
                </a:tc>
                <a:tc>
                  <a:txBody>
                    <a:bodyPr/>
                    <a:lstStyle/>
                    <a:p>
                      <a:r>
                        <a:rPr lang="en-US" sz="2600" dirty="0" smtClean="0"/>
                        <a:t>CYE 19</a:t>
                      </a:r>
                      <a:endParaRPr lang="en-US" sz="2600" dirty="0"/>
                    </a:p>
                  </a:txBody>
                  <a:tcPr/>
                </a:tc>
              </a:tr>
              <a:tr h="1047750">
                <a:tc>
                  <a:txBody>
                    <a:bodyPr/>
                    <a:lstStyle/>
                    <a:p>
                      <a:r>
                        <a:rPr lang="en-US" sz="2600" dirty="0" smtClean="0"/>
                        <a:t>Acute</a:t>
                      </a:r>
                      <a:endParaRPr lang="en-US" sz="2600" dirty="0"/>
                    </a:p>
                  </a:txBody>
                  <a:tcPr/>
                </a:tc>
                <a:tc>
                  <a:txBody>
                    <a:bodyPr/>
                    <a:lstStyle/>
                    <a:p>
                      <a:r>
                        <a:rPr lang="en-US" sz="2600" dirty="0" smtClean="0"/>
                        <a:t>10%</a:t>
                      </a:r>
                      <a:endParaRPr lang="en-US" sz="2600" dirty="0"/>
                    </a:p>
                  </a:txBody>
                  <a:tcPr/>
                </a:tc>
                <a:tc>
                  <a:txBody>
                    <a:bodyPr/>
                    <a:lstStyle/>
                    <a:p>
                      <a:r>
                        <a:rPr lang="en-US" sz="2600" dirty="0" smtClean="0"/>
                        <a:t>20%</a:t>
                      </a:r>
                      <a:endParaRPr lang="en-US" sz="2600" dirty="0"/>
                    </a:p>
                  </a:txBody>
                  <a:tcPr/>
                </a:tc>
                <a:tc>
                  <a:txBody>
                    <a:bodyPr/>
                    <a:lstStyle/>
                    <a:p>
                      <a:r>
                        <a:rPr lang="en-US" sz="2600" dirty="0" smtClean="0"/>
                        <a:t>35%</a:t>
                      </a:r>
                      <a:endParaRPr lang="en-US" sz="2600" dirty="0"/>
                    </a:p>
                  </a:txBody>
                  <a:tcPr/>
                </a:tc>
                <a:tc>
                  <a:txBody>
                    <a:bodyPr/>
                    <a:lstStyle/>
                    <a:p>
                      <a:r>
                        <a:rPr lang="en-US" sz="2600" dirty="0" smtClean="0"/>
                        <a:t>50%</a:t>
                      </a:r>
                      <a:endParaRPr lang="en-US" sz="2600" dirty="0"/>
                    </a:p>
                  </a:txBody>
                  <a:tcPr/>
                </a:tc>
                <a:tc>
                  <a:txBody>
                    <a:bodyPr/>
                    <a:lstStyle/>
                    <a:p>
                      <a:r>
                        <a:rPr lang="en-US" sz="2600" dirty="0" smtClean="0"/>
                        <a:t>50%</a:t>
                      </a:r>
                      <a:endParaRPr lang="en-US" sz="2600" dirty="0"/>
                    </a:p>
                  </a:txBody>
                  <a:tcPr/>
                </a:tc>
              </a:tr>
              <a:tr h="1047750">
                <a:tc>
                  <a:txBody>
                    <a:bodyPr/>
                    <a:lstStyle/>
                    <a:p>
                      <a:r>
                        <a:rPr lang="en-US" sz="2600" dirty="0" smtClean="0"/>
                        <a:t>ALTCS EPD</a:t>
                      </a:r>
                      <a:endParaRPr lang="en-US" sz="2600" dirty="0"/>
                    </a:p>
                  </a:txBody>
                  <a:tcPr/>
                </a:tc>
                <a:tc>
                  <a:txBody>
                    <a:bodyPr/>
                    <a:lstStyle/>
                    <a:p>
                      <a:r>
                        <a:rPr lang="en-US" sz="2600" dirty="0" smtClean="0"/>
                        <a:t>5%</a:t>
                      </a:r>
                      <a:endParaRPr lang="en-US" sz="2600" dirty="0"/>
                    </a:p>
                  </a:txBody>
                  <a:tcPr/>
                </a:tc>
                <a:tc>
                  <a:txBody>
                    <a:bodyPr/>
                    <a:lstStyle/>
                    <a:p>
                      <a:r>
                        <a:rPr lang="en-US" sz="2600" dirty="0" smtClean="0"/>
                        <a:t>15%</a:t>
                      </a:r>
                      <a:endParaRPr lang="en-US" sz="2600" dirty="0"/>
                    </a:p>
                  </a:txBody>
                  <a:tcPr/>
                </a:tc>
                <a:tc>
                  <a:txBody>
                    <a:bodyPr/>
                    <a:lstStyle/>
                    <a:p>
                      <a:r>
                        <a:rPr lang="en-US" sz="2600" dirty="0" smtClean="0"/>
                        <a:t>25%</a:t>
                      </a:r>
                      <a:endParaRPr lang="en-US" sz="2600" dirty="0"/>
                    </a:p>
                  </a:txBody>
                  <a:tcPr/>
                </a:tc>
                <a:tc>
                  <a:txBody>
                    <a:bodyPr/>
                    <a:lstStyle/>
                    <a:p>
                      <a:r>
                        <a:rPr lang="en-US" sz="2600" dirty="0" smtClean="0"/>
                        <a:t>35%</a:t>
                      </a:r>
                      <a:endParaRPr lang="en-US" sz="2600" dirty="0"/>
                    </a:p>
                  </a:txBody>
                  <a:tcPr/>
                </a:tc>
                <a:tc>
                  <a:txBody>
                    <a:bodyPr/>
                    <a:lstStyle/>
                    <a:p>
                      <a:r>
                        <a:rPr lang="en-US" sz="2600" dirty="0" smtClean="0"/>
                        <a:t>50%</a:t>
                      </a:r>
                      <a:endParaRPr lang="en-US" sz="2600" dirty="0"/>
                    </a:p>
                  </a:txBody>
                  <a:tcPr/>
                </a:tc>
              </a:tr>
              <a:tr h="1047750">
                <a:tc>
                  <a:txBody>
                    <a:bodyPr/>
                    <a:lstStyle/>
                    <a:p>
                      <a:r>
                        <a:rPr lang="en-US" sz="2600" dirty="0" smtClean="0"/>
                        <a:t>RBHA</a:t>
                      </a:r>
                      <a:endParaRPr lang="en-US" sz="2600" dirty="0"/>
                    </a:p>
                  </a:txBody>
                  <a:tcPr/>
                </a:tc>
                <a:tc>
                  <a:txBody>
                    <a:bodyPr/>
                    <a:lstStyle/>
                    <a:p>
                      <a:endParaRPr lang="en-US" sz="2600" dirty="0"/>
                    </a:p>
                  </a:txBody>
                  <a:tcPr/>
                </a:tc>
                <a:tc>
                  <a:txBody>
                    <a:bodyPr/>
                    <a:lstStyle/>
                    <a:p>
                      <a:r>
                        <a:rPr lang="en-US" sz="2600" dirty="0" smtClean="0"/>
                        <a:t>5%</a:t>
                      </a:r>
                      <a:endParaRPr lang="en-US" sz="2600" dirty="0"/>
                    </a:p>
                  </a:txBody>
                  <a:tcPr/>
                </a:tc>
                <a:tc>
                  <a:txBody>
                    <a:bodyPr/>
                    <a:lstStyle/>
                    <a:p>
                      <a:r>
                        <a:rPr lang="en-US" sz="2600" dirty="0" smtClean="0"/>
                        <a:t>15%</a:t>
                      </a:r>
                      <a:endParaRPr lang="en-US" sz="2600" dirty="0"/>
                    </a:p>
                  </a:txBody>
                  <a:tcPr/>
                </a:tc>
                <a:tc>
                  <a:txBody>
                    <a:bodyPr/>
                    <a:lstStyle/>
                    <a:p>
                      <a:r>
                        <a:rPr lang="en-US" sz="2600" dirty="0" smtClean="0"/>
                        <a:t>25%</a:t>
                      </a:r>
                      <a:endParaRPr lang="en-US" sz="2600" dirty="0"/>
                    </a:p>
                  </a:txBody>
                  <a:tcPr/>
                </a:tc>
                <a:tc>
                  <a:txBody>
                    <a:bodyPr/>
                    <a:lstStyle/>
                    <a:p>
                      <a:r>
                        <a:rPr lang="en-US" sz="2600" dirty="0" smtClean="0"/>
                        <a:t>35%</a:t>
                      </a:r>
                      <a:endParaRPr lang="en-US" sz="2600" dirty="0"/>
                    </a:p>
                  </a:txBody>
                  <a:tcPr/>
                </a:tc>
              </a:tr>
            </a:tbl>
          </a:graphicData>
        </a:graphic>
      </p:graphicFrame>
      <p:sp>
        <p:nvSpPr>
          <p:cNvPr id="4" name="Slide Number Placeholder 3"/>
          <p:cNvSpPr>
            <a:spLocks noGrp="1"/>
          </p:cNvSpPr>
          <p:nvPr>
            <p:ph type="sldNum" sz="quarter" idx="4"/>
          </p:nvPr>
        </p:nvSpPr>
        <p:spPr/>
        <p:txBody>
          <a:bodyPr/>
          <a:lstStyle/>
          <a:p>
            <a:fld id="{FF445594-FFE8-4E90-934C-EFF530110A38}" type="slidenum">
              <a:rPr lang="en-US" smtClean="0"/>
              <a:t>11</a:t>
            </a:fld>
            <a:endParaRPr lang="en-US" dirty="0"/>
          </a:p>
        </p:txBody>
      </p:sp>
      <p:sp>
        <p:nvSpPr>
          <p:cNvPr id="5" name="Footer Placeholder 4"/>
          <p:cNvSpPr>
            <a:spLocks noGrp="1"/>
          </p:cNvSpPr>
          <p:nvPr>
            <p:ph type="ftr" sz="quarter" idx="3"/>
          </p:nvPr>
        </p:nvSpPr>
        <p:spPr/>
        <p:txBody>
          <a:bodyPr/>
          <a:lstStyle/>
          <a:p>
            <a:r>
              <a:rPr lang="en-US" smtClean="0"/>
              <a:t>Reaching across Arizona to provide comprehensive </a:t>
            </a:r>
            <a:br>
              <a:rPr lang="en-US" smtClean="0"/>
            </a:br>
            <a:r>
              <a:rPr lang="en-US" smtClean="0"/>
              <a:t>quality health care for those in need</a:t>
            </a:r>
            <a:endParaRPr lang="en-US" dirty="0"/>
          </a:p>
        </p:txBody>
      </p:sp>
    </p:spTree>
    <p:extLst>
      <p:ext uri="{BB962C8B-B14F-4D97-AF65-F5344CB8AC3E}">
        <p14:creationId xmlns:p14="http://schemas.microsoft.com/office/powerpoint/2010/main" val="22768999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smtClean="0"/>
              <a:t>Episodic Payments – Arkansas ADHD</a:t>
            </a:r>
            <a:endParaRPr lang="en-US" sz="3800" dirty="0"/>
          </a:p>
        </p:txBody>
      </p:sp>
      <p:sp>
        <p:nvSpPr>
          <p:cNvPr id="3" name="Content Placeholder 2"/>
          <p:cNvSpPr>
            <a:spLocks noGrp="1"/>
          </p:cNvSpPr>
          <p:nvPr>
            <p:ph idx="1"/>
          </p:nvPr>
        </p:nvSpPr>
        <p:spPr/>
        <p:txBody>
          <a:bodyPr/>
          <a:lstStyle/>
          <a:p>
            <a:pPr marL="0" indent="0">
              <a:buNone/>
            </a:pPr>
            <a:r>
              <a:rPr lang="en-US" i="1" dirty="0" smtClean="0"/>
              <a:t>The episode includes all ADHD related care provided during the 12 month duration of the episode, excluding initial assessment.  This includes the full range of services provided (e.g. physician visits psychosocial therapy) as well as all medication used to treat ADHD.  If the patient continues treatment after the 12 months a new episode is triggered. </a:t>
            </a:r>
            <a:endParaRPr lang="en-US" i="1" dirty="0"/>
          </a:p>
        </p:txBody>
      </p:sp>
      <p:sp>
        <p:nvSpPr>
          <p:cNvPr id="4" name="Slide Number Placeholder 3"/>
          <p:cNvSpPr>
            <a:spLocks noGrp="1"/>
          </p:cNvSpPr>
          <p:nvPr>
            <p:ph type="sldNum" sz="quarter" idx="4"/>
          </p:nvPr>
        </p:nvSpPr>
        <p:spPr/>
        <p:txBody>
          <a:bodyPr/>
          <a:lstStyle/>
          <a:p>
            <a:fld id="{FF445594-FFE8-4E90-934C-EFF530110A38}" type="slidenum">
              <a:rPr lang="en-US" smtClean="0"/>
              <a:t>12</a:t>
            </a:fld>
            <a:endParaRPr lang="en-US" dirty="0"/>
          </a:p>
        </p:txBody>
      </p:sp>
      <p:sp>
        <p:nvSpPr>
          <p:cNvPr id="5" name="Footer Placeholder 4"/>
          <p:cNvSpPr>
            <a:spLocks noGrp="1"/>
          </p:cNvSpPr>
          <p:nvPr>
            <p:ph type="ftr" sz="quarter" idx="3"/>
          </p:nvPr>
        </p:nvSpPr>
        <p:spPr/>
        <p:txBody>
          <a:bodyPr/>
          <a:lstStyle/>
          <a:p>
            <a:r>
              <a:rPr lang="en-US" smtClean="0"/>
              <a:t>Reaching across Arizona to provide comprehensive </a:t>
            </a:r>
            <a:br>
              <a:rPr lang="en-US" smtClean="0"/>
            </a:br>
            <a:r>
              <a:rPr lang="en-US" smtClean="0"/>
              <a:t>quality health care for those in need</a:t>
            </a:r>
            <a:endParaRPr lang="en-US" dirty="0"/>
          </a:p>
        </p:txBody>
      </p:sp>
    </p:spTree>
    <p:extLst>
      <p:ext uri="{BB962C8B-B14F-4D97-AF65-F5344CB8AC3E}">
        <p14:creationId xmlns:p14="http://schemas.microsoft.com/office/powerpoint/2010/main" val="29143606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AZHEC HIE Statement</a:t>
            </a:r>
            <a:endParaRPr lang="en-US" dirty="0"/>
          </a:p>
        </p:txBody>
      </p:sp>
      <p:sp>
        <p:nvSpPr>
          <p:cNvPr id="7" name="Content Placeholder 6"/>
          <p:cNvSpPr>
            <a:spLocks noGrp="1"/>
          </p:cNvSpPr>
          <p:nvPr>
            <p:ph idx="1"/>
          </p:nvPr>
        </p:nvSpPr>
        <p:spPr/>
        <p:txBody>
          <a:bodyPr/>
          <a:lstStyle/>
          <a:p>
            <a:pPr marL="0" indent="0">
              <a:buNone/>
            </a:pPr>
            <a:r>
              <a:rPr lang="en-US" sz="2200" i="1" dirty="0"/>
              <a:t>aims to incorporate work that has been done to date by The Network, the RBHAs and Behavioral Health Information Network of Arizona (BHINAZ) to facilitate the secure sharing of patient information by behavioral and medical health care providers. </a:t>
            </a:r>
            <a:endParaRPr lang="en-US" sz="2200" i="1" dirty="0" smtClean="0"/>
          </a:p>
          <a:p>
            <a:pPr marL="0" indent="0">
              <a:buNone/>
            </a:pPr>
            <a:r>
              <a:rPr lang="en-US" sz="2200" i="1" dirty="0"/>
              <a:t>the overall objective will be to develop a single statewide HIE infrastructure for the sharing of physical and behavioral health information with a single participation fee for physical and behavioral health providers</a:t>
            </a:r>
            <a:r>
              <a:rPr lang="en-US" sz="2200" i="1" dirty="0" smtClean="0"/>
              <a:t>.</a:t>
            </a:r>
          </a:p>
          <a:p>
            <a:pPr marL="0" indent="0">
              <a:buNone/>
            </a:pPr>
            <a:r>
              <a:rPr lang="en-US" sz="2200" i="1" dirty="0" smtClean="0"/>
              <a:t>Therefore</a:t>
            </a:r>
            <a:r>
              <a:rPr lang="en-US" sz="2200" i="1" dirty="0"/>
              <a:t>, Arizona must support a single, sustainable, integrated, transparent Network with an appropriate governance structure where all providers have an ownership stake. </a:t>
            </a:r>
          </a:p>
        </p:txBody>
      </p:sp>
      <p:sp>
        <p:nvSpPr>
          <p:cNvPr id="4" name="Slide Number Placeholder 3"/>
          <p:cNvSpPr>
            <a:spLocks noGrp="1"/>
          </p:cNvSpPr>
          <p:nvPr>
            <p:ph type="sldNum" sz="quarter" idx="4"/>
          </p:nvPr>
        </p:nvSpPr>
        <p:spPr/>
        <p:txBody>
          <a:bodyPr/>
          <a:lstStyle/>
          <a:p>
            <a:fld id="{FF445594-FFE8-4E90-934C-EFF530110A38}" type="slidenum">
              <a:rPr lang="en-US" smtClean="0"/>
              <a:t>13</a:t>
            </a:fld>
            <a:endParaRPr lang="en-US" dirty="0"/>
          </a:p>
        </p:txBody>
      </p:sp>
      <p:sp>
        <p:nvSpPr>
          <p:cNvPr id="5" name="Footer Placeholder 4"/>
          <p:cNvSpPr>
            <a:spLocks noGrp="1"/>
          </p:cNvSpPr>
          <p:nvPr>
            <p:ph type="ftr" sz="quarter" idx="3"/>
          </p:nvPr>
        </p:nvSpPr>
        <p:spPr/>
        <p:txBody>
          <a:bodyPr/>
          <a:lstStyle/>
          <a:p>
            <a:r>
              <a:rPr lang="en-US" smtClean="0"/>
              <a:t>Reaching across Arizona to provide comprehensive </a:t>
            </a:r>
            <a:br>
              <a:rPr lang="en-US" smtClean="0"/>
            </a:br>
            <a:r>
              <a:rPr lang="en-US" smtClean="0"/>
              <a:t>quality health care for those in need</a:t>
            </a:r>
            <a:endParaRPr lang="en-US" dirty="0"/>
          </a:p>
        </p:txBody>
      </p:sp>
    </p:spTree>
    <p:extLst>
      <p:ext uri="{BB962C8B-B14F-4D97-AF65-F5344CB8AC3E}">
        <p14:creationId xmlns:p14="http://schemas.microsoft.com/office/powerpoint/2010/main" val="32193461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GAO - Conditions of Members (%)</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575285601"/>
              </p:ext>
            </p:extLst>
          </p:nvPr>
        </p:nvGraphicFramePr>
        <p:xfrm>
          <a:off x="228600" y="1600201"/>
          <a:ext cx="8839197" cy="4495803"/>
        </p:xfrm>
        <a:graphic>
          <a:graphicData uri="http://schemas.openxmlformats.org/drawingml/2006/table">
            <a:tbl>
              <a:tblPr firstRow="1" bandRow="1">
                <a:tableStyleId>{5C22544A-7EE6-4342-B048-85BDC9FD1C3A}</a:tableStyleId>
              </a:tblPr>
              <a:tblGrid>
                <a:gridCol w="1143000"/>
                <a:gridCol w="914400"/>
                <a:gridCol w="1143000"/>
                <a:gridCol w="1066800"/>
                <a:gridCol w="838200"/>
                <a:gridCol w="787398"/>
                <a:gridCol w="982133"/>
                <a:gridCol w="982133"/>
                <a:gridCol w="982133"/>
              </a:tblGrid>
              <a:tr h="648043">
                <a:tc>
                  <a:txBody>
                    <a:bodyPr/>
                    <a:lstStyle/>
                    <a:p>
                      <a:r>
                        <a:rPr lang="en-US" dirty="0" smtClean="0"/>
                        <a:t>Condition</a:t>
                      </a:r>
                      <a:endParaRPr lang="en-US" dirty="0"/>
                    </a:p>
                  </a:txBody>
                  <a:tcPr/>
                </a:tc>
                <a:tc>
                  <a:txBody>
                    <a:bodyPr/>
                    <a:lstStyle/>
                    <a:p>
                      <a:r>
                        <a:rPr lang="en-US" dirty="0" smtClean="0"/>
                        <a:t>Asthma</a:t>
                      </a:r>
                      <a:endParaRPr lang="en-US" dirty="0"/>
                    </a:p>
                  </a:txBody>
                  <a:tcPr/>
                </a:tc>
                <a:tc>
                  <a:txBody>
                    <a:bodyPr/>
                    <a:lstStyle/>
                    <a:p>
                      <a:r>
                        <a:rPr lang="en-US" dirty="0" smtClean="0"/>
                        <a:t>Diabetes</a:t>
                      </a:r>
                      <a:endParaRPr lang="en-US" dirty="0"/>
                    </a:p>
                  </a:txBody>
                  <a:tcPr/>
                </a:tc>
                <a:tc>
                  <a:txBody>
                    <a:bodyPr/>
                    <a:lstStyle/>
                    <a:p>
                      <a:r>
                        <a:rPr lang="en-US" dirty="0" smtClean="0"/>
                        <a:t>HIV/AIDS</a:t>
                      </a:r>
                      <a:endParaRPr lang="en-US" dirty="0"/>
                    </a:p>
                  </a:txBody>
                  <a:tcPr/>
                </a:tc>
                <a:tc>
                  <a:txBody>
                    <a:bodyPr/>
                    <a:lstStyle/>
                    <a:p>
                      <a:r>
                        <a:rPr lang="en-US" dirty="0" smtClean="0"/>
                        <a:t>MH</a:t>
                      </a:r>
                      <a:endParaRPr lang="en-US" dirty="0"/>
                    </a:p>
                  </a:txBody>
                  <a:tcPr/>
                </a:tc>
                <a:tc>
                  <a:txBody>
                    <a:bodyPr/>
                    <a:lstStyle/>
                    <a:p>
                      <a:r>
                        <a:rPr lang="en-US" dirty="0" smtClean="0"/>
                        <a:t>SUD</a:t>
                      </a:r>
                      <a:endParaRPr lang="en-US" dirty="0"/>
                    </a:p>
                  </a:txBody>
                  <a:tcPr/>
                </a:tc>
                <a:tc>
                  <a:txBody>
                    <a:bodyPr/>
                    <a:lstStyle/>
                    <a:p>
                      <a:r>
                        <a:rPr lang="en-US" dirty="0" smtClean="0"/>
                        <a:t>Delivery</a:t>
                      </a:r>
                      <a:endParaRPr lang="en-US" dirty="0"/>
                    </a:p>
                  </a:txBody>
                  <a:tcPr/>
                </a:tc>
                <a:tc>
                  <a:txBody>
                    <a:bodyPr/>
                    <a:lstStyle/>
                    <a:p>
                      <a:r>
                        <a:rPr lang="en-US" dirty="0" smtClean="0"/>
                        <a:t>LTC</a:t>
                      </a:r>
                      <a:endParaRPr lang="en-US" dirty="0"/>
                    </a:p>
                  </a:txBody>
                  <a:tcPr/>
                </a:tc>
                <a:tc>
                  <a:txBody>
                    <a:bodyPr/>
                    <a:lstStyle/>
                    <a:p>
                      <a:r>
                        <a:rPr lang="en-US" dirty="0" smtClean="0"/>
                        <a:t>None</a:t>
                      </a:r>
                      <a:endParaRPr lang="en-US" dirty="0"/>
                    </a:p>
                  </a:txBody>
                  <a:tcPr/>
                </a:tc>
              </a:tr>
              <a:tr h="549680">
                <a:tc>
                  <a:txBody>
                    <a:bodyPr/>
                    <a:lstStyle/>
                    <a:p>
                      <a:r>
                        <a:rPr lang="en-US" dirty="0" smtClean="0"/>
                        <a:t>Asthma</a:t>
                      </a:r>
                      <a:endParaRPr lang="en-US" dirty="0"/>
                    </a:p>
                  </a:txBody>
                  <a:tcPr/>
                </a:tc>
                <a:tc>
                  <a:txBody>
                    <a:bodyPr/>
                    <a:lstStyle/>
                    <a:p>
                      <a:endParaRPr lang="en-US" sz="2200" dirty="0"/>
                    </a:p>
                  </a:txBody>
                  <a:tcPr/>
                </a:tc>
                <a:tc>
                  <a:txBody>
                    <a:bodyPr/>
                    <a:lstStyle/>
                    <a:p>
                      <a:r>
                        <a:rPr lang="en-US" sz="2200" dirty="0" smtClean="0"/>
                        <a:t>24.5</a:t>
                      </a:r>
                      <a:endParaRPr lang="en-US" sz="2200" dirty="0"/>
                    </a:p>
                  </a:txBody>
                  <a:tcPr/>
                </a:tc>
                <a:tc>
                  <a:txBody>
                    <a:bodyPr/>
                    <a:lstStyle/>
                    <a:p>
                      <a:r>
                        <a:rPr lang="en-US" sz="2200" dirty="0" smtClean="0"/>
                        <a:t>3.9</a:t>
                      </a:r>
                      <a:endParaRPr lang="en-US" sz="2200" dirty="0"/>
                    </a:p>
                  </a:txBody>
                  <a:tcPr/>
                </a:tc>
                <a:tc>
                  <a:txBody>
                    <a:bodyPr/>
                    <a:lstStyle/>
                    <a:p>
                      <a:r>
                        <a:rPr lang="en-US" sz="2200" dirty="0" smtClean="0"/>
                        <a:t>65.1</a:t>
                      </a:r>
                      <a:endParaRPr lang="en-US" sz="2200" dirty="0"/>
                    </a:p>
                  </a:txBody>
                  <a:tcPr/>
                </a:tc>
                <a:tc>
                  <a:txBody>
                    <a:bodyPr/>
                    <a:lstStyle/>
                    <a:p>
                      <a:r>
                        <a:rPr lang="en-US" sz="2200" dirty="0" smtClean="0"/>
                        <a:t>29.1</a:t>
                      </a:r>
                      <a:endParaRPr lang="en-US" sz="2200" dirty="0"/>
                    </a:p>
                  </a:txBody>
                  <a:tcPr/>
                </a:tc>
                <a:tc>
                  <a:txBody>
                    <a:bodyPr/>
                    <a:lstStyle/>
                    <a:p>
                      <a:r>
                        <a:rPr lang="en-US" sz="2200" dirty="0" smtClean="0"/>
                        <a:t>6.5</a:t>
                      </a:r>
                      <a:endParaRPr lang="en-US" sz="2200" dirty="0"/>
                    </a:p>
                  </a:txBody>
                  <a:tcPr/>
                </a:tc>
                <a:tc>
                  <a:txBody>
                    <a:bodyPr/>
                    <a:lstStyle/>
                    <a:p>
                      <a:r>
                        <a:rPr lang="en-US" sz="2200" dirty="0" smtClean="0"/>
                        <a:t>7.3</a:t>
                      </a:r>
                      <a:endParaRPr lang="en-US" sz="2200" dirty="0"/>
                    </a:p>
                  </a:txBody>
                  <a:tcPr/>
                </a:tc>
                <a:tc>
                  <a:txBody>
                    <a:bodyPr/>
                    <a:lstStyle/>
                    <a:p>
                      <a:r>
                        <a:rPr lang="en-US" sz="2200" dirty="0" smtClean="0"/>
                        <a:t>17</a:t>
                      </a:r>
                      <a:endParaRPr lang="en-US" sz="2200" dirty="0"/>
                    </a:p>
                  </a:txBody>
                  <a:tcPr/>
                </a:tc>
              </a:tr>
              <a:tr h="549680">
                <a:tc>
                  <a:txBody>
                    <a:bodyPr/>
                    <a:lstStyle/>
                    <a:p>
                      <a:r>
                        <a:rPr lang="en-US" dirty="0" smtClean="0"/>
                        <a:t>Diabetes</a:t>
                      </a:r>
                      <a:endParaRPr lang="en-US" dirty="0"/>
                    </a:p>
                  </a:txBody>
                  <a:tcPr/>
                </a:tc>
                <a:tc>
                  <a:txBody>
                    <a:bodyPr/>
                    <a:lstStyle/>
                    <a:p>
                      <a:r>
                        <a:rPr lang="en-US" sz="2200" dirty="0" smtClean="0"/>
                        <a:t>18.5</a:t>
                      </a:r>
                      <a:endParaRPr lang="en-US" sz="2200" dirty="0"/>
                    </a:p>
                  </a:txBody>
                  <a:tcPr/>
                </a:tc>
                <a:tc>
                  <a:txBody>
                    <a:bodyPr/>
                    <a:lstStyle/>
                    <a:p>
                      <a:endParaRPr lang="en-US" sz="2200" dirty="0"/>
                    </a:p>
                  </a:txBody>
                  <a:tcPr/>
                </a:tc>
                <a:tc>
                  <a:txBody>
                    <a:bodyPr/>
                    <a:lstStyle/>
                    <a:p>
                      <a:r>
                        <a:rPr lang="en-US" sz="2200" dirty="0" smtClean="0"/>
                        <a:t>2.6</a:t>
                      </a:r>
                      <a:endParaRPr lang="en-US" sz="2200" dirty="0"/>
                    </a:p>
                  </a:txBody>
                  <a:tcPr/>
                </a:tc>
                <a:tc>
                  <a:txBody>
                    <a:bodyPr/>
                    <a:lstStyle/>
                    <a:p>
                      <a:r>
                        <a:rPr lang="en-US" sz="2200" dirty="0" smtClean="0"/>
                        <a:t>52.4</a:t>
                      </a:r>
                      <a:endParaRPr lang="en-US" sz="2200" dirty="0"/>
                    </a:p>
                  </a:txBody>
                  <a:tcPr/>
                </a:tc>
                <a:tc>
                  <a:txBody>
                    <a:bodyPr/>
                    <a:lstStyle/>
                    <a:p>
                      <a:r>
                        <a:rPr lang="en-US" sz="2200" dirty="0" smtClean="0"/>
                        <a:t>23.9</a:t>
                      </a:r>
                      <a:endParaRPr lang="en-US" sz="2200" dirty="0"/>
                    </a:p>
                  </a:txBody>
                  <a:tcPr/>
                </a:tc>
                <a:tc>
                  <a:txBody>
                    <a:bodyPr/>
                    <a:lstStyle/>
                    <a:p>
                      <a:r>
                        <a:rPr lang="en-US" sz="2200" dirty="0" smtClean="0"/>
                        <a:t>3.1</a:t>
                      </a:r>
                      <a:endParaRPr lang="en-US" sz="2200" dirty="0"/>
                    </a:p>
                  </a:txBody>
                  <a:tcPr/>
                </a:tc>
                <a:tc>
                  <a:txBody>
                    <a:bodyPr/>
                    <a:lstStyle/>
                    <a:p>
                      <a:r>
                        <a:rPr lang="en-US" sz="2200" dirty="0" smtClean="0"/>
                        <a:t>12.7</a:t>
                      </a:r>
                      <a:endParaRPr lang="en-US" sz="2200" dirty="0"/>
                    </a:p>
                  </a:txBody>
                  <a:tcPr/>
                </a:tc>
                <a:tc>
                  <a:txBody>
                    <a:bodyPr/>
                    <a:lstStyle/>
                    <a:p>
                      <a:r>
                        <a:rPr lang="en-US" sz="2200" dirty="0" smtClean="0"/>
                        <a:t>29.7</a:t>
                      </a:r>
                      <a:endParaRPr lang="en-US" sz="2200" dirty="0"/>
                    </a:p>
                  </a:txBody>
                  <a:tcPr/>
                </a:tc>
              </a:tr>
              <a:tr h="549680">
                <a:tc>
                  <a:txBody>
                    <a:bodyPr/>
                    <a:lstStyle/>
                    <a:p>
                      <a:r>
                        <a:rPr lang="en-US" dirty="0" smtClean="0"/>
                        <a:t>HIV/AIDS</a:t>
                      </a:r>
                      <a:endParaRPr lang="en-US" dirty="0"/>
                    </a:p>
                  </a:txBody>
                  <a:tcPr/>
                </a:tc>
                <a:tc>
                  <a:txBody>
                    <a:bodyPr/>
                    <a:lstStyle/>
                    <a:p>
                      <a:r>
                        <a:rPr lang="en-US" sz="2200" dirty="0" smtClean="0"/>
                        <a:t>17.9</a:t>
                      </a:r>
                      <a:endParaRPr lang="en-US" sz="2200" dirty="0"/>
                    </a:p>
                  </a:txBody>
                  <a:tcPr/>
                </a:tc>
                <a:tc>
                  <a:txBody>
                    <a:bodyPr/>
                    <a:lstStyle/>
                    <a:p>
                      <a:r>
                        <a:rPr lang="en-US" sz="2200" dirty="0" smtClean="0"/>
                        <a:t>15.6</a:t>
                      </a:r>
                      <a:endParaRPr lang="en-US" sz="2200" dirty="0"/>
                    </a:p>
                  </a:txBody>
                  <a:tcPr/>
                </a:tc>
                <a:tc>
                  <a:txBody>
                    <a:bodyPr/>
                    <a:lstStyle/>
                    <a:p>
                      <a:endParaRPr lang="en-US" sz="2200" dirty="0"/>
                    </a:p>
                  </a:txBody>
                  <a:tcPr/>
                </a:tc>
                <a:tc>
                  <a:txBody>
                    <a:bodyPr/>
                    <a:lstStyle/>
                    <a:p>
                      <a:r>
                        <a:rPr lang="en-US" sz="2200" dirty="0" smtClean="0"/>
                        <a:t>48.1</a:t>
                      </a:r>
                      <a:endParaRPr lang="en-US" sz="2200" dirty="0"/>
                    </a:p>
                  </a:txBody>
                  <a:tcPr/>
                </a:tc>
                <a:tc>
                  <a:txBody>
                    <a:bodyPr/>
                    <a:lstStyle/>
                    <a:p>
                      <a:r>
                        <a:rPr lang="en-US" sz="2200" dirty="0" smtClean="0"/>
                        <a:t>39.4</a:t>
                      </a:r>
                      <a:endParaRPr lang="en-US" sz="2200" dirty="0"/>
                    </a:p>
                  </a:txBody>
                  <a:tcPr/>
                </a:tc>
                <a:tc>
                  <a:txBody>
                    <a:bodyPr/>
                    <a:lstStyle/>
                    <a:p>
                      <a:r>
                        <a:rPr lang="en-US" sz="2200" dirty="0" smtClean="0"/>
                        <a:t>2.1</a:t>
                      </a:r>
                      <a:endParaRPr lang="en-US" sz="2200" dirty="0"/>
                    </a:p>
                  </a:txBody>
                  <a:tcPr/>
                </a:tc>
                <a:tc>
                  <a:txBody>
                    <a:bodyPr/>
                    <a:lstStyle/>
                    <a:p>
                      <a:r>
                        <a:rPr lang="en-US" sz="2200" dirty="0" smtClean="0"/>
                        <a:t>7.2</a:t>
                      </a:r>
                      <a:endParaRPr lang="en-US" sz="2200" dirty="0"/>
                    </a:p>
                  </a:txBody>
                  <a:tcPr/>
                </a:tc>
                <a:tc>
                  <a:txBody>
                    <a:bodyPr/>
                    <a:lstStyle/>
                    <a:p>
                      <a:r>
                        <a:rPr lang="en-US" sz="2200" dirty="0" smtClean="0"/>
                        <a:t>29</a:t>
                      </a:r>
                      <a:endParaRPr lang="en-US" sz="2200" dirty="0"/>
                    </a:p>
                  </a:txBody>
                  <a:tcPr/>
                </a:tc>
              </a:tr>
              <a:tr h="549680">
                <a:tc>
                  <a:txBody>
                    <a:bodyPr/>
                    <a:lstStyle/>
                    <a:p>
                      <a:r>
                        <a:rPr lang="en-US" dirty="0" smtClean="0"/>
                        <a:t>MH</a:t>
                      </a:r>
                      <a:endParaRPr lang="en-US" dirty="0"/>
                    </a:p>
                  </a:txBody>
                  <a:tcPr/>
                </a:tc>
                <a:tc>
                  <a:txBody>
                    <a:bodyPr/>
                    <a:lstStyle/>
                    <a:p>
                      <a:r>
                        <a:rPr lang="en-US" sz="2200" dirty="0" smtClean="0"/>
                        <a:t>17.6</a:t>
                      </a:r>
                      <a:endParaRPr lang="en-US" sz="2200" dirty="0"/>
                    </a:p>
                  </a:txBody>
                  <a:tcPr/>
                </a:tc>
                <a:tc>
                  <a:txBody>
                    <a:bodyPr/>
                    <a:lstStyle/>
                    <a:p>
                      <a:r>
                        <a:rPr lang="en-US" sz="2200" dirty="0" smtClean="0"/>
                        <a:t>18.7</a:t>
                      </a:r>
                      <a:endParaRPr lang="en-US" sz="2200" dirty="0"/>
                    </a:p>
                  </a:txBody>
                  <a:tcPr/>
                </a:tc>
                <a:tc>
                  <a:txBody>
                    <a:bodyPr/>
                    <a:lstStyle/>
                    <a:p>
                      <a:r>
                        <a:rPr lang="en-US" sz="2200" dirty="0" smtClean="0"/>
                        <a:t>2.8</a:t>
                      </a:r>
                      <a:endParaRPr lang="en-US" sz="2200" dirty="0"/>
                    </a:p>
                  </a:txBody>
                  <a:tcPr/>
                </a:tc>
                <a:tc>
                  <a:txBody>
                    <a:bodyPr/>
                    <a:lstStyle/>
                    <a:p>
                      <a:endParaRPr lang="en-US" sz="2200" dirty="0"/>
                    </a:p>
                  </a:txBody>
                  <a:tcPr/>
                </a:tc>
                <a:tc>
                  <a:txBody>
                    <a:bodyPr/>
                    <a:lstStyle/>
                    <a:p>
                      <a:r>
                        <a:rPr lang="en-US" sz="2200" dirty="0" smtClean="0"/>
                        <a:t>26.7</a:t>
                      </a:r>
                      <a:endParaRPr lang="en-US" sz="2200" dirty="0"/>
                    </a:p>
                  </a:txBody>
                  <a:tcPr/>
                </a:tc>
                <a:tc>
                  <a:txBody>
                    <a:bodyPr/>
                    <a:lstStyle/>
                    <a:p>
                      <a:r>
                        <a:rPr lang="en-US" sz="2200" dirty="0" smtClean="0"/>
                        <a:t>4.0</a:t>
                      </a:r>
                      <a:endParaRPr lang="en-US" sz="2200" dirty="0"/>
                    </a:p>
                  </a:txBody>
                  <a:tcPr/>
                </a:tc>
                <a:tc>
                  <a:txBody>
                    <a:bodyPr/>
                    <a:lstStyle/>
                    <a:p>
                      <a:r>
                        <a:rPr lang="en-US" sz="2200" dirty="0" smtClean="0"/>
                        <a:t>11.9</a:t>
                      </a:r>
                      <a:endParaRPr lang="en-US" sz="2200" dirty="0"/>
                    </a:p>
                  </a:txBody>
                  <a:tcPr/>
                </a:tc>
                <a:tc>
                  <a:txBody>
                    <a:bodyPr/>
                    <a:lstStyle/>
                    <a:p>
                      <a:r>
                        <a:rPr lang="en-US" sz="2200" dirty="0" smtClean="0"/>
                        <a:t>42.9</a:t>
                      </a:r>
                      <a:endParaRPr lang="en-US" sz="2200" dirty="0"/>
                    </a:p>
                  </a:txBody>
                  <a:tcPr/>
                </a:tc>
              </a:tr>
              <a:tr h="549680">
                <a:tc>
                  <a:txBody>
                    <a:bodyPr/>
                    <a:lstStyle/>
                    <a:p>
                      <a:r>
                        <a:rPr lang="en-US" dirty="0" smtClean="0"/>
                        <a:t>SUD</a:t>
                      </a:r>
                      <a:endParaRPr lang="en-US" dirty="0"/>
                    </a:p>
                  </a:txBody>
                  <a:tcPr/>
                </a:tc>
                <a:tc>
                  <a:txBody>
                    <a:bodyPr/>
                    <a:lstStyle/>
                    <a:p>
                      <a:r>
                        <a:rPr lang="en-US" sz="2200" dirty="0" smtClean="0"/>
                        <a:t>20.8</a:t>
                      </a:r>
                      <a:endParaRPr lang="en-US" sz="2200" dirty="0"/>
                    </a:p>
                  </a:txBody>
                  <a:tcPr/>
                </a:tc>
                <a:tc>
                  <a:txBody>
                    <a:bodyPr/>
                    <a:lstStyle/>
                    <a:p>
                      <a:r>
                        <a:rPr lang="en-US" sz="2200" dirty="0" smtClean="0"/>
                        <a:t>22.6</a:t>
                      </a:r>
                      <a:endParaRPr lang="en-US" sz="2200" dirty="0"/>
                    </a:p>
                  </a:txBody>
                  <a:tcPr/>
                </a:tc>
                <a:tc>
                  <a:txBody>
                    <a:bodyPr/>
                    <a:lstStyle/>
                    <a:p>
                      <a:r>
                        <a:rPr lang="en-US" sz="2200" dirty="0" smtClean="0"/>
                        <a:t>6.0</a:t>
                      </a:r>
                      <a:endParaRPr lang="en-US" sz="2200" dirty="0"/>
                    </a:p>
                  </a:txBody>
                  <a:tcPr/>
                </a:tc>
                <a:tc>
                  <a:txBody>
                    <a:bodyPr/>
                    <a:lstStyle/>
                    <a:p>
                      <a:r>
                        <a:rPr lang="en-US" sz="2200" dirty="0" smtClean="0"/>
                        <a:t>70.8</a:t>
                      </a:r>
                      <a:endParaRPr lang="en-US" sz="2200" dirty="0"/>
                    </a:p>
                  </a:txBody>
                  <a:tcPr/>
                </a:tc>
                <a:tc>
                  <a:txBody>
                    <a:bodyPr/>
                    <a:lstStyle/>
                    <a:p>
                      <a:endParaRPr lang="en-US" sz="2200" dirty="0"/>
                    </a:p>
                  </a:txBody>
                  <a:tcPr/>
                </a:tc>
                <a:tc>
                  <a:txBody>
                    <a:bodyPr/>
                    <a:lstStyle/>
                    <a:p>
                      <a:r>
                        <a:rPr lang="en-US" sz="2200" dirty="0" smtClean="0"/>
                        <a:t>4.5</a:t>
                      </a:r>
                      <a:endParaRPr lang="en-US" sz="2200" dirty="0"/>
                    </a:p>
                  </a:txBody>
                  <a:tcPr/>
                </a:tc>
                <a:tc>
                  <a:txBody>
                    <a:bodyPr/>
                    <a:lstStyle/>
                    <a:p>
                      <a:r>
                        <a:rPr lang="en-US" sz="2200" dirty="0" smtClean="0"/>
                        <a:t>10.2</a:t>
                      </a:r>
                      <a:endParaRPr lang="en-US" sz="2200" dirty="0"/>
                    </a:p>
                  </a:txBody>
                  <a:tcPr/>
                </a:tc>
                <a:tc>
                  <a:txBody>
                    <a:bodyPr/>
                    <a:lstStyle/>
                    <a:p>
                      <a:r>
                        <a:rPr lang="en-US" sz="2200" dirty="0" smtClean="0"/>
                        <a:t>15.6</a:t>
                      </a:r>
                      <a:endParaRPr lang="en-US" sz="2200" dirty="0"/>
                    </a:p>
                  </a:txBody>
                  <a:tcPr/>
                </a:tc>
              </a:tr>
              <a:tr h="549680">
                <a:tc>
                  <a:txBody>
                    <a:bodyPr/>
                    <a:lstStyle/>
                    <a:p>
                      <a:r>
                        <a:rPr lang="en-US" dirty="0" smtClean="0"/>
                        <a:t>Delivery</a:t>
                      </a:r>
                      <a:endParaRPr lang="en-US" dirty="0"/>
                    </a:p>
                  </a:txBody>
                  <a:tcPr/>
                </a:tc>
                <a:tc>
                  <a:txBody>
                    <a:bodyPr/>
                    <a:lstStyle/>
                    <a:p>
                      <a:r>
                        <a:rPr lang="en-US" sz="2200" dirty="0" smtClean="0"/>
                        <a:t>9.3</a:t>
                      </a:r>
                      <a:endParaRPr lang="en-US" sz="2200" dirty="0"/>
                    </a:p>
                  </a:txBody>
                  <a:tcPr/>
                </a:tc>
                <a:tc>
                  <a:txBody>
                    <a:bodyPr/>
                    <a:lstStyle/>
                    <a:p>
                      <a:r>
                        <a:rPr lang="en-US" sz="2200" dirty="0" smtClean="0"/>
                        <a:t>5.9</a:t>
                      </a:r>
                      <a:endParaRPr lang="en-US" sz="2200" dirty="0"/>
                    </a:p>
                  </a:txBody>
                  <a:tcPr/>
                </a:tc>
                <a:tc>
                  <a:txBody>
                    <a:bodyPr/>
                    <a:lstStyle/>
                    <a:p>
                      <a:r>
                        <a:rPr lang="en-US" sz="2200" dirty="0" smtClean="0"/>
                        <a:t>0.7</a:t>
                      </a:r>
                      <a:endParaRPr lang="en-US" sz="2200" dirty="0"/>
                    </a:p>
                  </a:txBody>
                  <a:tcPr/>
                </a:tc>
                <a:tc>
                  <a:txBody>
                    <a:bodyPr/>
                    <a:lstStyle/>
                    <a:p>
                      <a:r>
                        <a:rPr lang="en-US" sz="2200" dirty="0" smtClean="0"/>
                        <a:t>21.3</a:t>
                      </a:r>
                      <a:endParaRPr lang="en-US" sz="2200" dirty="0"/>
                    </a:p>
                  </a:txBody>
                  <a:tcPr/>
                </a:tc>
                <a:tc>
                  <a:txBody>
                    <a:bodyPr/>
                    <a:lstStyle/>
                    <a:p>
                      <a:r>
                        <a:rPr lang="en-US" sz="2200" dirty="0" smtClean="0"/>
                        <a:t>9.0</a:t>
                      </a:r>
                      <a:endParaRPr lang="en-US" sz="2200" dirty="0"/>
                    </a:p>
                  </a:txBody>
                  <a:tcPr/>
                </a:tc>
                <a:tc>
                  <a:txBody>
                    <a:bodyPr/>
                    <a:lstStyle/>
                    <a:p>
                      <a:endParaRPr lang="en-US" sz="2200" dirty="0"/>
                    </a:p>
                  </a:txBody>
                  <a:tcPr/>
                </a:tc>
                <a:tc>
                  <a:txBody>
                    <a:bodyPr/>
                    <a:lstStyle/>
                    <a:p>
                      <a:r>
                        <a:rPr lang="en-US" sz="2200" dirty="0" smtClean="0"/>
                        <a:t>0.5</a:t>
                      </a:r>
                      <a:endParaRPr lang="en-US" sz="2200" dirty="0"/>
                    </a:p>
                  </a:txBody>
                  <a:tcPr/>
                </a:tc>
                <a:tc>
                  <a:txBody>
                    <a:bodyPr/>
                    <a:lstStyle/>
                    <a:p>
                      <a:r>
                        <a:rPr lang="en-US" sz="2200" dirty="0" smtClean="0"/>
                        <a:t>66</a:t>
                      </a:r>
                      <a:endParaRPr lang="en-US" sz="2200" dirty="0"/>
                    </a:p>
                  </a:txBody>
                  <a:tcPr/>
                </a:tc>
              </a:tr>
              <a:tr h="549680">
                <a:tc>
                  <a:txBody>
                    <a:bodyPr/>
                    <a:lstStyle/>
                    <a:p>
                      <a:r>
                        <a:rPr lang="en-US" dirty="0" smtClean="0"/>
                        <a:t>LTC</a:t>
                      </a:r>
                      <a:endParaRPr lang="en-US" dirty="0"/>
                    </a:p>
                  </a:txBody>
                  <a:tcPr/>
                </a:tc>
                <a:tc>
                  <a:txBody>
                    <a:bodyPr/>
                    <a:lstStyle/>
                    <a:p>
                      <a:r>
                        <a:rPr lang="en-US" sz="2200" dirty="0" smtClean="0"/>
                        <a:t>12.5</a:t>
                      </a:r>
                      <a:endParaRPr lang="en-US" sz="2200" dirty="0"/>
                    </a:p>
                  </a:txBody>
                  <a:tcPr/>
                </a:tc>
                <a:tc>
                  <a:txBody>
                    <a:bodyPr/>
                    <a:lstStyle/>
                    <a:p>
                      <a:r>
                        <a:rPr lang="en-US" sz="2200" dirty="0" smtClean="0"/>
                        <a:t>28.6</a:t>
                      </a:r>
                      <a:endParaRPr lang="en-US" sz="2200" dirty="0"/>
                    </a:p>
                  </a:txBody>
                  <a:tcPr/>
                </a:tc>
                <a:tc>
                  <a:txBody>
                    <a:bodyPr/>
                    <a:lstStyle/>
                    <a:p>
                      <a:r>
                        <a:rPr lang="en-US" sz="2200" dirty="0" smtClean="0"/>
                        <a:t>2.8</a:t>
                      </a:r>
                      <a:endParaRPr lang="en-US" sz="2200" dirty="0"/>
                    </a:p>
                  </a:txBody>
                  <a:tcPr/>
                </a:tc>
                <a:tc>
                  <a:txBody>
                    <a:bodyPr/>
                    <a:lstStyle/>
                    <a:p>
                      <a:r>
                        <a:rPr lang="en-US" sz="2200" dirty="0" smtClean="0"/>
                        <a:t>74.7</a:t>
                      </a:r>
                      <a:endParaRPr lang="en-US" sz="2200" dirty="0"/>
                    </a:p>
                  </a:txBody>
                  <a:tcPr/>
                </a:tc>
                <a:tc>
                  <a:txBody>
                    <a:bodyPr/>
                    <a:lstStyle/>
                    <a:p>
                      <a:r>
                        <a:rPr lang="en-US" sz="2200" dirty="0" smtClean="0"/>
                        <a:t>24.4</a:t>
                      </a:r>
                      <a:endParaRPr lang="en-US" sz="2200" dirty="0"/>
                    </a:p>
                  </a:txBody>
                  <a:tcPr/>
                </a:tc>
                <a:tc>
                  <a:txBody>
                    <a:bodyPr/>
                    <a:lstStyle/>
                    <a:p>
                      <a:r>
                        <a:rPr lang="en-US" sz="2200" dirty="0" smtClean="0"/>
                        <a:t>0.6</a:t>
                      </a:r>
                      <a:endParaRPr lang="en-US" sz="2200" dirty="0"/>
                    </a:p>
                  </a:txBody>
                  <a:tcPr/>
                </a:tc>
                <a:tc>
                  <a:txBody>
                    <a:bodyPr/>
                    <a:lstStyle/>
                    <a:p>
                      <a:endParaRPr lang="en-US" sz="2200" dirty="0"/>
                    </a:p>
                  </a:txBody>
                  <a:tcPr/>
                </a:tc>
                <a:tc>
                  <a:txBody>
                    <a:bodyPr/>
                    <a:lstStyle/>
                    <a:p>
                      <a:r>
                        <a:rPr lang="en-US" sz="2200" dirty="0" smtClean="0"/>
                        <a:t>14.1</a:t>
                      </a:r>
                      <a:endParaRPr lang="en-US" sz="2200" dirty="0"/>
                    </a:p>
                  </a:txBody>
                  <a:tcPr/>
                </a:tc>
              </a:tr>
            </a:tbl>
          </a:graphicData>
        </a:graphic>
      </p:graphicFrame>
      <p:sp>
        <p:nvSpPr>
          <p:cNvPr id="4" name="Slide Number Placeholder 3"/>
          <p:cNvSpPr>
            <a:spLocks noGrp="1"/>
          </p:cNvSpPr>
          <p:nvPr>
            <p:ph type="sldNum" sz="quarter" idx="4"/>
          </p:nvPr>
        </p:nvSpPr>
        <p:spPr/>
        <p:txBody>
          <a:bodyPr/>
          <a:lstStyle/>
          <a:p>
            <a:fld id="{FF445594-FFE8-4E90-934C-EFF530110A38}" type="slidenum">
              <a:rPr lang="en-US" smtClean="0"/>
              <a:t>14</a:t>
            </a:fld>
            <a:endParaRPr lang="en-US" dirty="0"/>
          </a:p>
        </p:txBody>
      </p:sp>
      <p:sp>
        <p:nvSpPr>
          <p:cNvPr id="5" name="Footer Placeholder 4"/>
          <p:cNvSpPr>
            <a:spLocks noGrp="1"/>
          </p:cNvSpPr>
          <p:nvPr>
            <p:ph type="ftr" sz="quarter" idx="3"/>
          </p:nvPr>
        </p:nvSpPr>
        <p:spPr/>
        <p:txBody>
          <a:bodyPr/>
          <a:lstStyle/>
          <a:p>
            <a:r>
              <a:rPr lang="en-US" dirty="0" smtClean="0"/>
              <a:t>Reaching across Arizona to provide comprehensive </a:t>
            </a:r>
            <a:br>
              <a:rPr lang="en-US" dirty="0" smtClean="0"/>
            </a:br>
            <a:r>
              <a:rPr lang="en-US" dirty="0" smtClean="0"/>
              <a:t>quality health care for those in need</a:t>
            </a:r>
            <a:endParaRPr lang="en-US" dirty="0"/>
          </a:p>
        </p:txBody>
      </p:sp>
    </p:spTree>
    <p:extLst>
      <p:ext uri="{BB962C8B-B14F-4D97-AF65-F5344CB8AC3E}">
        <p14:creationId xmlns:p14="http://schemas.microsoft.com/office/powerpoint/2010/main" val="19032452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Economic Impact of Integration </a:t>
            </a:r>
            <a:r>
              <a:rPr lang="en-US" sz="2800" dirty="0" smtClean="0"/>
              <a:t>(</a:t>
            </a:r>
            <a:r>
              <a:rPr lang="en-US" sz="2800" dirty="0" err="1" smtClean="0"/>
              <a:t>Milliman</a:t>
            </a:r>
            <a:r>
              <a:rPr lang="en-US" sz="2800" dirty="0" smtClean="0"/>
              <a:t>)</a:t>
            </a:r>
            <a:endParaRPr lang="en-US" sz="2800" dirty="0"/>
          </a:p>
        </p:txBody>
      </p:sp>
      <p:sp>
        <p:nvSpPr>
          <p:cNvPr id="3" name="Content Placeholder 2"/>
          <p:cNvSpPr>
            <a:spLocks noGrp="1"/>
          </p:cNvSpPr>
          <p:nvPr>
            <p:ph idx="1"/>
          </p:nvPr>
        </p:nvSpPr>
        <p:spPr/>
        <p:txBody>
          <a:bodyPr/>
          <a:lstStyle/>
          <a:p>
            <a:r>
              <a:rPr lang="en-US" sz="2800" dirty="0" smtClean="0"/>
              <a:t>Costs for chronic medical conditions for those with co-occurring MH/SA are 2 to 3X</a:t>
            </a:r>
          </a:p>
          <a:p>
            <a:r>
              <a:rPr lang="en-US" sz="2800" dirty="0"/>
              <a:t>Diabetes </a:t>
            </a:r>
            <a:r>
              <a:rPr lang="en-US" sz="2800" dirty="0" smtClean="0"/>
              <a:t>PMPM</a:t>
            </a:r>
          </a:p>
          <a:p>
            <a:pPr lvl="1"/>
            <a:r>
              <a:rPr lang="en-US" dirty="0" smtClean="0"/>
              <a:t>w/o MH/SA - $1,068 – w/ $2,368 </a:t>
            </a:r>
            <a:endParaRPr lang="en-US" dirty="0"/>
          </a:p>
          <a:p>
            <a:r>
              <a:rPr lang="en-US" sz="2800" dirty="0" smtClean="0"/>
              <a:t>Total Opportunities</a:t>
            </a:r>
          </a:p>
          <a:p>
            <a:pPr lvl="1"/>
            <a:r>
              <a:rPr lang="en-US" dirty="0" smtClean="0"/>
              <a:t>Medicaid $100 B (Pre-Expansion)</a:t>
            </a:r>
          </a:p>
          <a:p>
            <a:pPr lvl="1"/>
            <a:r>
              <a:rPr lang="en-US" dirty="0" smtClean="0"/>
              <a:t>Medicare $30 B</a:t>
            </a:r>
          </a:p>
          <a:p>
            <a:pPr lvl="1"/>
            <a:r>
              <a:rPr lang="en-US" dirty="0" smtClean="0"/>
              <a:t>Commercial $162 B</a:t>
            </a:r>
          </a:p>
          <a:p>
            <a:pPr lvl="1"/>
            <a:r>
              <a:rPr lang="en-US" b="1" i="1" dirty="0" smtClean="0"/>
              <a:t>Total Achievable $26-48 B</a:t>
            </a:r>
          </a:p>
        </p:txBody>
      </p:sp>
      <p:sp>
        <p:nvSpPr>
          <p:cNvPr id="4" name="Slide Number Placeholder 3"/>
          <p:cNvSpPr>
            <a:spLocks noGrp="1"/>
          </p:cNvSpPr>
          <p:nvPr>
            <p:ph type="sldNum" sz="quarter" idx="4"/>
          </p:nvPr>
        </p:nvSpPr>
        <p:spPr/>
        <p:txBody>
          <a:bodyPr/>
          <a:lstStyle/>
          <a:p>
            <a:fld id="{FF445594-FFE8-4E90-934C-EFF530110A38}" type="slidenum">
              <a:rPr lang="en-US" smtClean="0"/>
              <a:t>15</a:t>
            </a:fld>
            <a:endParaRPr lang="en-US" dirty="0"/>
          </a:p>
        </p:txBody>
      </p:sp>
      <p:sp>
        <p:nvSpPr>
          <p:cNvPr id="5" name="Footer Placeholder 4"/>
          <p:cNvSpPr>
            <a:spLocks noGrp="1"/>
          </p:cNvSpPr>
          <p:nvPr>
            <p:ph type="ftr" sz="quarter" idx="3"/>
          </p:nvPr>
        </p:nvSpPr>
        <p:spPr/>
        <p:txBody>
          <a:bodyPr/>
          <a:lstStyle/>
          <a:p>
            <a:r>
              <a:rPr lang="en-US" smtClean="0"/>
              <a:t>Reaching across Arizona to provide comprehensive </a:t>
            </a:r>
            <a:br>
              <a:rPr lang="en-US" smtClean="0"/>
            </a:br>
            <a:r>
              <a:rPr lang="en-US" smtClean="0"/>
              <a:t>quality health care for those in need</a:t>
            </a:r>
            <a:endParaRPr lang="en-US" dirty="0"/>
          </a:p>
        </p:txBody>
      </p:sp>
    </p:spTree>
    <p:extLst>
      <p:ext uri="{BB962C8B-B14F-4D97-AF65-F5344CB8AC3E}">
        <p14:creationId xmlns:p14="http://schemas.microsoft.com/office/powerpoint/2010/main" val="27156915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Continuum of </a:t>
            </a:r>
            <a:r>
              <a:rPr lang="en-US" dirty="0" smtClean="0"/>
              <a:t>Integration</a:t>
            </a:r>
            <a:endParaRPr lang="en-US" dirty="0"/>
          </a:p>
        </p:txBody>
      </p:sp>
      <p:sp>
        <p:nvSpPr>
          <p:cNvPr id="4" name="Slide Number Placeholder 3"/>
          <p:cNvSpPr>
            <a:spLocks noGrp="1"/>
          </p:cNvSpPr>
          <p:nvPr>
            <p:ph type="sldNum" sz="quarter" idx="4"/>
          </p:nvPr>
        </p:nvSpPr>
        <p:spPr/>
        <p:txBody>
          <a:bodyPr/>
          <a:lstStyle/>
          <a:p>
            <a:fld id="{FF445594-FFE8-4E90-934C-EFF530110A38}" type="slidenum">
              <a:rPr lang="en-US" smtClean="0"/>
              <a:t>16</a:t>
            </a:fld>
            <a:endParaRPr lang="en-US" dirty="0"/>
          </a:p>
        </p:txBody>
      </p:sp>
      <p:sp>
        <p:nvSpPr>
          <p:cNvPr id="5" name="Footer Placeholder 4"/>
          <p:cNvSpPr>
            <a:spLocks noGrp="1"/>
          </p:cNvSpPr>
          <p:nvPr>
            <p:ph type="ftr" sz="quarter" idx="3"/>
          </p:nvPr>
        </p:nvSpPr>
        <p:spPr/>
        <p:txBody>
          <a:bodyPr/>
          <a:lstStyle/>
          <a:p>
            <a:r>
              <a:rPr lang="en-US" smtClean="0"/>
              <a:t>Reaching across Arizona to provide comprehensive </a:t>
            </a:r>
            <a:br>
              <a:rPr lang="en-US" smtClean="0"/>
            </a:br>
            <a:r>
              <a:rPr lang="en-US" smtClean="0"/>
              <a:t>quality health care for those in need</a:t>
            </a:r>
            <a:endParaRPr lang="en-US" dirty="0"/>
          </a:p>
        </p:txBody>
      </p:sp>
      <p:cxnSp>
        <p:nvCxnSpPr>
          <p:cNvPr id="14" name="Straight Connector 13"/>
          <p:cNvCxnSpPr>
            <a:stCxn id="7" idx="0"/>
          </p:cNvCxnSpPr>
          <p:nvPr/>
        </p:nvCxnSpPr>
        <p:spPr>
          <a:xfrm flipV="1">
            <a:off x="1562100" y="2927486"/>
            <a:ext cx="0" cy="45523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4305300" y="2959932"/>
            <a:ext cx="0" cy="45523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371039" y="2959932"/>
            <a:ext cx="0" cy="12066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187953" y="2927485"/>
            <a:ext cx="0" cy="173056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057900" y="2959932"/>
            <a:ext cx="0" cy="112216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7162800" y="2977749"/>
            <a:ext cx="0" cy="45523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Right Arrow 5"/>
          <p:cNvSpPr/>
          <p:nvPr/>
        </p:nvSpPr>
        <p:spPr>
          <a:xfrm>
            <a:off x="457200" y="2546485"/>
            <a:ext cx="8229600" cy="762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990600" y="3382716"/>
            <a:ext cx="1143000" cy="307777"/>
          </a:xfrm>
          <a:prstGeom prst="rect">
            <a:avLst/>
          </a:prstGeom>
          <a:solidFill>
            <a:schemeClr val="bg1"/>
          </a:solidFill>
          <a:ln w="22225">
            <a:solidFill>
              <a:schemeClr val="accent1"/>
            </a:solidFill>
          </a:ln>
        </p:spPr>
        <p:txBody>
          <a:bodyPr wrap="square" rtlCol="0">
            <a:spAutoFit/>
          </a:bodyPr>
          <a:lstStyle/>
          <a:p>
            <a:pPr algn="ctr"/>
            <a:r>
              <a:rPr lang="en-US" sz="1400" i="1" dirty="0" smtClean="0">
                <a:latin typeface="+mj-lt"/>
              </a:rPr>
              <a:t>Screening</a:t>
            </a:r>
            <a:endParaRPr lang="en-US" sz="1400" i="1" dirty="0">
              <a:latin typeface="+mj-lt"/>
            </a:endParaRPr>
          </a:p>
        </p:txBody>
      </p:sp>
      <p:sp>
        <p:nvSpPr>
          <p:cNvPr id="8" name="TextBox 7"/>
          <p:cNvSpPr txBox="1"/>
          <p:nvPr/>
        </p:nvSpPr>
        <p:spPr>
          <a:xfrm>
            <a:off x="1761439" y="4018155"/>
            <a:ext cx="1219200" cy="307777"/>
          </a:xfrm>
          <a:prstGeom prst="rect">
            <a:avLst/>
          </a:prstGeom>
          <a:solidFill>
            <a:schemeClr val="bg1"/>
          </a:solidFill>
          <a:ln w="22225">
            <a:solidFill>
              <a:schemeClr val="accent1"/>
            </a:solidFill>
          </a:ln>
        </p:spPr>
        <p:txBody>
          <a:bodyPr wrap="square" rtlCol="0">
            <a:spAutoFit/>
          </a:bodyPr>
          <a:lstStyle/>
          <a:p>
            <a:pPr algn="ctr"/>
            <a:r>
              <a:rPr lang="en-US" sz="1400" i="1" dirty="0" smtClean="0">
                <a:latin typeface="+mj-lt"/>
              </a:rPr>
              <a:t>Navigators</a:t>
            </a:r>
            <a:endParaRPr lang="en-US" sz="1400" i="1" dirty="0">
              <a:latin typeface="+mj-lt"/>
            </a:endParaRPr>
          </a:p>
        </p:txBody>
      </p:sp>
      <p:sp>
        <p:nvSpPr>
          <p:cNvPr id="9" name="TextBox 8"/>
          <p:cNvSpPr txBox="1"/>
          <p:nvPr/>
        </p:nvSpPr>
        <p:spPr>
          <a:xfrm>
            <a:off x="2261212" y="4551555"/>
            <a:ext cx="1891688" cy="307777"/>
          </a:xfrm>
          <a:prstGeom prst="rect">
            <a:avLst/>
          </a:prstGeom>
          <a:solidFill>
            <a:schemeClr val="bg1"/>
          </a:solidFill>
          <a:ln w="22225">
            <a:solidFill>
              <a:schemeClr val="accent1"/>
            </a:solidFill>
          </a:ln>
        </p:spPr>
        <p:txBody>
          <a:bodyPr wrap="square" rtlCol="0">
            <a:spAutoFit/>
          </a:bodyPr>
          <a:lstStyle/>
          <a:p>
            <a:pPr algn="ctr"/>
            <a:r>
              <a:rPr lang="en-US" sz="1400" i="1" dirty="0" smtClean="0">
                <a:latin typeface="+mj-lt"/>
              </a:rPr>
              <a:t>Care &amp; Case Managers</a:t>
            </a:r>
            <a:endParaRPr lang="en-US" sz="1400" i="1" dirty="0">
              <a:latin typeface="+mj-lt"/>
            </a:endParaRPr>
          </a:p>
        </p:txBody>
      </p:sp>
      <p:sp>
        <p:nvSpPr>
          <p:cNvPr id="10" name="TextBox 9"/>
          <p:cNvSpPr txBox="1"/>
          <p:nvPr/>
        </p:nvSpPr>
        <p:spPr>
          <a:xfrm>
            <a:off x="3505200" y="3342054"/>
            <a:ext cx="1600200" cy="307777"/>
          </a:xfrm>
          <a:prstGeom prst="rect">
            <a:avLst/>
          </a:prstGeom>
          <a:solidFill>
            <a:schemeClr val="bg1"/>
          </a:solidFill>
          <a:ln w="22225">
            <a:solidFill>
              <a:schemeClr val="accent1"/>
            </a:solidFill>
          </a:ln>
        </p:spPr>
        <p:txBody>
          <a:bodyPr wrap="square" rtlCol="0">
            <a:spAutoFit/>
          </a:bodyPr>
          <a:lstStyle/>
          <a:p>
            <a:pPr algn="ctr"/>
            <a:r>
              <a:rPr lang="en-US" sz="1400" i="1" dirty="0" smtClean="0">
                <a:latin typeface="+mj-lt"/>
              </a:rPr>
              <a:t>Colocation</a:t>
            </a:r>
            <a:endParaRPr lang="en-US" sz="1400" i="1" dirty="0">
              <a:latin typeface="+mj-lt"/>
            </a:endParaRPr>
          </a:p>
        </p:txBody>
      </p:sp>
      <p:sp>
        <p:nvSpPr>
          <p:cNvPr id="11" name="TextBox 10"/>
          <p:cNvSpPr txBox="1"/>
          <p:nvPr/>
        </p:nvSpPr>
        <p:spPr>
          <a:xfrm>
            <a:off x="5410200" y="4018155"/>
            <a:ext cx="1295400" cy="307777"/>
          </a:xfrm>
          <a:prstGeom prst="rect">
            <a:avLst/>
          </a:prstGeom>
          <a:solidFill>
            <a:schemeClr val="bg1"/>
          </a:solidFill>
          <a:ln w="22225">
            <a:solidFill>
              <a:schemeClr val="accent1"/>
            </a:solidFill>
          </a:ln>
        </p:spPr>
        <p:txBody>
          <a:bodyPr wrap="square" rtlCol="0">
            <a:spAutoFit/>
          </a:bodyPr>
          <a:lstStyle/>
          <a:p>
            <a:pPr algn="ctr"/>
            <a:r>
              <a:rPr lang="en-US" sz="1400" i="1" dirty="0" smtClean="0">
                <a:latin typeface="+mj-lt"/>
              </a:rPr>
              <a:t>Health Homes</a:t>
            </a:r>
            <a:endParaRPr lang="en-US" sz="1400" i="1" dirty="0">
              <a:latin typeface="+mj-lt"/>
            </a:endParaRPr>
          </a:p>
        </p:txBody>
      </p:sp>
      <p:sp>
        <p:nvSpPr>
          <p:cNvPr id="12" name="TextBox 11"/>
          <p:cNvSpPr txBox="1"/>
          <p:nvPr/>
        </p:nvSpPr>
        <p:spPr>
          <a:xfrm>
            <a:off x="6172200" y="3359764"/>
            <a:ext cx="1981200" cy="307777"/>
          </a:xfrm>
          <a:prstGeom prst="rect">
            <a:avLst/>
          </a:prstGeom>
          <a:solidFill>
            <a:schemeClr val="bg1"/>
          </a:solidFill>
          <a:ln w="22225">
            <a:solidFill>
              <a:schemeClr val="accent1"/>
            </a:solidFill>
          </a:ln>
        </p:spPr>
        <p:txBody>
          <a:bodyPr wrap="square" rtlCol="0">
            <a:spAutoFit/>
          </a:bodyPr>
          <a:lstStyle/>
          <a:p>
            <a:pPr algn="ctr"/>
            <a:r>
              <a:rPr lang="en-US" sz="1400" i="1" dirty="0" smtClean="0">
                <a:latin typeface="+mj-lt"/>
              </a:rPr>
              <a:t>System-Level Integration</a:t>
            </a:r>
            <a:endParaRPr lang="en-US" sz="1400" i="1" dirty="0">
              <a:latin typeface="+mj-lt"/>
            </a:endParaRPr>
          </a:p>
        </p:txBody>
      </p:sp>
      <p:sp>
        <p:nvSpPr>
          <p:cNvPr id="26" name="TextBox 25"/>
          <p:cNvSpPr txBox="1"/>
          <p:nvPr/>
        </p:nvSpPr>
        <p:spPr>
          <a:xfrm>
            <a:off x="699112" y="2298284"/>
            <a:ext cx="1905000" cy="338554"/>
          </a:xfrm>
          <a:prstGeom prst="rect">
            <a:avLst/>
          </a:prstGeom>
          <a:noFill/>
          <a:ln>
            <a:noFill/>
          </a:ln>
        </p:spPr>
        <p:txBody>
          <a:bodyPr wrap="square" rtlCol="0">
            <a:spAutoFit/>
          </a:bodyPr>
          <a:lstStyle/>
          <a:p>
            <a:pPr algn="ctr"/>
            <a:r>
              <a:rPr lang="en-US" sz="1600" b="1" dirty="0" smtClean="0">
                <a:latin typeface="+mj-lt"/>
              </a:rPr>
              <a:t>Coordinated Care</a:t>
            </a:r>
            <a:endParaRPr lang="en-US" sz="1600" b="1" dirty="0">
              <a:latin typeface="+mj-lt"/>
            </a:endParaRPr>
          </a:p>
        </p:txBody>
      </p:sp>
      <p:sp>
        <p:nvSpPr>
          <p:cNvPr id="27" name="TextBox 26"/>
          <p:cNvSpPr txBox="1"/>
          <p:nvPr/>
        </p:nvSpPr>
        <p:spPr>
          <a:xfrm>
            <a:off x="3352800" y="2298284"/>
            <a:ext cx="1905000" cy="338554"/>
          </a:xfrm>
          <a:prstGeom prst="rect">
            <a:avLst/>
          </a:prstGeom>
          <a:noFill/>
          <a:ln>
            <a:noFill/>
          </a:ln>
        </p:spPr>
        <p:txBody>
          <a:bodyPr wrap="square" rtlCol="0">
            <a:spAutoFit/>
          </a:bodyPr>
          <a:lstStyle/>
          <a:p>
            <a:pPr algn="ctr"/>
            <a:r>
              <a:rPr lang="en-US" sz="1600" b="1" dirty="0" err="1" smtClean="0">
                <a:latin typeface="+mj-lt"/>
              </a:rPr>
              <a:t>Colocated</a:t>
            </a:r>
            <a:r>
              <a:rPr lang="en-US" sz="1600" b="1" dirty="0" smtClean="0">
                <a:latin typeface="+mj-lt"/>
              </a:rPr>
              <a:t> Care</a:t>
            </a:r>
            <a:endParaRPr lang="en-US" sz="1600" b="1" dirty="0">
              <a:latin typeface="+mj-lt"/>
            </a:endParaRPr>
          </a:p>
        </p:txBody>
      </p:sp>
      <p:sp>
        <p:nvSpPr>
          <p:cNvPr id="28" name="TextBox 27"/>
          <p:cNvSpPr txBox="1"/>
          <p:nvPr/>
        </p:nvSpPr>
        <p:spPr>
          <a:xfrm>
            <a:off x="5905500" y="2298284"/>
            <a:ext cx="1905000" cy="338554"/>
          </a:xfrm>
          <a:prstGeom prst="rect">
            <a:avLst/>
          </a:prstGeom>
          <a:noFill/>
          <a:ln>
            <a:noFill/>
          </a:ln>
        </p:spPr>
        <p:txBody>
          <a:bodyPr wrap="square" rtlCol="0">
            <a:spAutoFit/>
          </a:bodyPr>
          <a:lstStyle/>
          <a:p>
            <a:pPr algn="ctr"/>
            <a:r>
              <a:rPr lang="en-US" sz="1600" b="1" dirty="0" smtClean="0">
                <a:latin typeface="+mj-lt"/>
              </a:rPr>
              <a:t>Integrated Care</a:t>
            </a:r>
            <a:endParaRPr lang="en-US" sz="1600" b="1" dirty="0">
              <a:latin typeface="+mj-lt"/>
            </a:endParaRPr>
          </a:p>
        </p:txBody>
      </p:sp>
    </p:spTree>
    <p:extLst>
      <p:ext uri="{BB962C8B-B14F-4D97-AF65-F5344CB8AC3E}">
        <p14:creationId xmlns:p14="http://schemas.microsoft.com/office/powerpoint/2010/main" val="37682385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Milbank Integration Paper</a:t>
            </a:r>
            <a:endParaRPr lang="en-US" dirty="0"/>
          </a:p>
        </p:txBody>
      </p:sp>
      <p:sp>
        <p:nvSpPr>
          <p:cNvPr id="3" name="Content Placeholder 2"/>
          <p:cNvSpPr>
            <a:spLocks noGrp="1"/>
          </p:cNvSpPr>
          <p:nvPr>
            <p:ph idx="1"/>
          </p:nvPr>
        </p:nvSpPr>
        <p:spPr/>
        <p:txBody>
          <a:bodyPr/>
          <a:lstStyle/>
          <a:p>
            <a:r>
              <a:rPr lang="en-US" sz="3600" i="1" dirty="0" smtClean="0"/>
              <a:t>Fully Integrated Care – All providers function as a team to provide joint treatment planning and care.  Single system treating whole person.</a:t>
            </a:r>
          </a:p>
        </p:txBody>
      </p:sp>
      <p:sp>
        <p:nvSpPr>
          <p:cNvPr id="4" name="Slide Number Placeholder 3"/>
          <p:cNvSpPr>
            <a:spLocks noGrp="1"/>
          </p:cNvSpPr>
          <p:nvPr>
            <p:ph type="sldNum" sz="quarter" idx="4"/>
          </p:nvPr>
        </p:nvSpPr>
        <p:spPr/>
        <p:txBody>
          <a:bodyPr/>
          <a:lstStyle/>
          <a:p>
            <a:fld id="{FF445594-FFE8-4E90-934C-EFF530110A38}" type="slidenum">
              <a:rPr lang="en-US" smtClean="0"/>
              <a:t>17</a:t>
            </a:fld>
            <a:endParaRPr lang="en-US" dirty="0"/>
          </a:p>
        </p:txBody>
      </p:sp>
      <p:sp>
        <p:nvSpPr>
          <p:cNvPr id="5" name="Footer Placeholder 4"/>
          <p:cNvSpPr>
            <a:spLocks noGrp="1"/>
          </p:cNvSpPr>
          <p:nvPr>
            <p:ph type="ftr" sz="quarter" idx="3"/>
          </p:nvPr>
        </p:nvSpPr>
        <p:spPr/>
        <p:txBody>
          <a:bodyPr/>
          <a:lstStyle/>
          <a:p>
            <a:r>
              <a:rPr lang="en-US" smtClean="0"/>
              <a:t>Reaching across Arizona to provide comprehensive </a:t>
            </a:r>
            <a:br>
              <a:rPr lang="en-US" smtClean="0"/>
            </a:br>
            <a:r>
              <a:rPr lang="en-US" smtClean="0"/>
              <a:t>quality health care for those in need</a:t>
            </a:r>
            <a:endParaRPr lang="en-US" dirty="0"/>
          </a:p>
        </p:txBody>
      </p:sp>
    </p:spTree>
    <p:extLst>
      <p:ext uri="{BB962C8B-B14F-4D97-AF65-F5344CB8AC3E}">
        <p14:creationId xmlns:p14="http://schemas.microsoft.com/office/powerpoint/2010/main" val="41150118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Administrative Simplification</a:t>
            </a:r>
            <a:endParaRPr lang="en-US" dirty="0"/>
          </a:p>
        </p:txBody>
      </p:sp>
      <p:sp>
        <p:nvSpPr>
          <p:cNvPr id="4" name="Slide Number Placeholder 3"/>
          <p:cNvSpPr>
            <a:spLocks noGrp="1"/>
          </p:cNvSpPr>
          <p:nvPr>
            <p:ph type="sldNum" sz="quarter" idx="4"/>
          </p:nvPr>
        </p:nvSpPr>
        <p:spPr/>
        <p:txBody>
          <a:bodyPr/>
          <a:lstStyle/>
          <a:p>
            <a:fld id="{FF445594-FFE8-4E90-934C-EFF530110A38}" type="slidenum">
              <a:rPr lang="en-US" smtClean="0"/>
              <a:t>18</a:t>
            </a:fld>
            <a:endParaRPr lang="en-US" dirty="0"/>
          </a:p>
        </p:txBody>
      </p:sp>
      <p:sp>
        <p:nvSpPr>
          <p:cNvPr id="5" name="Footer Placeholder 4"/>
          <p:cNvSpPr>
            <a:spLocks noGrp="1"/>
          </p:cNvSpPr>
          <p:nvPr>
            <p:ph type="ftr" sz="quarter" idx="3"/>
          </p:nvPr>
        </p:nvSpPr>
        <p:spPr/>
        <p:txBody>
          <a:bodyPr/>
          <a:lstStyle/>
          <a:p>
            <a:r>
              <a:rPr lang="en-US" dirty="0" smtClean="0"/>
              <a:t>Reaching across Arizona to provide comprehensive </a:t>
            </a:r>
            <a:br>
              <a:rPr lang="en-US" dirty="0" smtClean="0"/>
            </a:br>
            <a:r>
              <a:rPr lang="en-US" dirty="0" smtClean="0"/>
              <a:t>quality health care for those in need</a:t>
            </a:r>
            <a:endParaRPr lang="en-US" dirty="0"/>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1074" y="1600200"/>
            <a:ext cx="6994252" cy="4373563"/>
          </a:xfrm>
        </p:spPr>
      </p:pic>
    </p:spTree>
    <p:extLst>
      <p:ext uri="{BB962C8B-B14F-4D97-AF65-F5344CB8AC3E}">
        <p14:creationId xmlns:p14="http://schemas.microsoft.com/office/powerpoint/2010/main" val="42736553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Examples of VBP</a:t>
            </a:r>
            <a:endParaRPr lang="en-US" dirty="0"/>
          </a:p>
        </p:txBody>
      </p:sp>
      <p:sp>
        <p:nvSpPr>
          <p:cNvPr id="3" name="Content Placeholder 2"/>
          <p:cNvSpPr>
            <a:spLocks noGrp="1"/>
          </p:cNvSpPr>
          <p:nvPr>
            <p:ph idx="1"/>
          </p:nvPr>
        </p:nvSpPr>
        <p:spPr/>
        <p:txBody>
          <a:bodyPr/>
          <a:lstStyle/>
          <a:p>
            <a:r>
              <a:rPr lang="en-US" dirty="0" smtClean="0"/>
              <a:t>Bundled payments for joint replacements</a:t>
            </a:r>
          </a:p>
          <a:p>
            <a:r>
              <a:rPr lang="en-US" dirty="0" smtClean="0"/>
              <a:t>Shared risk arrangement for total cost of care</a:t>
            </a:r>
          </a:p>
          <a:p>
            <a:r>
              <a:rPr lang="en-US" dirty="0" smtClean="0"/>
              <a:t>PCMH quality incentive with shared savings</a:t>
            </a:r>
          </a:p>
          <a:p>
            <a:r>
              <a:rPr lang="en-US" dirty="0" smtClean="0"/>
              <a:t>Shared savings tied to an MLR threshold</a:t>
            </a:r>
          </a:p>
          <a:p>
            <a:r>
              <a:rPr lang="en-US" dirty="0" smtClean="0"/>
              <a:t>Lower hospital re-admission incentive</a:t>
            </a:r>
            <a:endParaRPr lang="en-US" dirty="0"/>
          </a:p>
        </p:txBody>
      </p:sp>
      <p:sp>
        <p:nvSpPr>
          <p:cNvPr id="4" name="Slide Number Placeholder 3"/>
          <p:cNvSpPr>
            <a:spLocks noGrp="1"/>
          </p:cNvSpPr>
          <p:nvPr>
            <p:ph type="sldNum" sz="quarter" idx="4"/>
          </p:nvPr>
        </p:nvSpPr>
        <p:spPr/>
        <p:txBody>
          <a:bodyPr/>
          <a:lstStyle/>
          <a:p>
            <a:fld id="{FF445594-FFE8-4E90-934C-EFF530110A38}" type="slidenum">
              <a:rPr lang="en-US" smtClean="0"/>
              <a:t>19</a:t>
            </a:fld>
            <a:endParaRPr lang="en-US" dirty="0"/>
          </a:p>
        </p:txBody>
      </p:sp>
      <p:sp>
        <p:nvSpPr>
          <p:cNvPr id="5" name="Footer Placeholder 4"/>
          <p:cNvSpPr>
            <a:spLocks noGrp="1"/>
          </p:cNvSpPr>
          <p:nvPr>
            <p:ph type="ftr" sz="quarter" idx="3"/>
          </p:nvPr>
        </p:nvSpPr>
        <p:spPr/>
        <p:txBody>
          <a:bodyPr/>
          <a:lstStyle/>
          <a:p>
            <a:r>
              <a:rPr lang="en-US" smtClean="0"/>
              <a:t>Reaching across Arizona to provide comprehensive </a:t>
            </a:r>
            <a:br>
              <a:rPr lang="en-US" smtClean="0"/>
            </a:br>
            <a:r>
              <a:rPr lang="en-US" smtClean="0"/>
              <a:t>quality health care for those in need</a:t>
            </a:r>
            <a:endParaRPr lang="en-US" dirty="0"/>
          </a:p>
        </p:txBody>
      </p:sp>
    </p:spTree>
    <p:extLst>
      <p:ext uri="{BB962C8B-B14F-4D97-AF65-F5344CB8AC3E}">
        <p14:creationId xmlns:p14="http://schemas.microsoft.com/office/powerpoint/2010/main" val="20122386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Percentage Change in Federal Funding (2008-2014</a:t>
            </a:r>
            <a:r>
              <a:rPr lang="en-US" dirty="0" smtClean="0"/>
              <a:t>)</a:t>
            </a:r>
            <a:endParaRPr lang="en-US" dirty="0"/>
          </a:p>
        </p:txBody>
      </p:sp>
      <p:graphicFrame>
        <p:nvGraphicFramePr>
          <p:cNvPr id="12" name="Content Placeholder 11"/>
          <p:cNvGraphicFramePr>
            <a:graphicFrameLocks noGrp="1"/>
          </p:cNvGraphicFramePr>
          <p:nvPr>
            <p:ph idx="1"/>
            <p:extLst>
              <p:ext uri="{D42A27DB-BD31-4B8C-83A1-F6EECF244321}">
                <p14:modId xmlns:p14="http://schemas.microsoft.com/office/powerpoint/2010/main" val="1868193575"/>
              </p:ext>
            </p:extLst>
          </p:nvPr>
        </p:nvGraphicFramePr>
        <p:xfrm>
          <a:off x="304800" y="1143000"/>
          <a:ext cx="8382000" cy="4678363"/>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4"/>
          </p:nvPr>
        </p:nvSpPr>
        <p:spPr>
          <a:xfrm>
            <a:off x="6705600" y="6196969"/>
            <a:ext cx="2133600" cy="288925"/>
          </a:xfrm>
          <a:prstGeom prst="rect">
            <a:avLst/>
          </a:prstGeom>
        </p:spPr>
        <p:txBody>
          <a:bodyPr/>
          <a:lstStyle/>
          <a:p>
            <a:fld id="{FF445594-FFE8-4E90-934C-EFF530110A38}" type="slidenum">
              <a:rPr lang="en-US" smtClean="0">
                <a:solidFill>
                  <a:srgbClr val="595959">
                    <a:lumMod val="65000"/>
                    <a:lumOff val="35000"/>
                  </a:srgbClr>
                </a:solidFill>
              </a:rPr>
              <a:pPr/>
              <a:t>2</a:t>
            </a:fld>
            <a:endParaRPr lang="en-US" dirty="0">
              <a:solidFill>
                <a:srgbClr val="595959">
                  <a:lumMod val="65000"/>
                  <a:lumOff val="35000"/>
                </a:srgbClr>
              </a:solidFill>
            </a:endParaRPr>
          </a:p>
        </p:txBody>
      </p:sp>
      <p:sp>
        <p:nvSpPr>
          <p:cNvPr id="3" name="Footer Placeholder 2"/>
          <p:cNvSpPr>
            <a:spLocks noGrp="1"/>
          </p:cNvSpPr>
          <p:nvPr>
            <p:ph type="ftr" sz="quarter" idx="3"/>
          </p:nvPr>
        </p:nvSpPr>
        <p:spPr>
          <a:xfrm>
            <a:off x="0" y="6196969"/>
            <a:ext cx="9144000" cy="381000"/>
          </a:xfrm>
          <a:prstGeom prst="rect">
            <a:avLst/>
          </a:prstGeom>
        </p:spPr>
        <p:txBody>
          <a:bodyPr/>
          <a:lstStyle/>
          <a:p>
            <a:r>
              <a:rPr lang="en-US" dirty="0" smtClean="0">
                <a:solidFill>
                  <a:srgbClr val="595959">
                    <a:lumMod val="65000"/>
                    <a:lumOff val="35000"/>
                  </a:srgbClr>
                </a:solidFill>
              </a:rPr>
              <a:t>Reaching across Arizona to provide comprehensive </a:t>
            </a:r>
            <a:br>
              <a:rPr lang="en-US" dirty="0" smtClean="0">
                <a:solidFill>
                  <a:srgbClr val="595959">
                    <a:lumMod val="65000"/>
                    <a:lumOff val="35000"/>
                  </a:srgbClr>
                </a:solidFill>
              </a:rPr>
            </a:br>
            <a:r>
              <a:rPr lang="en-US" dirty="0" smtClean="0">
                <a:solidFill>
                  <a:srgbClr val="595959">
                    <a:lumMod val="65000"/>
                    <a:lumOff val="35000"/>
                  </a:srgbClr>
                </a:solidFill>
              </a:rPr>
              <a:t>quality health care for those in need</a:t>
            </a:r>
            <a:endParaRPr lang="en-US" dirty="0">
              <a:solidFill>
                <a:srgbClr val="595959">
                  <a:lumMod val="65000"/>
                  <a:lumOff val="35000"/>
                </a:srgbClr>
              </a:solidFill>
            </a:endParaRPr>
          </a:p>
        </p:txBody>
      </p:sp>
      <p:sp>
        <p:nvSpPr>
          <p:cNvPr id="6" name="TextBox 1"/>
          <p:cNvSpPr txBox="1"/>
          <p:nvPr/>
        </p:nvSpPr>
        <p:spPr>
          <a:xfrm>
            <a:off x="1109934" y="4473129"/>
            <a:ext cx="838200" cy="304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dirty="0" smtClean="0">
                <a:solidFill>
                  <a:srgbClr val="595959"/>
                </a:solidFill>
              </a:rPr>
              <a:t>Medicaid</a:t>
            </a:r>
            <a:endParaRPr lang="en-US" sz="1200" dirty="0">
              <a:solidFill>
                <a:srgbClr val="595959"/>
              </a:solidFill>
            </a:endParaRPr>
          </a:p>
        </p:txBody>
      </p:sp>
      <p:sp>
        <p:nvSpPr>
          <p:cNvPr id="7" name="TextBox 2"/>
          <p:cNvSpPr txBox="1"/>
          <p:nvPr/>
        </p:nvSpPr>
        <p:spPr>
          <a:xfrm>
            <a:off x="2287770" y="4419600"/>
            <a:ext cx="1066800" cy="9144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dirty="0" smtClean="0">
                <a:solidFill>
                  <a:srgbClr val="595959"/>
                </a:solidFill>
              </a:rPr>
              <a:t>Other Health</a:t>
            </a:r>
          </a:p>
        </p:txBody>
      </p:sp>
      <p:sp>
        <p:nvSpPr>
          <p:cNvPr id="8" name="TextBox 3"/>
          <p:cNvSpPr txBox="1"/>
          <p:nvPr/>
        </p:nvSpPr>
        <p:spPr>
          <a:xfrm>
            <a:off x="3610886" y="4445833"/>
            <a:ext cx="990600" cy="5334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dirty="0" smtClean="0">
                <a:solidFill>
                  <a:srgbClr val="595959"/>
                </a:solidFill>
              </a:rPr>
              <a:t>Income Security</a:t>
            </a:r>
          </a:p>
        </p:txBody>
      </p:sp>
      <p:sp>
        <p:nvSpPr>
          <p:cNvPr id="9" name="TextBox 4"/>
          <p:cNvSpPr txBox="1"/>
          <p:nvPr/>
        </p:nvSpPr>
        <p:spPr>
          <a:xfrm>
            <a:off x="4761850" y="4114800"/>
            <a:ext cx="1219200" cy="79216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dirty="0" smtClean="0">
                <a:solidFill>
                  <a:srgbClr val="595959"/>
                </a:solidFill>
              </a:rPr>
              <a:t>Transportation</a:t>
            </a:r>
          </a:p>
        </p:txBody>
      </p:sp>
      <p:sp>
        <p:nvSpPr>
          <p:cNvPr id="10" name="TextBox 5"/>
          <p:cNvSpPr txBox="1"/>
          <p:nvPr/>
        </p:nvSpPr>
        <p:spPr>
          <a:xfrm>
            <a:off x="6180160" y="4086257"/>
            <a:ext cx="914400" cy="304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dirty="0" smtClean="0">
                <a:solidFill>
                  <a:srgbClr val="595959"/>
                </a:solidFill>
              </a:rPr>
              <a:t>Education</a:t>
            </a:r>
          </a:p>
          <a:p>
            <a:pPr algn="ctr"/>
            <a:endParaRPr lang="en-US" sz="1200" dirty="0">
              <a:solidFill>
                <a:srgbClr val="595959"/>
              </a:solidFill>
            </a:endParaRPr>
          </a:p>
          <a:p>
            <a:pPr algn="ctr"/>
            <a:endParaRPr lang="en-US" sz="1200" dirty="0">
              <a:solidFill>
                <a:srgbClr val="595959"/>
              </a:solidFill>
            </a:endParaRPr>
          </a:p>
        </p:txBody>
      </p:sp>
      <p:sp>
        <p:nvSpPr>
          <p:cNvPr id="11" name="TextBox 6"/>
          <p:cNvSpPr txBox="1"/>
          <p:nvPr/>
        </p:nvSpPr>
        <p:spPr>
          <a:xfrm>
            <a:off x="7391400" y="3963425"/>
            <a:ext cx="995680" cy="304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dirty="0" smtClean="0">
                <a:solidFill>
                  <a:srgbClr val="595959"/>
                </a:solidFill>
              </a:rPr>
              <a:t>Everything Else</a:t>
            </a:r>
          </a:p>
          <a:p>
            <a:pPr algn="ctr"/>
            <a:endParaRPr lang="en-US" sz="1200" dirty="0">
              <a:solidFill>
                <a:srgbClr val="595959"/>
              </a:solidFill>
            </a:endParaRPr>
          </a:p>
        </p:txBody>
      </p:sp>
    </p:spTree>
    <p:extLst>
      <p:ext uri="{BB962C8B-B14F-4D97-AF65-F5344CB8AC3E}">
        <p14:creationId xmlns:p14="http://schemas.microsoft.com/office/powerpoint/2010/main" val="11048245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Net Circle the City Utilization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46774626"/>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93634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CMS Goals for Medicare</a:t>
            </a:r>
            <a:endParaRPr lang="en-US" dirty="0"/>
          </a:p>
        </p:txBody>
      </p:sp>
      <p:sp>
        <p:nvSpPr>
          <p:cNvPr id="3" name="Content Placeholder 2"/>
          <p:cNvSpPr>
            <a:spLocks noGrp="1"/>
          </p:cNvSpPr>
          <p:nvPr>
            <p:ph idx="1"/>
          </p:nvPr>
        </p:nvSpPr>
        <p:spPr/>
        <p:txBody>
          <a:bodyPr/>
          <a:lstStyle/>
          <a:p>
            <a:r>
              <a:rPr lang="en-US" dirty="0" smtClean="0"/>
              <a:t>50% of payments by end of 2018 </a:t>
            </a:r>
          </a:p>
          <a:p>
            <a:pPr lvl="1"/>
            <a:r>
              <a:rPr lang="en-US" dirty="0"/>
              <a:t>A</a:t>
            </a:r>
            <a:r>
              <a:rPr lang="en-US" dirty="0" smtClean="0"/>
              <a:t>lternative Payment built on FFS – ACO – Health Home – Bundles – Comp Primary Care</a:t>
            </a:r>
          </a:p>
          <a:p>
            <a:pPr lvl="1"/>
            <a:r>
              <a:rPr lang="en-US" dirty="0" smtClean="0"/>
              <a:t>Population Based Payment – Pioneer ACO</a:t>
            </a:r>
          </a:p>
          <a:p>
            <a:pPr lvl="1"/>
            <a:endParaRPr lang="en-US" dirty="0"/>
          </a:p>
          <a:p>
            <a:r>
              <a:rPr lang="en-US" dirty="0" smtClean="0"/>
              <a:t>90% Total by 2018 if you include FFS linked to quality – Physician value modifier - Readmissions</a:t>
            </a:r>
          </a:p>
          <a:p>
            <a:endParaRPr lang="en-US" dirty="0"/>
          </a:p>
        </p:txBody>
      </p:sp>
      <p:sp>
        <p:nvSpPr>
          <p:cNvPr id="4" name="Slide Number Placeholder 3"/>
          <p:cNvSpPr>
            <a:spLocks noGrp="1"/>
          </p:cNvSpPr>
          <p:nvPr>
            <p:ph type="sldNum" sz="quarter" idx="4"/>
          </p:nvPr>
        </p:nvSpPr>
        <p:spPr/>
        <p:txBody>
          <a:bodyPr/>
          <a:lstStyle/>
          <a:p>
            <a:fld id="{FF445594-FFE8-4E90-934C-EFF530110A38}" type="slidenum">
              <a:rPr lang="en-US" smtClean="0"/>
              <a:t>21</a:t>
            </a:fld>
            <a:endParaRPr lang="en-US" dirty="0"/>
          </a:p>
        </p:txBody>
      </p:sp>
      <p:sp>
        <p:nvSpPr>
          <p:cNvPr id="5" name="Footer Placeholder 4"/>
          <p:cNvSpPr>
            <a:spLocks noGrp="1"/>
          </p:cNvSpPr>
          <p:nvPr>
            <p:ph type="ftr" sz="quarter" idx="3"/>
          </p:nvPr>
        </p:nvSpPr>
        <p:spPr/>
        <p:txBody>
          <a:bodyPr/>
          <a:lstStyle/>
          <a:p>
            <a:r>
              <a:rPr lang="en-US" smtClean="0"/>
              <a:t>Reaching across Arizona to provide comprehensive </a:t>
            </a:r>
            <a:br>
              <a:rPr lang="en-US" smtClean="0"/>
            </a:br>
            <a:r>
              <a:rPr lang="en-US" smtClean="0"/>
              <a:t>quality health care for those in need</a:t>
            </a:r>
            <a:endParaRPr lang="en-US" dirty="0"/>
          </a:p>
        </p:txBody>
      </p:sp>
    </p:spTree>
    <p:extLst>
      <p:ext uri="{BB962C8B-B14F-4D97-AF65-F5344CB8AC3E}">
        <p14:creationId xmlns:p14="http://schemas.microsoft.com/office/powerpoint/2010/main" val="32302791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faces of medicai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096000"/>
          </a:xfrm>
          <a:prstGeom prst="rect">
            <a:avLst/>
          </a:prstGeom>
        </p:spPr>
      </p:pic>
    </p:spTree>
    <p:extLst>
      <p:ext uri="{BB962C8B-B14F-4D97-AF65-F5344CB8AC3E}">
        <p14:creationId xmlns:p14="http://schemas.microsoft.com/office/powerpoint/2010/main" val="9955833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of Session</a:t>
            </a:r>
            <a:endParaRPr lang="en-US" dirty="0"/>
          </a:p>
        </p:txBody>
      </p:sp>
      <p:sp>
        <p:nvSpPr>
          <p:cNvPr id="3" name="Content Placeholder 2"/>
          <p:cNvSpPr>
            <a:spLocks noGrp="1"/>
          </p:cNvSpPr>
          <p:nvPr>
            <p:ph idx="1"/>
          </p:nvPr>
        </p:nvSpPr>
        <p:spPr/>
        <p:txBody>
          <a:bodyPr/>
          <a:lstStyle/>
          <a:p>
            <a:r>
              <a:rPr lang="en-US" dirty="0" smtClean="0"/>
              <a:t>Transparency – want stakeholders to understand AHCCCS direction and goals as well as our contractors</a:t>
            </a:r>
          </a:p>
          <a:p>
            <a:r>
              <a:rPr lang="en-US" dirty="0" smtClean="0"/>
              <a:t>Stakeholder Input and Engagement – Want to hear from you on thoughts and concerns</a:t>
            </a:r>
          </a:p>
          <a:p>
            <a:r>
              <a:rPr lang="en-US" dirty="0" smtClean="0"/>
              <a:t>Support culture of learning - hear what has worked and lessons learned</a:t>
            </a:r>
          </a:p>
          <a:p>
            <a:r>
              <a:rPr lang="en-US" dirty="0" smtClean="0"/>
              <a:t>Continue process of creating clarity</a:t>
            </a:r>
          </a:p>
          <a:p>
            <a:endParaRPr lang="en-US" dirty="0" smtClean="0"/>
          </a:p>
          <a:p>
            <a:endParaRPr lang="en-US" dirty="0" smtClean="0"/>
          </a:p>
          <a:p>
            <a:endParaRPr lang="en-US" dirty="0"/>
          </a:p>
        </p:txBody>
      </p:sp>
      <p:sp>
        <p:nvSpPr>
          <p:cNvPr id="4" name="Slide Number Placeholder 3"/>
          <p:cNvSpPr>
            <a:spLocks noGrp="1"/>
          </p:cNvSpPr>
          <p:nvPr>
            <p:ph type="sldNum" sz="quarter" idx="4"/>
          </p:nvPr>
        </p:nvSpPr>
        <p:spPr/>
        <p:txBody>
          <a:bodyPr/>
          <a:lstStyle/>
          <a:p>
            <a:fld id="{FF445594-FFE8-4E90-934C-EFF530110A38}" type="slidenum">
              <a:rPr lang="en-US" smtClean="0"/>
              <a:t>3</a:t>
            </a:fld>
            <a:endParaRPr lang="en-US" dirty="0"/>
          </a:p>
        </p:txBody>
      </p:sp>
      <p:sp>
        <p:nvSpPr>
          <p:cNvPr id="5" name="Footer Placeholder 4"/>
          <p:cNvSpPr>
            <a:spLocks noGrp="1"/>
          </p:cNvSpPr>
          <p:nvPr>
            <p:ph type="ftr" sz="quarter" idx="3"/>
          </p:nvPr>
        </p:nvSpPr>
        <p:spPr/>
        <p:txBody>
          <a:bodyPr/>
          <a:lstStyle/>
          <a:p>
            <a:r>
              <a:rPr lang="en-US" smtClean="0"/>
              <a:t>Reaching across Arizona to provide comprehensive </a:t>
            </a:r>
            <a:br>
              <a:rPr lang="en-US" smtClean="0"/>
            </a:br>
            <a:r>
              <a:rPr lang="en-US" smtClean="0"/>
              <a:t>quality health care for those in need</a:t>
            </a:r>
            <a:endParaRPr lang="en-US" dirty="0"/>
          </a:p>
        </p:txBody>
      </p:sp>
    </p:spTree>
    <p:extLst>
      <p:ext uri="{BB962C8B-B14F-4D97-AF65-F5344CB8AC3E}">
        <p14:creationId xmlns:p14="http://schemas.microsoft.com/office/powerpoint/2010/main" val="7330760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Based Purchasing Lessons</a:t>
            </a:r>
            <a:endParaRPr lang="en-US" dirty="0"/>
          </a:p>
        </p:txBody>
      </p:sp>
      <p:sp>
        <p:nvSpPr>
          <p:cNvPr id="3" name="Content Placeholder 2"/>
          <p:cNvSpPr>
            <a:spLocks noGrp="1"/>
          </p:cNvSpPr>
          <p:nvPr>
            <p:ph idx="1"/>
          </p:nvPr>
        </p:nvSpPr>
        <p:spPr>
          <a:xfrm>
            <a:off x="457200" y="1447800"/>
            <a:ext cx="8382000" cy="4373563"/>
          </a:xfrm>
        </p:spPr>
        <p:txBody>
          <a:bodyPr/>
          <a:lstStyle/>
          <a:p>
            <a:pPr marL="514350" indent="-514350">
              <a:buFont typeface="+mj-lt"/>
              <a:buAutoNum type="arabicPeriod"/>
            </a:pPr>
            <a:r>
              <a:rPr lang="en-US" sz="2800" dirty="0" smtClean="0"/>
              <a:t>AHCCCS role – establish broad goals for system</a:t>
            </a:r>
          </a:p>
          <a:p>
            <a:pPr marL="514350" indent="-514350">
              <a:buFont typeface="+mj-lt"/>
              <a:buAutoNum type="arabicPeriod"/>
            </a:pPr>
            <a:r>
              <a:rPr lang="en-US" sz="2800" dirty="0" smtClean="0"/>
              <a:t>AHCCCS role - not to define specific VBP methodologies</a:t>
            </a:r>
          </a:p>
          <a:p>
            <a:pPr marL="514350" indent="-514350">
              <a:buFont typeface="+mj-lt"/>
              <a:buAutoNum type="arabicPeriod"/>
            </a:pPr>
            <a:r>
              <a:rPr lang="en-US" sz="2800" dirty="0" smtClean="0"/>
              <a:t>Goals and Progress is incremental</a:t>
            </a:r>
          </a:p>
          <a:p>
            <a:pPr marL="514350" indent="-514350">
              <a:buFont typeface="+mj-lt"/>
              <a:buAutoNum type="arabicPeriod"/>
            </a:pPr>
            <a:r>
              <a:rPr lang="en-US" sz="2800" dirty="0" smtClean="0"/>
              <a:t>Pursuing VBP requires resources and leadership commitment</a:t>
            </a:r>
          </a:p>
          <a:p>
            <a:pPr marL="514350" indent="-514350">
              <a:buFont typeface="+mj-lt"/>
              <a:buAutoNum type="arabicPeriod"/>
            </a:pPr>
            <a:r>
              <a:rPr lang="en-US" sz="2800" dirty="0" smtClean="0"/>
              <a:t>Creating a culture of learning </a:t>
            </a:r>
          </a:p>
          <a:p>
            <a:pPr marL="514350" indent="-514350">
              <a:buFont typeface="+mj-lt"/>
              <a:buAutoNum type="arabicPeriod"/>
            </a:pPr>
            <a:r>
              <a:rPr lang="en-US" sz="2800" dirty="0" smtClean="0"/>
              <a:t>Requires improved access to actionable data</a:t>
            </a:r>
          </a:p>
          <a:p>
            <a:pPr marL="514350" indent="-514350">
              <a:buFont typeface="+mj-lt"/>
              <a:buAutoNum type="arabicPeriod"/>
            </a:pPr>
            <a:r>
              <a:rPr lang="en-US" sz="2800" dirty="0" smtClean="0"/>
              <a:t>Defining measures is challenging</a:t>
            </a:r>
          </a:p>
          <a:p>
            <a:pPr marL="514350" indent="-514350">
              <a:buFont typeface="+mj-lt"/>
              <a:buAutoNum type="arabicPeriod"/>
            </a:pPr>
            <a:endParaRPr lang="en-US" dirty="0"/>
          </a:p>
        </p:txBody>
      </p:sp>
      <p:sp>
        <p:nvSpPr>
          <p:cNvPr id="4" name="Slide Number Placeholder 3"/>
          <p:cNvSpPr>
            <a:spLocks noGrp="1"/>
          </p:cNvSpPr>
          <p:nvPr>
            <p:ph type="sldNum" sz="quarter" idx="4"/>
          </p:nvPr>
        </p:nvSpPr>
        <p:spPr/>
        <p:txBody>
          <a:bodyPr/>
          <a:lstStyle/>
          <a:p>
            <a:fld id="{FF445594-FFE8-4E90-934C-EFF530110A38}" type="slidenum">
              <a:rPr lang="en-US" smtClean="0"/>
              <a:t>4</a:t>
            </a:fld>
            <a:endParaRPr lang="en-US" dirty="0"/>
          </a:p>
        </p:txBody>
      </p:sp>
      <p:sp>
        <p:nvSpPr>
          <p:cNvPr id="5" name="Footer Placeholder 4"/>
          <p:cNvSpPr>
            <a:spLocks noGrp="1"/>
          </p:cNvSpPr>
          <p:nvPr>
            <p:ph type="ftr" sz="quarter" idx="3"/>
          </p:nvPr>
        </p:nvSpPr>
        <p:spPr/>
        <p:txBody>
          <a:bodyPr/>
          <a:lstStyle/>
          <a:p>
            <a:r>
              <a:rPr lang="en-US" smtClean="0"/>
              <a:t>Reaching across Arizona to provide comprehensive </a:t>
            </a:r>
            <a:br>
              <a:rPr lang="en-US" smtClean="0"/>
            </a:br>
            <a:r>
              <a:rPr lang="en-US" smtClean="0"/>
              <a:t>quality health care for those in need</a:t>
            </a:r>
            <a:endParaRPr lang="en-US" dirty="0"/>
          </a:p>
        </p:txBody>
      </p:sp>
    </p:spTree>
    <p:extLst>
      <p:ext uri="{BB962C8B-B14F-4D97-AF65-F5344CB8AC3E}">
        <p14:creationId xmlns:p14="http://schemas.microsoft.com/office/powerpoint/2010/main" val="2453983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 y="-7144"/>
            <a:ext cx="9153525" cy="6865143"/>
          </a:xfrm>
          <a:prstGeom prst="rect">
            <a:avLst/>
          </a:prstGeom>
        </p:spPr>
      </p:pic>
      <p:sp>
        <p:nvSpPr>
          <p:cNvPr id="2" name="Title 1"/>
          <p:cNvSpPr>
            <a:spLocks noGrp="1"/>
          </p:cNvSpPr>
          <p:nvPr>
            <p:ph type="title"/>
          </p:nvPr>
        </p:nvSpPr>
        <p:spPr/>
        <p:txBody>
          <a:bodyPr/>
          <a:lstStyle/>
          <a:p>
            <a:r>
              <a:rPr lang="en-US" dirty="0" smtClean="0">
                <a:solidFill>
                  <a:schemeClr val="bg2"/>
                </a:solidFill>
                <a:effectLst>
                  <a:outerShdw blurRad="38100" dist="38100" dir="2700000" algn="tl">
                    <a:srgbClr val="000000">
                      <a:alpha val="43137"/>
                    </a:srgbClr>
                  </a:outerShdw>
                </a:effectLst>
              </a:rPr>
              <a:t>AHCCCS Strategic Plan</a:t>
            </a:r>
            <a:endParaRPr lang="en-US" dirty="0">
              <a:solidFill>
                <a:schemeClr val="bg2"/>
              </a:solidFill>
              <a:effectLst>
                <a:outerShdw blurRad="38100" dist="38100" dir="2700000" algn="tl">
                  <a:srgbClr val="000000">
                    <a:alpha val="43137"/>
                  </a:srgbClr>
                </a:outerShdw>
              </a:effectLst>
            </a:endParaRPr>
          </a:p>
        </p:txBody>
      </p:sp>
      <p:sp>
        <p:nvSpPr>
          <p:cNvPr id="7" name="Content Placeholder 6"/>
          <p:cNvSpPr>
            <a:spLocks noGrp="1"/>
          </p:cNvSpPr>
          <p:nvPr>
            <p:ph idx="1"/>
          </p:nvPr>
        </p:nvSpPr>
        <p:spPr>
          <a:xfrm>
            <a:off x="457200" y="1600200"/>
            <a:ext cx="8534400" cy="4373563"/>
          </a:xfrm>
        </p:spPr>
        <p:txBody>
          <a:bodyPr/>
          <a:lstStyle/>
          <a:p>
            <a:pPr marL="0" lvl="0" indent="0">
              <a:buNone/>
            </a:pPr>
            <a:r>
              <a:rPr lang="en-US" sz="2800" dirty="0" smtClean="0">
                <a:solidFill>
                  <a:schemeClr val="tx1">
                    <a:lumMod val="75000"/>
                  </a:schemeClr>
                </a:solidFill>
              </a:rPr>
              <a:t>Reaching Across Arizona to Provide Comprehensive, Quality Health Care for Those in Need</a:t>
            </a:r>
          </a:p>
          <a:p>
            <a:endParaRPr lang="en-US" dirty="0"/>
          </a:p>
        </p:txBody>
      </p:sp>
      <p:sp>
        <p:nvSpPr>
          <p:cNvPr id="12" name="Rectangle 11"/>
          <p:cNvSpPr/>
          <p:nvPr/>
        </p:nvSpPr>
        <p:spPr>
          <a:xfrm>
            <a:off x="76200" y="2867025"/>
            <a:ext cx="6435877" cy="1752600"/>
          </a:xfrm>
          <a:prstGeom prst="rect">
            <a:avLst/>
          </a:prstGeom>
          <a:no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6324600" y="3771900"/>
            <a:ext cx="6819900" cy="1752600"/>
          </a:xfrm>
          <a:prstGeom prst="rect">
            <a:avLst/>
          </a:prstGeom>
          <a:noFill/>
        </p:spPr>
        <p:style>
          <a:lnRef idx="0">
            <a:schemeClr val="accent3"/>
          </a:lnRef>
          <a:fillRef idx="3">
            <a:schemeClr val="accent3"/>
          </a:fillRef>
          <a:effectRef idx="3">
            <a:schemeClr val="accent3"/>
          </a:effectRef>
          <a:fontRef idx="minor">
            <a:schemeClr val="lt1"/>
          </a:fontRef>
        </p:style>
        <p:txBody>
          <a:bodyPr rtlCol="0" anchor="ctr"/>
          <a:lstStyle/>
          <a:p>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14" name="Rectangle 13"/>
          <p:cNvSpPr/>
          <p:nvPr/>
        </p:nvSpPr>
        <p:spPr>
          <a:xfrm>
            <a:off x="4765523" y="2905125"/>
            <a:ext cx="1778000" cy="17526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500" dirty="0" smtClean="0">
                <a:latin typeface="Tahoma" panose="020B0604030504040204" pitchFamily="34" charset="0"/>
                <a:ea typeface="Tahoma" panose="020B0604030504040204" pitchFamily="34" charset="0"/>
                <a:cs typeface="Tahoma" panose="020B0604030504040204" pitchFamily="34" charset="0"/>
              </a:rPr>
              <a:t>Reduce fragmentation in healthcare delivery driving towards an integrated system</a:t>
            </a:r>
            <a:endParaRPr lang="en-US" sz="1500" dirty="0">
              <a:latin typeface="Tahoma" panose="020B0604030504040204" pitchFamily="34" charset="0"/>
              <a:ea typeface="Tahoma" panose="020B0604030504040204" pitchFamily="34" charset="0"/>
              <a:cs typeface="Tahoma" panose="020B0604030504040204" pitchFamily="34" charset="0"/>
            </a:endParaRPr>
          </a:p>
        </p:txBody>
      </p:sp>
      <p:sp>
        <p:nvSpPr>
          <p:cNvPr id="15" name="Rectangle 14"/>
          <p:cNvSpPr/>
          <p:nvPr/>
        </p:nvSpPr>
        <p:spPr>
          <a:xfrm>
            <a:off x="609600" y="2905125"/>
            <a:ext cx="1748971" cy="17526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500" dirty="0" smtClean="0">
                <a:latin typeface="Tahoma" panose="020B0604030504040204" pitchFamily="34" charset="0"/>
                <a:ea typeface="Tahoma" panose="020B0604030504040204" pitchFamily="34" charset="0"/>
                <a:cs typeface="Tahoma" panose="020B0604030504040204" pitchFamily="34" charset="0"/>
              </a:rPr>
              <a:t>Bend the cost curve while improving the member’s health outcomes</a:t>
            </a:r>
            <a:endParaRPr lang="en-US" sz="1500" dirty="0">
              <a:latin typeface="Tahoma" panose="020B0604030504040204" pitchFamily="34" charset="0"/>
              <a:ea typeface="Tahoma" panose="020B0604030504040204" pitchFamily="34" charset="0"/>
              <a:cs typeface="Tahoma" panose="020B0604030504040204" pitchFamily="34" charset="0"/>
            </a:endParaRPr>
          </a:p>
        </p:txBody>
      </p:sp>
      <p:sp>
        <p:nvSpPr>
          <p:cNvPr id="16" name="Rectangle 15"/>
          <p:cNvSpPr/>
          <p:nvPr/>
        </p:nvSpPr>
        <p:spPr>
          <a:xfrm>
            <a:off x="2673047" y="2905125"/>
            <a:ext cx="1778000" cy="17526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500" dirty="0" smtClean="0">
                <a:latin typeface="Tahoma" panose="020B0604030504040204" pitchFamily="34" charset="0"/>
                <a:ea typeface="Tahoma" panose="020B0604030504040204" pitchFamily="34" charset="0"/>
                <a:cs typeface="Tahoma" panose="020B0604030504040204" pitchFamily="34" charset="0"/>
              </a:rPr>
              <a:t>Pursue </a:t>
            </a:r>
            <a:br>
              <a:rPr lang="en-US" sz="1500" dirty="0" smtClean="0">
                <a:latin typeface="Tahoma" panose="020B0604030504040204" pitchFamily="34" charset="0"/>
                <a:ea typeface="Tahoma" panose="020B0604030504040204" pitchFamily="34" charset="0"/>
                <a:cs typeface="Tahoma" panose="020B0604030504040204" pitchFamily="34" charset="0"/>
              </a:rPr>
            </a:br>
            <a:r>
              <a:rPr lang="en-US" sz="1500" dirty="0" smtClean="0">
                <a:latin typeface="Tahoma" panose="020B0604030504040204" pitchFamily="34" charset="0"/>
                <a:ea typeface="Tahoma" panose="020B0604030504040204" pitchFamily="34" charset="0"/>
                <a:cs typeface="Tahoma" panose="020B0604030504040204" pitchFamily="34" charset="0"/>
              </a:rPr>
              <a:t>continuous quality improvement</a:t>
            </a:r>
            <a:endParaRPr lang="en-US" sz="1500" dirty="0">
              <a:latin typeface="Tahoma" panose="020B0604030504040204" pitchFamily="34" charset="0"/>
              <a:ea typeface="Tahoma" panose="020B0604030504040204" pitchFamily="34" charset="0"/>
              <a:cs typeface="Tahoma" panose="020B0604030504040204" pitchFamily="34" charset="0"/>
            </a:endParaRPr>
          </a:p>
        </p:txBody>
      </p:sp>
      <p:sp>
        <p:nvSpPr>
          <p:cNvPr id="17" name="Rectangle 16"/>
          <p:cNvSpPr/>
          <p:nvPr/>
        </p:nvSpPr>
        <p:spPr>
          <a:xfrm>
            <a:off x="6858000" y="2905125"/>
            <a:ext cx="1778000" cy="17526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500" dirty="0" smtClean="0">
                <a:latin typeface="Tahoma" panose="020B0604030504040204" pitchFamily="34" charset="0"/>
                <a:ea typeface="Tahoma" panose="020B0604030504040204" pitchFamily="34" charset="0"/>
                <a:cs typeface="Tahoma" panose="020B0604030504040204" pitchFamily="34" charset="0"/>
              </a:rPr>
              <a:t>Maintain core organizational capacity, infrastructure and workforce.</a:t>
            </a:r>
            <a:endParaRPr lang="en-US" sz="1500" dirty="0">
              <a:latin typeface="Tahoma" panose="020B0604030504040204" pitchFamily="34" charset="0"/>
              <a:ea typeface="Tahoma" panose="020B0604030504040204" pitchFamily="34" charset="0"/>
              <a:cs typeface="Tahoma" panose="020B0604030504040204" pitchFamily="34" charset="0"/>
            </a:endParaRPr>
          </a:p>
        </p:txBody>
      </p:sp>
      <p:sp>
        <p:nvSpPr>
          <p:cNvPr id="9" name="Footer Placeholder 8"/>
          <p:cNvSpPr>
            <a:spLocks noGrp="1"/>
          </p:cNvSpPr>
          <p:nvPr>
            <p:ph type="ftr" sz="quarter" idx="3"/>
          </p:nvPr>
        </p:nvSpPr>
        <p:spPr/>
        <p:txBody>
          <a:bodyPr/>
          <a:lstStyle/>
          <a:p>
            <a:r>
              <a:rPr lang="en-US" dirty="0" smtClean="0">
                <a:solidFill>
                  <a:schemeClr val="bg1"/>
                </a:solidFill>
              </a:rPr>
              <a:t>Reaching across Arizona to provide comprehensive </a:t>
            </a:r>
            <a:br>
              <a:rPr lang="en-US" dirty="0" smtClean="0">
                <a:solidFill>
                  <a:schemeClr val="bg1"/>
                </a:solidFill>
              </a:rPr>
            </a:br>
            <a:r>
              <a:rPr lang="en-US" dirty="0" smtClean="0">
                <a:solidFill>
                  <a:schemeClr val="bg1"/>
                </a:solidFill>
              </a:rPr>
              <a:t>quality health care for those in need</a:t>
            </a:r>
            <a:endParaRPr lang="en-US" dirty="0">
              <a:solidFill>
                <a:schemeClr val="bg1"/>
              </a:solidFill>
            </a:endParaRPr>
          </a:p>
        </p:txBody>
      </p:sp>
      <p:sp>
        <p:nvSpPr>
          <p:cNvPr id="18" name="Slide Number Placeholder 17"/>
          <p:cNvSpPr>
            <a:spLocks noGrp="1"/>
          </p:cNvSpPr>
          <p:nvPr>
            <p:ph type="sldNum" sz="quarter" idx="4"/>
          </p:nvPr>
        </p:nvSpPr>
        <p:spPr/>
        <p:txBody>
          <a:bodyPr/>
          <a:lstStyle/>
          <a:p>
            <a:fld id="{FF445594-FFE8-4E90-934C-EFF530110A38}" type="slidenum">
              <a:rPr lang="en-US" smtClean="0"/>
              <a:t>5</a:t>
            </a:fld>
            <a:endParaRPr lang="en-US" dirty="0"/>
          </a:p>
        </p:txBody>
      </p:sp>
    </p:spTree>
    <p:extLst>
      <p:ext uri="{BB962C8B-B14F-4D97-AF65-F5344CB8AC3E}">
        <p14:creationId xmlns:p14="http://schemas.microsoft.com/office/powerpoint/2010/main" val="224744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Based Purchasing - </a:t>
            </a:r>
            <a:endParaRPr lang="en-US" dirty="0"/>
          </a:p>
        </p:txBody>
      </p:sp>
      <p:sp>
        <p:nvSpPr>
          <p:cNvPr id="3" name="Content Placeholder 2"/>
          <p:cNvSpPr>
            <a:spLocks noGrp="1"/>
          </p:cNvSpPr>
          <p:nvPr>
            <p:ph idx="1"/>
          </p:nvPr>
        </p:nvSpPr>
        <p:spPr/>
        <p:txBody>
          <a:bodyPr/>
          <a:lstStyle/>
          <a:p>
            <a:pPr marL="0" indent="0">
              <a:buNone/>
            </a:pPr>
            <a:r>
              <a:rPr lang="en-US" i="1" dirty="0" smtClean="0"/>
              <a:t>AHCCCS – A model which aligns payment more directly to the quality and efficiency of care provided by rewarding providers for measured performance across the dimensions of quality </a:t>
            </a:r>
          </a:p>
          <a:p>
            <a:pPr marL="0" indent="0">
              <a:buNone/>
            </a:pPr>
            <a:r>
              <a:rPr lang="en-US" i="1" dirty="0" smtClean="0"/>
              <a:t>CHCS - Broad set of payment strategies that link financial incentives to providers’ performance on a set of defined measures of quality and/or cost or resource use</a:t>
            </a:r>
          </a:p>
        </p:txBody>
      </p:sp>
      <p:sp>
        <p:nvSpPr>
          <p:cNvPr id="4" name="Slide Number Placeholder 3"/>
          <p:cNvSpPr>
            <a:spLocks noGrp="1"/>
          </p:cNvSpPr>
          <p:nvPr>
            <p:ph type="sldNum" sz="quarter" idx="4"/>
          </p:nvPr>
        </p:nvSpPr>
        <p:spPr/>
        <p:txBody>
          <a:bodyPr/>
          <a:lstStyle/>
          <a:p>
            <a:fld id="{FF445594-FFE8-4E90-934C-EFF530110A38}" type="slidenum">
              <a:rPr lang="en-US" smtClean="0"/>
              <a:t>6</a:t>
            </a:fld>
            <a:endParaRPr lang="en-US" dirty="0"/>
          </a:p>
        </p:txBody>
      </p:sp>
      <p:sp>
        <p:nvSpPr>
          <p:cNvPr id="5" name="Footer Placeholder 4"/>
          <p:cNvSpPr>
            <a:spLocks noGrp="1"/>
          </p:cNvSpPr>
          <p:nvPr>
            <p:ph type="ftr" sz="quarter" idx="3"/>
          </p:nvPr>
        </p:nvSpPr>
        <p:spPr/>
        <p:txBody>
          <a:bodyPr/>
          <a:lstStyle/>
          <a:p>
            <a:r>
              <a:rPr lang="en-US" smtClean="0"/>
              <a:t>Reaching across Arizona to provide comprehensive </a:t>
            </a:r>
            <a:br>
              <a:rPr lang="en-US" smtClean="0"/>
            </a:br>
            <a:r>
              <a:rPr lang="en-US" smtClean="0"/>
              <a:t>quality health care for those in need</a:t>
            </a:r>
            <a:endParaRPr lang="en-US" dirty="0"/>
          </a:p>
        </p:txBody>
      </p:sp>
    </p:spTree>
    <p:extLst>
      <p:ext uri="{BB962C8B-B14F-4D97-AF65-F5344CB8AC3E}">
        <p14:creationId xmlns:p14="http://schemas.microsoft.com/office/powerpoint/2010/main" val="24589468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00" dirty="0" smtClean="0"/>
              <a:t>Payment Modernization Progression</a:t>
            </a:r>
            <a:endParaRPr lang="en-US" sz="4200" dirty="0"/>
          </a:p>
        </p:txBody>
      </p:sp>
      <p:sp>
        <p:nvSpPr>
          <p:cNvPr id="3" name="Content Placeholder 2"/>
          <p:cNvSpPr>
            <a:spLocks noGrp="1"/>
          </p:cNvSpPr>
          <p:nvPr>
            <p:ph idx="1"/>
          </p:nvPr>
        </p:nvSpPr>
        <p:spPr/>
        <p:txBody>
          <a:bodyPr/>
          <a:lstStyle/>
          <a:p>
            <a:r>
              <a:rPr lang="en-US" sz="3100" dirty="0" smtClean="0"/>
              <a:t>AHCCCS is pursuing various strategies to move program along continuum</a:t>
            </a:r>
            <a:endParaRPr lang="en-US" sz="3100" dirty="0"/>
          </a:p>
        </p:txBody>
      </p:sp>
      <p:sp>
        <p:nvSpPr>
          <p:cNvPr id="5" name="Slide Number Placeholder 4"/>
          <p:cNvSpPr>
            <a:spLocks noGrp="1"/>
          </p:cNvSpPr>
          <p:nvPr>
            <p:ph type="sldNum" sz="quarter" idx="4294967295"/>
          </p:nvPr>
        </p:nvSpPr>
        <p:spPr>
          <a:xfrm>
            <a:off x="2209800" y="6172200"/>
            <a:ext cx="2133600" cy="476250"/>
          </a:xfrm>
          <a:prstGeom prst="rect">
            <a:avLst/>
          </a:prstGeom>
        </p:spPr>
        <p:txBody>
          <a:bodyPr/>
          <a:lstStyle/>
          <a:p>
            <a:pPr>
              <a:defRPr/>
            </a:pPr>
            <a:fld id="{C2281F9E-70A2-428B-B5BD-0F344978B4D7}" type="slidenum">
              <a:rPr lang="en-US" smtClean="0"/>
              <a:pPr>
                <a:defRPr/>
              </a:pPr>
              <a:t>7</a:t>
            </a:fld>
            <a:endParaRPr lang="en-US" dirty="0"/>
          </a:p>
        </p:txBody>
      </p:sp>
      <p:sp>
        <p:nvSpPr>
          <p:cNvPr id="6" name="Rectangle 12"/>
          <p:cNvSpPr>
            <a:spLocks noChangeArrowheads="1"/>
          </p:cNvSpPr>
          <p:nvPr/>
        </p:nvSpPr>
        <p:spPr bwMode="auto">
          <a:xfrm>
            <a:off x="4795838" y="4056063"/>
            <a:ext cx="1023937" cy="2028825"/>
          </a:xfrm>
          <a:prstGeom prst="rect">
            <a:avLst/>
          </a:prstGeom>
          <a:solidFill>
            <a:srgbClr val="871E26">
              <a:alpha val="10196"/>
            </a:srgbClr>
          </a:solidFill>
          <a:ln w="12700">
            <a:solidFill>
              <a:schemeClr val="bg2"/>
            </a:solidFill>
            <a:miter lim="800000"/>
            <a:headEnd/>
            <a:tailEnd/>
          </a:ln>
        </p:spPr>
        <p:txBody>
          <a:bodyPr anchor="ctr"/>
          <a:lstStyle/>
          <a:p>
            <a:pPr algn="ctr"/>
            <a:endParaRPr lang="en-US" dirty="0">
              <a:solidFill>
                <a:srgbClr val="FFFFFF"/>
              </a:solidFill>
            </a:endParaRPr>
          </a:p>
        </p:txBody>
      </p:sp>
      <p:sp>
        <p:nvSpPr>
          <p:cNvPr id="7" name="Freeform 32"/>
          <p:cNvSpPr>
            <a:spLocks/>
          </p:cNvSpPr>
          <p:nvPr/>
        </p:nvSpPr>
        <p:spPr bwMode="auto">
          <a:xfrm>
            <a:off x="1695450" y="4429125"/>
            <a:ext cx="3097213" cy="1655763"/>
          </a:xfrm>
          <a:custGeom>
            <a:avLst/>
            <a:gdLst>
              <a:gd name="T0" fmla="*/ 3487694 w 3068906"/>
              <a:gd name="T1" fmla="*/ 0 h 15288034"/>
              <a:gd name="T2" fmla="*/ 3487694 w 3068906"/>
              <a:gd name="T3" fmla="*/ 0 h 15288034"/>
              <a:gd name="T4" fmla="*/ 9368 w 3068906"/>
              <a:gd name="T5" fmla="*/ 0 h 15288034"/>
              <a:gd name="T6" fmla="*/ 0 w 3068906"/>
              <a:gd name="T7" fmla="*/ 0 h 15288034"/>
              <a:gd name="T8" fmla="*/ 3487694 w 3068906"/>
              <a:gd name="T9" fmla="*/ 0 h 15288034"/>
              <a:gd name="T10" fmla="*/ 0 60000 65536"/>
              <a:gd name="T11" fmla="*/ 0 60000 65536"/>
              <a:gd name="T12" fmla="*/ 0 60000 65536"/>
              <a:gd name="T13" fmla="*/ 0 60000 65536"/>
              <a:gd name="T14" fmla="*/ 0 60000 65536"/>
              <a:gd name="T15" fmla="*/ 0 w 3068906"/>
              <a:gd name="T16" fmla="*/ 0 h 15288034"/>
              <a:gd name="T17" fmla="*/ 3068906 w 3068906"/>
              <a:gd name="T18" fmla="*/ 15288034 h 15288034"/>
            </a:gdLst>
            <a:ahLst/>
            <a:cxnLst>
              <a:cxn ang="T10">
                <a:pos x="T0" y="T1"/>
              </a:cxn>
              <a:cxn ang="T11">
                <a:pos x="T2" y="T3"/>
              </a:cxn>
              <a:cxn ang="T12">
                <a:pos x="T4" y="T5"/>
              </a:cxn>
              <a:cxn ang="T13">
                <a:pos x="T6" y="T7"/>
              </a:cxn>
              <a:cxn ang="T14">
                <a:pos x="T8" y="T9"/>
              </a:cxn>
            </a:cxnLst>
            <a:rect l="T15" t="T16" r="T17" b="T18"/>
            <a:pathLst>
              <a:path w="3068906" h="15288034">
                <a:moveTo>
                  <a:pt x="3067321" y="0"/>
                </a:moveTo>
                <a:cubicBezTo>
                  <a:pt x="3072813" y="4705961"/>
                  <a:pt x="3061829" y="10582073"/>
                  <a:pt x="3067321" y="15288034"/>
                </a:cubicBezTo>
                <a:lnTo>
                  <a:pt x="8238" y="15288034"/>
                </a:lnTo>
                <a:lnTo>
                  <a:pt x="0" y="14693303"/>
                </a:lnTo>
                <a:lnTo>
                  <a:pt x="3067321" y="0"/>
                </a:lnTo>
                <a:close/>
              </a:path>
            </a:pathLst>
          </a:custGeom>
          <a:solidFill>
            <a:schemeClr val="accent1">
              <a:alpha val="10196"/>
            </a:schemeClr>
          </a:solidFill>
          <a:ln w="12700">
            <a:solidFill>
              <a:schemeClr val="bg2"/>
            </a:solidFill>
            <a:round/>
            <a:headEnd/>
            <a:tailEnd/>
          </a:ln>
        </p:spPr>
        <p:txBody>
          <a:bodyPr anchor="ctr"/>
          <a:lstStyle/>
          <a:p>
            <a:endParaRPr lang="en-US" dirty="0"/>
          </a:p>
        </p:txBody>
      </p:sp>
      <p:sp>
        <p:nvSpPr>
          <p:cNvPr id="8" name="Freeform 11"/>
          <p:cNvSpPr>
            <a:spLocks/>
          </p:cNvSpPr>
          <p:nvPr/>
        </p:nvSpPr>
        <p:spPr bwMode="auto">
          <a:xfrm>
            <a:off x="5819775" y="2085975"/>
            <a:ext cx="3087688" cy="3998913"/>
          </a:xfrm>
          <a:custGeom>
            <a:avLst/>
            <a:gdLst>
              <a:gd name="T0" fmla="*/ 3484036 w 3059083"/>
              <a:gd name="T1" fmla="*/ 0 h 3898669"/>
              <a:gd name="T2" fmla="*/ 3484036 w 3059083"/>
              <a:gd name="T3" fmla="*/ 5561602 h 3898669"/>
              <a:gd name="T4" fmla="*/ 0 w 3059083"/>
              <a:gd name="T5" fmla="*/ 5561602 h 3898669"/>
              <a:gd name="T6" fmla="*/ 0 w 3059083"/>
              <a:gd name="T7" fmla="*/ 2264963 h 3898669"/>
              <a:gd name="T8" fmla="*/ 3484036 w 3059083"/>
              <a:gd name="T9" fmla="*/ 0 h 3898669"/>
              <a:gd name="T10" fmla="*/ 0 60000 65536"/>
              <a:gd name="T11" fmla="*/ 0 60000 65536"/>
              <a:gd name="T12" fmla="*/ 0 60000 65536"/>
              <a:gd name="T13" fmla="*/ 0 60000 65536"/>
              <a:gd name="T14" fmla="*/ 0 60000 65536"/>
              <a:gd name="T15" fmla="*/ 0 w 3059083"/>
              <a:gd name="T16" fmla="*/ 0 h 3898669"/>
              <a:gd name="T17" fmla="*/ 3059083 w 3059083"/>
              <a:gd name="T18" fmla="*/ 3898669 h 3898669"/>
            </a:gdLst>
            <a:ahLst/>
            <a:cxnLst>
              <a:cxn ang="T10">
                <a:pos x="T0" y="T1"/>
              </a:cxn>
              <a:cxn ang="T11">
                <a:pos x="T2" y="T3"/>
              </a:cxn>
              <a:cxn ang="T12">
                <a:pos x="T4" y="T5"/>
              </a:cxn>
              <a:cxn ang="T13">
                <a:pos x="T6" y="T7"/>
              </a:cxn>
              <a:cxn ang="T14">
                <a:pos x="T8" y="T9"/>
              </a:cxn>
            </a:cxnLst>
            <a:rect l="T15" t="T16" r="T17" b="T18"/>
            <a:pathLst>
              <a:path w="3059083" h="3898669">
                <a:moveTo>
                  <a:pt x="3059083" y="0"/>
                </a:moveTo>
                <a:lnTo>
                  <a:pt x="3059083" y="3898669"/>
                </a:lnTo>
                <a:lnTo>
                  <a:pt x="0" y="3898669"/>
                </a:lnTo>
                <a:lnTo>
                  <a:pt x="0" y="1587731"/>
                </a:lnTo>
                <a:lnTo>
                  <a:pt x="3059083" y="0"/>
                </a:lnTo>
                <a:close/>
              </a:path>
            </a:pathLst>
          </a:custGeom>
          <a:solidFill>
            <a:srgbClr val="CD5812">
              <a:alpha val="10196"/>
            </a:srgbClr>
          </a:solidFill>
          <a:ln w="12700">
            <a:solidFill>
              <a:schemeClr val="bg2"/>
            </a:solidFill>
            <a:round/>
            <a:headEnd/>
            <a:tailEnd/>
          </a:ln>
        </p:spPr>
        <p:txBody>
          <a:bodyPr anchor="ctr"/>
          <a:lstStyle/>
          <a:p>
            <a:endParaRPr lang="en-US" dirty="0"/>
          </a:p>
        </p:txBody>
      </p:sp>
      <p:sp>
        <p:nvSpPr>
          <p:cNvPr id="9" name="Rectangle 313"/>
          <p:cNvSpPr>
            <a:spLocks noChangeArrowheads="1"/>
          </p:cNvSpPr>
          <p:nvPr/>
        </p:nvSpPr>
        <p:spPr bwMode="auto">
          <a:xfrm>
            <a:off x="7883525" y="2028825"/>
            <a:ext cx="1023938" cy="584200"/>
          </a:xfrm>
          <a:prstGeom prst="rect">
            <a:avLst/>
          </a:prstGeom>
          <a:solidFill>
            <a:srgbClr val="DD6000"/>
          </a:solidFill>
          <a:ln w="12700">
            <a:solidFill>
              <a:schemeClr val="bg2"/>
            </a:solidFill>
            <a:round/>
            <a:headEnd/>
            <a:tailEnd/>
          </a:ln>
        </p:spPr>
        <p:txBody>
          <a:bodyPr wrap="none" lIns="0" tIns="0" rIns="0" bIns="0" anchor="ctr"/>
          <a:lstStyle/>
          <a:p>
            <a:pPr algn="ctr"/>
            <a:r>
              <a:rPr lang="en-US" sz="1000" b="1" dirty="0">
                <a:solidFill>
                  <a:srgbClr val="FFFFFF"/>
                </a:solidFill>
                <a:cs typeface="Arial" charset="0"/>
              </a:rPr>
              <a:t>Capitation </a:t>
            </a:r>
            <a:br>
              <a:rPr lang="en-US" sz="1000" b="1" dirty="0">
                <a:solidFill>
                  <a:srgbClr val="FFFFFF"/>
                </a:solidFill>
                <a:cs typeface="Arial" charset="0"/>
              </a:rPr>
            </a:br>
            <a:r>
              <a:rPr lang="en-US" sz="1000" b="1" dirty="0">
                <a:solidFill>
                  <a:srgbClr val="FFFFFF"/>
                </a:solidFill>
                <a:cs typeface="Arial" charset="0"/>
              </a:rPr>
              <a:t>+ PBC</a:t>
            </a:r>
            <a:endParaRPr lang="en-US" sz="1600" b="1" dirty="0">
              <a:solidFill>
                <a:srgbClr val="FFFFFF"/>
              </a:solidFill>
              <a:cs typeface="Arial" charset="0"/>
            </a:endParaRPr>
          </a:p>
        </p:txBody>
      </p:sp>
      <p:sp>
        <p:nvSpPr>
          <p:cNvPr id="10" name="Rectangle 61"/>
          <p:cNvSpPr>
            <a:spLocks noChangeArrowheads="1"/>
          </p:cNvSpPr>
          <p:nvPr/>
        </p:nvSpPr>
        <p:spPr bwMode="auto">
          <a:xfrm rot="19764371">
            <a:off x="2546350" y="3813175"/>
            <a:ext cx="31861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sz="1400" b="1" dirty="0">
                <a:solidFill>
                  <a:srgbClr val="0000FF"/>
                </a:solidFill>
                <a:cs typeface="Arial" charset="0"/>
              </a:rPr>
              <a:t>Level of Financial Risk</a:t>
            </a:r>
          </a:p>
        </p:txBody>
      </p:sp>
      <p:sp>
        <p:nvSpPr>
          <p:cNvPr id="11" name="Text Box 39"/>
          <p:cNvSpPr txBox="1">
            <a:spLocks noChangeArrowheads="1"/>
          </p:cNvSpPr>
          <p:nvPr/>
        </p:nvSpPr>
        <p:spPr bwMode="auto">
          <a:xfrm>
            <a:off x="2609850" y="5564188"/>
            <a:ext cx="2319338" cy="457200"/>
          </a:xfrm>
          <a:prstGeom prst="rect">
            <a:avLst/>
          </a:prstGeom>
          <a:noFill/>
          <a:ln w="12700" algn="ctr">
            <a:noFill/>
            <a:prstDash val="dash"/>
            <a:miter lim="800000"/>
            <a:headEnd/>
            <a:tailEnd/>
          </a:ln>
          <a:effectLst>
            <a:prstShdw prst="shdw17" dist="17961" dir="2700000">
              <a:schemeClr val="accent1">
                <a:gamma/>
                <a:shade val="60000"/>
                <a:invGamma/>
              </a:schemeClr>
            </a:prstShdw>
          </a:effectLst>
        </p:spPr>
        <p:txBody>
          <a:bodyPr>
            <a:spAutoFit/>
          </a:bodyPr>
          <a:lstStyle/>
          <a:p>
            <a:pPr algn="ctr">
              <a:spcBef>
                <a:spcPct val="50000"/>
              </a:spcBef>
              <a:defRPr/>
            </a:pPr>
            <a:r>
              <a:rPr lang="en-US" sz="1200" b="1" dirty="0">
                <a:solidFill>
                  <a:srgbClr val="0000FF"/>
                </a:solidFill>
              </a:rPr>
              <a:t>Performance-</a:t>
            </a:r>
            <a:br>
              <a:rPr lang="en-US" sz="1200" b="1" dirty="0">
                <a:solidFill>
                  <a:srgbClr val="0000FF"/>
                </a:solidFill>
              </a:rPr>
            </a:br>
            <a:r>
              <a:rPr lang="en-US" sz="1200" b="1" dirty="0">
                <a:solidFill>
                  <a:srgbClr val="0000FF"/>
                </a:solidFill>
              </a:rPr>
              <a:t>based Programs</a:t>
            </a:r>
          </a:p>
        </p:txBody>
      </p:sp>
      <p:sp>
        <p:nvSpPr>
          <p:cNvPr id="12" name="Text Box 40"/>
          <p:cNvSpPr txBox="1">
            <a:spLocks noChangeArrowheads="1"/>
          </p:cNvSpPr>
          <p:nvPr/>
        </p:nvSpPr>
        <p:spPr bwMode="auto">
          <a:xfrm>
            <a:off x="4508500" y="4972050"/>
            <a:ext cx="1597025" cy="457200"/>
          </a:xfrm>
          <a:prstGeom prst="rect">
            <a:avLst/>
          </a:prstGeom>
          <a:noFill/>
          <a:ln w="12700" algn="ctr">
            <a:noFill/>
            <a:prstDash val="dash"/>
            <a:miter lim="800000"/>
            <a:headEnd/>
            <a:tailEnd/>
          </a:ln>
          <a:effectLst>
            <a:prstShdw prst="shdw17" dist="17961" dir="2700000">
              <a:schemeClr val="accent1">
                <a:gamma/>
                <a:shade val="60000"/>
                <a:invGamma/>
              </a:schemeClr>
            </a:prstShdw>
          </a:effectLst>
        </p:spPr>
        <p:txBody>
          <a:bodyPr>
            <a:spAutoFit/>
          </a:bodyPr>
          <a:lstStyle/>
          <a:p>
            <a:pPr algn="ctr">
              <a:spcBef>
                <a:spcPct val="50000"/>
              </a:spcBef>
              <a:defRPr/>
            </a:pPr>
            <a:r>
              <a:rPr lang="en-US" sz="1200" b="1" dirty="0">
                <a:solidFill>
                  <a:srgbClr val="0000FF"/>
                </a:solidFill>
              </a:rPr>
              <a:t>Centers of Excellence</a:t>
            </a:r>
          </a:p>
        </p:txBody>
      </p:sp>
      <p:sp>
        <p:nvSpPr>
          <p:cNvPr id="13" name="Text Box 41"/>
          <p:cNvSpPr txBox="1">
            <a:spLocks noChangeArrowheads="1"/>
          </p:cNvSpPr>
          <p:nvPr/>
        </p:nvSpPr>
        <p:spPr bwMode="auto">
          <a:xfrm>
            <a:off x="6267450" y="4200525"/>
            <a:ext cx="2209800" cy="457200"/>
          </a:xfrm>
          <a:prstGeom prst="rect">
            <a:avLst/>
          </a:prstGeom>
          <a:noFill/>
          <a:ln w="12700" algn="ctr">
            <a:noFill/>
            <a:prstDash val="dash"/>
            <a:miter lim="800000"/>
            <a:headEnd/>
            <a:tailEnd/>
          </a:ln>
          <a:effectLst>
            <a:prstShdw prst="shdw17" dist="17961" dir="2700000">
              <a:schemeClr val="accent1">
                <a:gamma/>
                <a:shade val="60000"/>
                <a:invGamma/>
              </a:schemeClr>
            </a:prstShdw>
          </a:effectLst>
        </p:spPr>
        <p:txBody>
          <a:bodyPr>
            <a:spAutoFit/>
          </a:bodyPr>
          <a:lstStyle/>
          <a:p>
            <a:pPr algn="ctr">
              <a:spcBef>
                <a:spcPct val="50000"/>
              </a:spcBef>
              <a:defRPr/>
            </a:pPr>
            <a:r>
              <a:rPr lang="en-US" sz="1200" b="1" dirty="0">
                <a:solidFill>
                  <a:srgbClr val="0000FF"/>
                </a:solidFill>
              </a:rPr>
              <a:t>Accountable Care Programs</a:t>
            </a:r>
          </a:p>
        </p:txBody>
      </p:sp>
      <p:sp>
        <p:nvSpPr>
          <p:cNvPr id="14" name="Rectangle 313"/>
          <p:cNvSpPr>
            <a:spLocks noChangeArrowheads="1"/>
          </p:cNvSpPr>
          <p:nvPr/>
        </p:nvSpPr>
        <p:spPr bwMode="auto">
          <a:xfrm>
            <a:off x="6854825" y="2606675"/>
            <a:ext cx="1023938" cy="585788"/>
          </a:xfrm>
          <a:prstGeom prst="rect">
            <a:avLst/>
          </a:prstGeom>
          <a:solidFill>
            <a:srgbClr val="DD6000"/>
          </a:solidFill>
          <a:ln w="12700">
            <a:solidFill>
              <a:schemeClr val="bg2"/>
            </a:solidFill>
            <a:round/>
            <a:headEnd/>
            <a:tailEnd/>
          </a:ln>
        </p:spPr>
        <p:txBody>
          <a:bodyPr wrap="none" lIns="0" tIns="0" rIns="0" bIns="0" anchor="ctr"/>
          <a:lstStyle/>
          <a:p>
            <a:pPr algn="ctr"/>
            <a:r>
              <a:rPr lang="en-US" sz="1000" b="1" dirty="0">
                <a:solidFill>
                  <a:srgbClr val="FFFFFF"/>
                </a:solidFill>
                <a:cs typeface="Arial" charset="0"/>
              </a:rPr>
              <a:t>Shared </a:t>
            </a:r>
            <a:br>
              <a:rPr lang="en-US" sz="1000" b="1" dirty="0">
                <a:solidFill>
                  <a:srgbClr val="FFFFFF"/>
                </a:solidFill>
                <a:cs typeface="Arial" charset="0"/>
              </a:rPr>
            </a:br>
            <a:r>
              <a:rPr lang="en-US" sz="1000" b="1" dirty="0">
                <a:solidFill>
                  <a:srgbClr val="FFFFFF"/>
                </a:solidFill>
                <a:cs typeface="Arial" charset="0"/>
              </a:rPr>
              <a:t>Risk</a:t>
            </a:r>
          </a:p>
        </p:txBody>
      </p:sp>
      <p:sp>
        <p:nvSpPr>
          <p:cNvPr id="15" name="Rectangle 313"/>
          <p:cNvSpPr>
            <a:spLocks noChangeArrowheads="1"/>
          </p:cNvSpPr>
          <p:nvPr/>
        </p:nvSpPr>
        <p:spPr bwMode="auto">
          <a:xfrm>
            <a:off x="5819775" y="3173413"/>
            <a:ext cx="1023938" cy="585787"/>
          </a:xfrm>
          <a:prstGeom prst="rect">
            <a:avLst/>
          </a:prstGeom>
          <a:solidFill>
            <a:srgbClr val="DD6000"/>
          </a:solidFill>
          <a:ln w="12700">
            <a:solidFill>
              <a:schemeClr val="bg2"/>
            </a:solidFill>
            <a:round/>
            <a:headEnd/>
            <a:tailEnd/>
          </a:ln>
        </p:spPr>
        <p:txBody>
          <a:bodyPr wrap="none" lIns="0" tIns="0" rIns="0" bIns="0" anchor="ctr"/>
          <a:lstStyle/>
          <a:p>
            <a:pPr algn="ctr"/>
            <a:r>
              <a:rPr lang="en-US" sz="1000" b="1" dirty="0">
                <a:solidFill>
                  <a:srgbClr val="FFFFFF"/>
                </a:solidFill>
                <a:cs typeface="Arial" charset="0"/>
              </a:rPr>
              <a:t>Shared </a:t>
            </a:r>
            <a:br>
              <a:rPr lang="en-US" sz="1000" b="1" dirty="0">
                <a:solidFill>
                  <a:srgbClr val="FFFFFF"/>
                </a:solidFill>
                <a:cs typeface="Arial" charset="0"/>
              </a:rPr>
            </a:br>
            <a:r>
              <a:rPr lang="en-US" sz="1000" b="1" dirty="0">
                <a:solidFill>
                  <a:srgbClr val="FFFFFF"/>
                </a:solidFill>
                <a:cs typeface="Arial" charset="0"/>
              </a:rPr>
              <a:t>Savings</a:t>
            </a:r>
          </a:p>
        </p:txBody>
      </p:sp>
      <p:sp>
        <p:nvSpPr>
          <p:cNvPr id="16" name="Rectangle 313"/>
          <p:cNvSpPr>
            <a:spLocks noChangeArrowheads="1"/>
          </p:cNvSpPr>
          <p:nvPr/>
        </p:nvSpPr>
        <p:spPr bwMode="auto">
          <a:xfrm>
            <a:off x="4795838" y="3763963"/>
            <a:ext cx="1023937" cy="584200"/>
          </a:xfrm>
          <a:prstGeom prst="rect">
            <a:avLst/>
          </a:prstGeom>
          <a:solidFill>
            <a:srgbClr val="9E1B32"/>
          </a:solidFill>
          <a:ln w="12700">
            <a:solidFill>
              <a:schemeClr val="bg2"/>
            </a:solidFill>
            <a:round/>
            <a:headEnd/>
            <a:tailEnd/>
          </a:ln>
        </p:spPr>
        <p:txBody>
          <a:bodyPr wrap="none" lIns="0" tIns="0" rIns="0" bIns="0" anchor="ctr"/>
          <a:lstStyle/>
          <a:p>
            <a:pPr algn="ctr"/>
            <a:r>
              <a:rPr lang="en-US" sz="1000" b="1" dirty="0">
                <a:solidFill>
                  <a:srgbClr val="FFFFFF"/>
                </a:solidFill>
                <a:cs typeface="Arial" charset="0"/>
              </a:rPr>
              <a:t>Bundled/</a:t>
            </a:r>
            <a:br>
              <a:rPr lang="en-US" sz="1000" b="1" dirty="0">
                <a:solidFill>
                  <a:srgbClr val="FFFFFF"/>
                </a:solidFill>
                <a:cs typeface="Arial" charset="0"/>
              </a:rPr>
            </a:br>
            <a:r>
              <a:rPr lang="en-US" sz="1000" b="1" dirty="0">
                <a:solidFill>
                  <a:srgbClr val="FFFFFF"/>
                </a:solidFill>
                <a:cs typeface="Arial" charset="0"/>
              </a:rPr>
              <a:t>Episode</a:t>
            </a:r>
            <a:br>
              <a:rPr lang="en-US" sz="1000" b="1" dirty="0">
                <a:solidFill>
                  <a:srgbClr val="FFFFFF"/>
                </a:solidFill>
                <a:cs typeface="Arial" charset="0"/>
              </a:rPr>
            </a:br>
            <a:r>
              <a:rPr lang="en-US" sz="1000" b="1" dirty="0">
                <a:solidFill>
                  <a:srgbClr val="FFFFFF"/>
                </a:solidFill>
                <a:cs typeface="Arial" charset="0"/>
              </a:rPr>
              <a:t>Payments </a:t>
            </a:r>
          </a:p>
        </p:txBody>
      </p:sp>
      <p:sp>
        <p:nvSpPr>
          <p:cNvPr id="17" name="Rectangle 313"/>
          <p:cNvSpPr>
            <a:spLocks noChangeArrowheads="1"/>
          </p:cNvSpPr>
          <p:nvPr/>
        </p:nvSpPr>
        <p:spPr bwMode="auto">
          <a:xfrm>
            <a:off x="3770313" y="4341813"/>
            <a:ext cx="1020762" cy="585787"/>
          </a:xfrm>
          <a:prstGeom prst="rect">
            <a:avLst/>
          </a:prstGeom>
          <a:solidFill>
            <a:srgbClr val="006778"/>
          </a:solidFill>
          <a:ln w="12700">
            <a:solidFill>
              <a:schemeClr val="bg2"/>
            </a:solidFill>
            <a:round/>
            <a:headEnd/>
            <a:tailEnd/>
          </a:ln>
        </p:spPr>
        <p:txBody>
          <a:bodyPr wrap="none" lIns="0" tIns="0" rIns="0" bIns="0" anchor="ctr"/>
          <a:lstStyle/>
          <a:p>
            <a:pPr algn="ctr"/>
            <a:r>
              <a:rPr lang="en-US" sz="1000" b="1" dirty="0">
                <a:solidFill>
                  <a:srgbClr val="FFFFFF"/>
                </a:solidFill>
                <a:cs typeface="Arial" charset="0"/>
              </a:rPr>
              <a:t>Performance-</a:t>
            </a:r>
            <a:br>
              <a:rPr lang="en-US" sz="1000" b="1" dirty="0">
                <a:solidFill>
                  <a:srgbClr val="FFFFFF"/>
                </a:solidFill>
                <a:cs typeface="Arial" charset="0"/>
              </a:rPr>
            </a:br>
            <a:r>
              <a:rPr lang="en-US" sz="1000" b="1" dirty="0">
                <a:solidFill>
                  <a:srgbClr val="FFFFFF"/>
                </a:solidFill>
                <a:cs typeface="Arial" charset="0"/>
              </a:rPr>
              <a:t>Based</a:t>
            </a:r>
            <a:br>
              <a:rPr lang="en-US" sz="1000" b="1" dirty="0">
                <a:solidFill>
                  <a:srgbClr val="FFFFFF"/>
                </a:solidFill>
                <a:cs typeface="Arial" charset="0"/>
              </a:rPr>
            </a:br>
            <a:r>
              <a:rPr lang="en-US" sz="1000" b="1" dirty="0">
                <a:solidFill>
                  <a:srgbClr val="FFFFFF"/>
                </a:solidFill>
                <a:cs typeface="Arial" charset="0"/>
              </a:rPr>
              <a:t>Contracts (PBC)</a:t>
            </a:r>
            <a:endParaRPr lang="en-US" sz="1600" b="1" dirty="0">
              <a:solidFill>
                <a:srgbClr val="FFFFFF"/>
              </a:solidFill>
              <a:cs typeface="Arial" charset="0"/>
            </a:endParaRPr>
          </a:p>
        </p:txBody>
      </p:sp>
      <p:sp>
        <p:nvSpPr>
          <p:cNvPr id="18" name="Rectangle 313"/>
          <p:cNvSpPr>
            <a:spLocks noChangeArrowheads="1"/>
          </p:cNvSpPr>
          <p:nvPr/>
        </p:nvSpPr>
        <p:spPr bwMode="auto">
          <a:xfrm>
            <a:off x="2736850" y="4921250"/>
            <a:ext cx="1023938" cy="584200"/>
          </a:xfrm>
          <a:prstGeom prst="rect">
            <a:avLst/>
          </a:prstGeom>
          <a:solidFill>
            <a:srgbClr val="006778"/>
          </a:solidFill>
          <a:ln w="12700">
            <a:solidFill>
              <a:schemeClr val="bg2"/>
            </a:solidFill>
            <a:round/>
            <a:headEnd/>
            <a:tailEnd/>
          </a:ln>
        </p:spPr>
        <p:txBody>
          <a:bodyPr wrap="none" lIns="0" tIns="0" rIns="0" bIns="0" anchor="ctr"/>
          <a:lstStyle/>
          <a:p>
            <a:pPr algn="ctr"/>
            <a:r>
              <a:rPr lang="en-US" sz="1000" b="1" dirty="0">
                <a:solidFill>
                  <a:srgbClr val="FFFFFF"/>
                </a:solidFill>
                <a:cs typeface="Arial" charset="0"/>
              </a:rPr>
              <a:t>Primary </a:t>
            </a:r>
            <a:br>
              <a:rPr lang="en-US" sz="1000" b="1" dirty="0">
                <a:solidFill>
                  <a:srgbClr val="FFFFFF"/>
                </a:solidFill>
                <a:cs typeface="Arial" charset="0"/>
              </a:rPr>
            </a:br>
            <a:r>
              <a:rPr lang="en-US" sz="1000" b="1" dirty="0">
                <a:solidFill>
                  <a:srgbClr val="FFFFFF"/>
                </a:solidFill>
                <a:cs typeface="Arial" charset="0"/>
              </a:rPr>
              <a:t>Care</a:t>
            </a:r>
            <a:br>
              <a:rPr lang="en-US" sz="1000" b="1" dirty="0">
                <a:solidFill>
                  <a:srgbClr val="FFFFFF"/>
                </a:solidFill>
                <a:cs typeface="Arial" charset="0"/>
              </a:rPr>
            </a:br>
            <a:r>
              <a:rPr lang="en-US" sz="1000" b="1" dirty="0">
                <a:solidFill>
                  <a:srgbClr val="FFFFFF"/>
                </a:solidFill>
                <a:cs typeface="Arial" charset="0"/>
              </a:rPr>
              <a:t>Incentives </a:t>
            </a:r>
          </a:p>
        </p:txBody>
      </p:sp>
      <p:sp>
        <p:nvSpPr>
          <p:cNvPr id="19" name="Rectangle 313"/>
          <p:cNvSpPr>
            <a:spLocks noChangeArrowheads="1"/>
          </p:cNvSpPr>
          <p:nvPr/>
        </p:nvSpPr>
        <p:spPr bwMode="auto">
          <a:xfrm>
            <a:off x="1708150" y="5499100"/>
            <a:ext cx="1023938" cy="585788"/>
          </a:xfrm>
          <a:prstGeom prst="rect">
            <a:avLst/>
          </a:prstGeom>
          <a:solidFill>
            <a:srgbClr val="006778"/>
          </a:solidFill>
          <a:ln w="12700" algn="ctr">
            <a:solidFill>
              <a:schemeClr val="bg2"/>
            </a:solidFill>
            <a:round/>
            <a:headEnd/>
            <a:tailEnd/>
          </a:ln>
        </p:spPr>
        <p:txBody>
          <a:bodyPr wrap="none" lIns="0" tIns="0" rIns="0" bIns="0" anchor="ctr"/>
          <a:lstStyle/>
          <a:p>
            <a:pPr algn="ctr"/>
            <a:r>
              <a:rPr lang="en-US" sz="1000" b="1" dirty="0">
                <a:solidFill>
                  <a:srgbClr val="FFFFFF"/>
                </a:solidFill>
                <a:cs typeface="Arial" charset="0"/>
              </a:rPr>
              <a:t>Fee-for-</a:t>
            </a:r>
            <a:br>
              <a:rPr lang="en-US" sz="1000" b="1" dirty="0">
                <a:solidFill>
                  <a:srgbClr val="FFFFFF"/>
                </a:solidFill>
                <a:cs typeface="Arial" charset="0"/>
              </a:rPr>
            </a:br>
            <a:r>
              <a:rPr lang="en-US" sz="1000" b="1" dirty="0">
                <a:solidFill>
                  <a:srgbClr val="FFFFFF"/>
                </a:solidFill>
                <a:cs typeface="Arial" charset="0"/>
              </a:rPr>
              <a:t>Service</a:t>
            </a:r>
          </a:p>
        </p:txBody>
      </p:sp>
      <p:cxnSp>
        <p:nvCxnSpPr>
          <p:cNvPr id="20" name="Straight Arrow Connector 7"/>
          <p:cNvCxnSpPr>
            <a:cxnSpLocks noChangeShapeType="1"/>
          </p:cNvCxnSpPr>
          <p:nvPr/>
        </p:nvCxnSpPr>
        <p:spPr bwMode="auto">
          <a:xfrm flipV="1">
            <a:off x="1579563" y="2036763"/>
            <a:ext cx="0" cy="4164012"/>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lgn="ctr">
                <a:solidFill>
                  <a:srgbClr val="000000"/>
                </a:solidFill>
                <a:round/>
                <a:headEnd/>
                <a:tailEnd type="triangle" w="med" len="med"/>
              </a14:hiddenLine>
            </a:ext>
          </a:extLst>
        </p:spPr>
      </p:cxnSp>
      <p:cxnSp>
        <p:nvCxnSpPr>
          <p:cNvPr id="22" name="Straight Arrow Connector 21"/>
          <p:cNvCxnSpPr/>
          <p:nvPr/>
        </p:nvCxnSpPr>
        <p:spPr bwMode="auto">
          <a:xfrm flipV="1">
            <a:off x="5014913" y="2403475"/>
            <a:ext cx="1822450" cy="1009650"/>
          </a:xfrm>
          <a:prstGeom prst="straightConnector1">
            <a:avLst/>
          </a:prstGeom>
          <a:solidFill>
            <a:schemeClr val="accent1"/>
          </a:solidFill>
          <a:ln w="9525" cap="flat" cmpd="sng" algn="ctr">
            <a:solidFill>
              <a:schemeClr val="accent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Arrow Connector 64"/>
          <p:cNvCxnSpPr>
            <a:cxnSpLocks noChangeShapeType="1"/>
          </p:cNvCxnSpPr>
          <p:nvPr/>
        </p:nvCxnSpPr>
        <p:spPr bwMode="auto">
          <a:xfrm flipV="1">
            <a:off x="1427163" y="4429125"/>
            <a:ext cx="1822450" cy="1009650"/>
          </a:xfrm>
          <a:prstGeom prst="straightConnector1">
            <a:avLst/>
          </a:prstGeom>
          <a:noFill/>
          <a:ln w="9525" algn="ctr">
            <a:solidFill>
              <a:srgbClr val="006778"/>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297669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300 AHCCCS Contractor Operations Manual (ACOM)</a:t>
            </a:r>
            <a:endParaRPr lang="en-US" dirty="0"/>
          </a:p>
        </p:txBody>
      </p:sp>
      <p:sp>
        <p:nvSpPr>
          <p:cNvPr id="3" name="Content Placeholder 2"/>
          <p:cNvSpPr>
            <a:spLocks noGrp="1"/>
          </p:cNvSpPr>
          <p:nvPr>
            <p:ph idx="1"/>
          </p:nvPr>
        </p:nvSpPr>
        <p:spPr/>
        <p:txBody>
          <a:bodyPr/>
          <a:lstStyle/>
          <a:p>
            <a:r>
              <a:rPr lang="en-US" sz="2800" dirty="0" smtClean="0"/>
              <a:t>Performance Based Contract – Portion of providers total potential payment is tied to performance on cost efficiency and quality performance measures</a:t>
            </a:r>
          </a:p>
          <a:p>
            <a:r>
              <a:rPr lang="en-US" sz="2800" dirty="0" smtClean="0"/>
              <a:t>Bundled Episode Payments – paid on the basis of expected costs for clinically defined episodes that may involve different settings and practitioners </a:t>
            </a:r>
          </a:p>
          <a:p>
            <a:r>
              <a:rPr lang="en-US" sz="2800" dirty="0" smtClean="0"/>
              <a:t>Shared Savings – incentive for provider to reduce unnecessary healthcare spending by offering percentage of savings </a:t>
            </a:r>
            <a:endParaRPr lang="en-US" sz="2800" dirty="0"/>
          </a:p>
        </p:txBody>
      </p:sp>
      <p:sp>
        <p:nvSpPr>
          <p:cNvPr id="4" name="Slide Number Placeholder 3"/>
          <p:cNvSpPr>
            <a:spLocks noGrp="1"/>
          </p:cNvSpPr>
          <p:nvPr>
            <p:ph type="sldNum" sz="quarter" idx="4"/>
          </p:nvPr>
        </p:nvSpPr>
        <p:spPr/>
        <p:txBody>
          <a:bodyPr/>
          <a:lstStyle/>
          <a:p>
            <a:fld id="{FF445594-FFE8-4E90-934C-EFF530110A38}" type="slidenum">
              <a:rPr lang="en-US" smtClean="0"/>
              <a:t>8</a:t>
            </a:fld>
            <a:endParaRPr lang="en-US" dirty="0"/>
          </a:p>
        </p:txBody>
      </p:sp>
      <p:sp>
        <p:nvSpPr>
          <p:cNvPr id="5" name="Footer Placeholder 4"/>
          <p:cNvSpPr>
            <a:spLocks noGrp="1"/>
          </p:cNvSpPr>
          <p:nvPr>
            <p:ph type="ftr" sz="quarter" idx="3"/>
          </p:nvPr>
        </p:nvSpPr>
        <p:spPr/>
        <p:txBody>
          <a:bodyPr/>
          <a:lstStyle/>
          <a:p>
            <a:r>
              <a:rPr lang="en-US" smtClean="0"/>
              <a:t>Reaching across Arizona to provide comprehensive </a:t>
            </a:r>
            <a:br>
              <a:rPr lang="en-US" smtClean="0"/>
            </a:br>
            <a:r>
              <a:rPr lang="en-US" smtClean="0"/>
              <a:t>quality health care for those in need</a:t>
            </a:r>
            <a:endParaRPr lang="en-US" dirty="0"/>
          </a:p>
        </p:txBody>
      </p:sp>
    </p:spTree>
    <p:extLst>
      <p:ext uri="{BB962C8B-B14F-4D97-AF65-F5344CB8AC3E}">
        <p14:creationId xmlns:p14="http://schemas.microsoft.com/office/powerpoint/2010/main" val="39973307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ACOM 300</a:t>
            </a:r>
            <a:endParaRPr lang="en-US" dirty="0"/>
          </a:p>
        </p:txBody>
      </p:sp>
      <p:sp>
        <p:nvSpPr>
          <p:cNvPr id="3" name="Content Placeholder 2"/>
          <p:cNvSpPr>
            <a:spLocks noGrp="1"/>
          </p:cNvSpPr>
          <p:nvPr>
            <p:ph idx="1"/>
          </p:nvPr>
        </p:nvSpPr>
        <p:spPr/>
        <p:txBody>
          <a:bodyPr/>
          <a:lstStyle/>
          <a:p>
            <a:r>
              <a:rPr lang="en-US" sz="2600" dirty="0" smtClean="0"/>
              <a:t>Shared Risk – payer and provider share upside and downside risk against an agreed upon budget after meeting quality and experience thresholds</a:t>
            </a:r>
          </a:p>
          <a:p>
            <a:r>
              <a:rPr lang="en-US" sz="2600" dirty="0" smtClean="0"/>
              <a:t>Capitation + Performance – Set amount per enrollee with amounts adjusted based on performance</a:t>
            </a:r>
          </a:p>
          <a:p>
            <a:r>
              <a:rPr lang="en-US" sz="2600" dirty="0" smtClean="0"/>
              <a:t>10-1-15 - 5% of all TXIX for integrated adults – Straight block purchase does not count </a:t>
            </a:r>
          </a:p>
          <a:p>
            <a:r>
              <a:rPr lang="en-US" sz="2600" dirty="0" smtClean="0"/>
              <a:t>25% shall be with an organization that includes PCPs</a:t>
            </a:r>
          </a:p>
          <a:p>
            <a:r>
              <a:rPr lang="en-US" sz="2600" dirty="0" smtClean="0"/>
              <a:t>Failure to meet these requirements results in financial sanctions</a:t>
            </a:r>
            <a:endParaRPr lang="en-US" sz="2600" dirty="0"/>
          </a:p>
        </p:txBody>
      </p:sp>
      <p:sp>
        <p:nvSpPr>
          <p:cNvPr id="4" name="Slide Number Placeholder 3"/>
          <p:cNvSpPr>
            <a:spLocks noGrp="1"/>
          </p:cNvSpPr>
          <p:nvPr>
            <p:ph type="sldNum" sz="quarter" idx="4"/>
          </p:nvPr>
        </p:nvSpPr>
        <p:spPr/>
        <p:txBody>
          <a:bodyPr/>
          <a:lstStyle/>
          <a:p>
            <a:fld id="{FF445594-FFE8-4E90-934C-EFF530110A38}" type="slidenum">
              <a:rPr lang="en-US" smtClean="0"/>
              <a:t>9</a:t>
            </a:fld>
            <a:endParaRPr lang="en-US" dirty="0"/>
          </a:p>
        </p:txBody>
      </p:sp>
      <p:sp>
        <p:nvSpPr>
          <p:cNvPr id="5" name="Footer Placeholder 4"/>
          <p:cNvSpPr>
            <a:spLocks noGrp="1"/>
          </p:cNvSpPr>
          <p:nvPr>
            <p:ph type="ftr" sz="quarter" idx="3"/>
          </p:nvPr>
        </p:nvSpPr>
        <p:spPr/>
        <p:txBody>
          <a:bodyPr/>
          <a:lstStyle/>
          <a:p>
            <a:r>
              <a:rPr lang="en-US" smtClean="0"/>
              <a:t>Reaching across Arizona to provide comprehensive </a:t>
            </a:r>
            <a:br>
              <a:rPr lang="en-US" smtClean="0"/>
            </a:br>
            <a:r>
              <a:rPr lang="en-US" smtClean="0"/>
              <a:t>quality health care for those in need</a:t>
            </a:r>
            <a:endParaRPr lang="en-US" dirty="0"/>
          </a:p>
        </p:txBody>
      </p:sp>
    </p:spTree>
    <p:extLst>
      <p:ext uri="{BB962C8B-B14F-4D97-AF65-F5344CB8AC3E}">
        <p14:creationId xmlns:p14="http://schemas.microsoft.com/office/powerpoint/2010/main" val="1928581408"/>
      </p:ext>
    </p:extLst>
  </p:cSld>
  <p:clrMapOvr>
    <a:masterClrMapping/>
  </p:clrMapOvr>
  <p:timing>
    <p:tnLst>
      <p:par>
        <p:cTn id="1" dur="indefinite" restart="never" nodeType="tmRoot"/>
      </p:par>
    </p:tnLst>
  </p:timing>
</p:sld>
</file>

<file path=ppt/theme/theme1.xml><?xml version="1.0" encoding="utf-8"?>
<a:theme xmlns:a="http://schemas.openxmlformats.org/drawingml/2006/main" name="3_2014 AHCCCS">
  <a:themeElements>
    <a:clrScheme name="AHCCCS 1">
      <a:dk1>
        <a:srgbClr val="595959"/>
      </a:dk1>
      <a:lt1>
        <a:sysClr val="window" lastClr="FFFFFF"/>
      </a:lt1>
      <a:dk2>
        <a:srgbClr val="1F497D"/>
      </a:dk2>
      <a:lt2>
        <a:srgbClr val="FFFFFF"/>
      </a:lt2>
      <a:accent1>
        <a:srgbClr val="318DCC"/>
      </a:accent1>
      <a:accent2>
        <a:srgbClr val="FFCB08"/>
      </a:accent2>
      <a:accent3>
        <a:srgbClr val="702339"/>
      </a:accent3>
      <a:accent4>
        <a:srgbClr val="6E9282"/>
      </a:accent4>
      <a:accent5>
        <a:srgbClr val="A0CEEC"/>
      </a:accent5>
      <a:accent6>
        <a:srgbClr val="FAE69C"/>
      </a:accent6>
      <a:hlink>
        <a:srgbClr val="318DCC"/>
      </a:hlink>
      <a:folHlink>
        <a:srgbClr val="70233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18CA5A3BC7C3A45A7DF571A25E273CD" ma:contentTypeVersion="0" ma:contentTypeDescription="Create a new document." ma:contentTypeScope="" ma:versionID="5589fa26cd31f093e6817e0116009b82">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5734FB-75F0-48A5-A4EB-69DDB64B4804}">
  <ds:schemaRefs>
    <ds:schemaRef ds:uri="http://purl.org/dc/terms/"/>
    <ds:schemaRef ds:uri="http://schemas.microsoft.com/office/2006/documentManagement/types"/>
    <ds:schemaRef ds:uri="http://www.w3.org/XML/1998/namespace"/>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34778DE3-1BB4-46D7-ADBB-119184F23F63}">
  <ds:schemaRefs>
    <ds:schemaRef ds:uri="http://schemas.microsoft.com/sharepoint/v3/contenttype/forms"/>
  </ds:schemaRefs>
</ds:datastoreItem>
</file>

<file path=customXml/itemProps3.xml><?xml version="1.0" encoding="utf-8"?>
<ds:datastoreItem xmlns:ds="http://schemas.openxmlformats.org/officeDocument/2006/customXml" ds:itemID="{9F48B145-882E-42BE-B2DB-79040E8286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26596</TotalTime>
  <Words>1050</Words>
  <Application>Microsoft Office PowerPoint</Application>
  <PresentationFormat>On-screen Show (4:3)</PresentationFormat>
  <Paragraphs>227</Paragraphs>
  <Slides>22</Slides>
  <Notes>3</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3_2014 AHCCCS</vt:lpstr>
      <vt:lpstr>AHCCCS Update Behavioral Health VBP Forum</vt:lpstr>
      <vt:lpstr>Percentage Change in Federal Funding (2008-2014)</vt:lpstr>
      <vt:lpstr>Goals of Session</vt:lpstr>
      <vt:lpstr>Value Based Purchasing Lessons</vt:lpstr>
      <vt:lpstr>AHCCCS Strategic Plan</vt:lpstr>
      <vt:lpstr>Value Based Purchasing - </vt:lpstr>
      <vt:lpstr>Payment Modernization Progression</vt:lpstr>
      <vt:lpstr>Chapter 300 AHCCCS Contractor Operations Manual (ACOM)</vt:lpstr>
      <vt:lpstr>ACOM 300</vt:lpstr>
      <vt:lpstr>ACOM 300 Continued</vt:lpstr>
      <vt:lpstr>Value Based Purchasing Goals</vt:lpstr>
      <vt:lpstr>Episodic Payments – Arkansas ADHD</vt:lpstr>
      <vt:lpstr>AZHEC HIE Statement</vt:lpstr>
      <vt:lpstr>GAO - Conditions of Members (%)</vt:lpstr>
      <vt:lpstr>Economic Impact of Integration (Milliman)</vt:lpstr>
      <vt:lpstr>Continuum of Integration</vt:lpstr>
      <vt:lpstr>Milbank Integration Paper</vt:lpstr>
      <vt:lpstr>Administrative Simplification</vt:lpstr>
      <vt:lpstr>Plan Examples of VBP</vt:lpstr>
      <vt:lpstr>Health Net Circle the City Utilization </vt:lpstr>
      <vt:lpstr>CMS Goals for Medicare</vt:lpstr>
      <vt:lpstr>PowerPoint Presentation</vt:lpstr>
    </vt:vector>
  </TitlesOfParts>
  <Company>AHCCCS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 presentation</dc:title>
  <dc:creator>Lcraymon</dc:creator>
  <cp:lastModifiedBy>Torres, Alma</cp:lastModifiedBy>
  <cp:revision>402</cp:revision>
  <cp:lastPrinted>2015-09-05T00:35:10Z</cp:lastPrinted>
  <dcterms:created xsi:type="dcterms:W3CDTF">2011-11-23T15:17:49Z</dcterms:created>
  <dcterms:modified xsi:type="dcterms:W3CDTF">2015-11-23T19:37:09Z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0x010100218CA5A3BC7C3A45A7DF571A25E273CD</vt:lpwstr>
  </property>
</Properties>
</file>