
<file path=[Content_Types].xml><?xml version="1.0" encoding="utf-8"?>
<Types xmlns="http://schemas.openxmlformats.org/package/2006/content-types">
  <Default Extension="mp3" ContentType="audio/unknown"/>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2" r:id="rId2"/>
    <p:sldId id="257" r:id="rId3"/>
    <p:sldId id="282" r:id="rId4"/>
    <p:sldId id="321" r:id="rId5"/>
    <p:sldId id="258" r:id="rId6"/>
    <p:sldId id="259" r:id="rId7"/>
    <p:sldId id="260" r:id="rId8"/>
    <p:sldId id="261" r:id="rId9"/>
    <p:sldId id="262" r:id="rId10"/>
    <p:sldId id="263" r:id="rId11"/>
    <p:sldId id="264" r:id="rId12"/>
    <p:sldId id="284" r:id="rId13"/>
    <p:sldId id="303" r:id="rId14"/>
    <p:sldId id="308" r:id="rId15"/>
    <p:sldId id="320" r:id="rId16"/>
    <p:sldId id="307" r:id="rId17"/>
    <p:sldId id="306" r:id="rId18"/>
    <p:sldId id="305" r:id="rId19"/>
    <p:sldId id="304" r:id="rId20"/>
    <p:sldId id="302" r:id="rId21"/>
    <p:sldId id="301" r:id="rId22"/>
    <p:sldId id="314" r:id="rId23"/>
    <p:sldId id="313" r:id="rId24"/>
    <p:sldId id="312" r:id="rId25"/>
    <p:sldId id="311" r:id="rId26"/>
    <p:sldId id="310" r:id="rId27"/>
    <p:sldId id="265" r:id="rId28"/>
    <p:sldId id="315" r:id="rId29"/>
    <p:sldId id="316" r:id="rId30"/>
    <p:sldId id="317" r:id="rId31"/>
    <p:sldId id="318" r:id="rId32"/>
    <p:sldId id="319" r:id="rId33"/>
    <p:sldId id="293" r:id="rId34"/>
    <p:sldId id="295" r:id="rId35"/>
    <p:sldId id="286" r:id="rId36"/>
    <p:sldId id="287" r:id="rId37"/>
    <p:sldId id="288" r:id="rId38"/>
    <p:sldId id="289" r:id="rId39"/>
    <p:sldId id="290" r:id="rId40"/>
  </p:sldIdLst>
  <p:sldSz cx="14630400" cy="8229600"/>
  <p:notesSz cx="6858000" cy="9144000"/>
  <p:defaultText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50" d="100"/>
          <a:sy n="50" d="100"/>
        </p:scale>
        <p:origin x="-226" y="-408"/>
      </p:cViewPr>
      <p:guideLst>
        <p:guide orient="horz" pos="2592"/>
        <p:guide pos="4608"/>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03E164-D7F8-4B2E-AF35-968082E37BB0}"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86922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E164-D7F8-4B2E-AF35-968082E37BB0}"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222843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03E164-D7F8-4B2E-AF35-968082E37BB0}"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3037050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14000"/>
              </a:lnSpc>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A03E164-D7F8-4B2E-AF35-968082E37BB0}"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1509317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03E164-D7F8-4B2E-AF35-968082E37BB0}" type="datetimeFigureOut">
              <a:rPr lang="en-US" smtClean="0"/>
              <a:t>1/4/2019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1273511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03E164-D7F8-4B2E-AF35-968082E37BB0}" type="datetimeFigureOut">
              <a:rPr lang="en-US" smtClean="0"/>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1999133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03E164-D7F8-4B2E-AF35-968082E37BB0}" type="datetimeFigureOut">
              <a:rPr lang="en-US" smtClean="0"/>
              <a:t>1/4/2019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253583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03E164-D7F8-4B2E-AF35-968082E37BB0}" type="datetimeFigureOut">
              <a:rPr lang="en-US" smtClean="0"/>
              <a:t>1/4/2019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3790003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03E164-D7F8-4B2E-AF35-968082E37BB0}" type="datetimeFigureOut">
              <a:rPr lang="en-US" smtClean="0"/>
              <a:t>1/4/2019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13195649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4A03E164-D7F8-4B2E-AF35-968082E37BB0}" type="datetimeFigureOut">
              <a:rPr lang="en-US" smtClean="0"/>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1783751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4A03E164-D7F8-4B2E-AF35-968082E37BB0}" type="datetimeFigureOut">
              <a:rPr lang="en-US" smtClean="0"/>
              <a:t>1/4/2019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982866-AD93-4613-9B5D-C3E7C3A0B48C}" type="slidenum">
              <a:rPr lang="en-US" smtClean="0"/>
              <a:t>‹#›</a:t>
            </a:fld>
            <a:endParaRPr lang="en-US"/>
          </a:p>
        </p:txBody>
      </p:sp>
    </p:spTree>
    <p:extLst>
      <p:ext uri="{BB962C8B-B14F-4D97-AF65-F5344CB8AC3E}">
        <p14:creationId xmlns:p14="http://schemas.microsoft.com/office/powerpoint/2010/main" val="27879703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dirty="0"/>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4A03E164-D7F8-4B2E-AF35-968082E37BB0}" type="datetimeFigureOut">
              <a:rPr lang="en-US" smtClean="0"/>
              <a:t>1/4/2019</a:t>
            </a:fld>
            <a:endParaRPr lang="en-US"/>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17982866-AD93-4613-9B5D-C3E7C3A0B48C}" type="slidenum">
              <a:rPr lang="en-US" smtClean="0"/>
              <a:t>‹#›</a:t>
            </a:fld>
            <a:endParaRPr lang="en-US"/>
          </a:p>
        </p:txBody>
      </p:sp>
    </p:spTree>
    <p:extLst>
      <p:ext uri="{BB962C8B-B14F-4D97-AF65-F5344CB8AC3E}">
        <p14:creationId xmlns:p14="http://schemas.microsoft.com/office/powerpoint/2010/main" val="10912861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306220" rtl="0" eaLnBrk="1" latinLnBrk="0" hangingPunct="1">
        <a:spcBef>
          <a:spcPct val="0"/>
        </a:spcBef>
        <a:buNone/>
        <a:defRPr sz="6300" kern="1200">
          <a:solidFill>
            <a:schemeClr val="tx1"/>
          </a:solidFill>
          <a:latin typeface="Century Gothic" panose="020B0502020202020204" pitchFamily="34" charset="0"/>
          <a:ea typeface="+mj-ea"/>
          <a:cs typeface="+mj-cs"/>
        </a:defRPr>
      </a:lvl1pPr>
    </p:titleStyle>
    <p:bodyStyle>
      <a:lvl1pPr marL="489833" indent="-489833" algn="l" defTabSz="1306220" rtl="0" eaLnBrk="1" latinLnBrk="0" hangingPunct="1">
        <a:spcBef>
          <a:spcPts val="1714"/>
        </a:spcBef>
        <a:buFont typeface="Arial" panose="020B0604020202020204" pitchFamily="34" charset="0"/>
        <a:buChar char="•"/>
        <a:defRPr sz="4600" kern="1200">
          <a:solidFill>
            <a:schemeClr val="tx1"/>
          </a:solidFill>
          <a:latin typeface="Century Gothic" panose="020B0502020202020204" pitchFamily="34" charset="0"/>
          <a:ea typeface="+mn-ea"/>
          <a:cs typeface="+mn-cs"/>
        </a:defRPr>
      </a:lvl1pPr>
      <a:lvl2pPr marL="1061304" indent="-408194" algn="l" defTabSz="1306220" rtl="0" eaLnBrk="1" latinLnBrk="0" hangingPunct="1">
        <a:spcBef>
          <a:spcPct val="20000"/>
        </a:spcBef>
        <a:buFont typeface="Arial" panose="020B0604020202020204" pitchFamily="34" charset="0"/>
        <a:buChar char="–"/>
        <a:defRPr sz="4000" kern="1200">
          <a:solidFill>
            <a:schemeClr val="tx1"/>
          </a:solidFill>
          <a:latin typeface="Century Gothic" panose="020B0502020202020204" pitchFamily="34" charset="0"/>
          <a:ea typeface="+mn-ea"/>
          <a:cs typeface="+mn-cs"/>
        </a:defRPr>
      </a:lvl2pPr>
      <a:lvl3pPr marL="1632776" indent="-326555" algn="l" defTabSz="1306220" rtl="0" eaLnBrk="1" latinLnBrk="0" hangingPunct="1">
        <a:spcBef>
          <a:spcPct val="20000"/>
        </a:spcBef>
        <a:buFont typeface="Arial" panose="020B0604020202020204" pitchFamily="34" charset="0"/>
        <a:buChar char="•"/>
        <a:defRPr sz="3400" kern="1200">
          <a:solidFill>
            <a:schemeClr val="tx1"/>
          </a:solidFill>
          <a:latin typeface="Century Gothic" panose="020B0502020202020204" pitchFamily="34" charset="0"/>
          <a:ea typeface="+mn-ea"/>
          <a:cs typeface="+mn-cs"/>
        </a:defRPr>
      </a:lvl3pPr>
      <a:lvl4pPr marL="2285886" indent="-326555" algn="l" defTabSz="1306220" rtl="0" eaLnBrk="1" latinLnBrk="0" hangingPunct="1">
        <a:spcBef>
          <a:spcPct val="20000"/>
        </a:spcBef>
        <a:buFont typeface="Arial" panose="020B0604020202020204" pitchFamily="34" charset="0"/>
        <a:buChar char="–"/>
        <a:defRPr sz="2900" kern="1200">
          <a:solidFill>
            <a:schemeClr val="tx1"/>
          </a:solidFill>
          <a:latin typeface="Century Gothic" panose="020B0502020202020204" pitchFamily="34" charset="0"/>
          <a:ea typeface="+mn-ea"/>
          <a:cs typeface="+mn-cs"/>
        </a:defRPr>
      </a:lvl4pPr>
      <a:lvl5pPr marL="2938996" indent="-326555" algn="l" defTabSz="1306220" rtl="0" eaLnBrk="1" latinLnBrk="0" hangingPunct="1">
        <a:spcBef>
          <a:spcPct val="20000"/>
        </a:spcBef>
        <a:buFont typeface="Arial" panose="020B0604020202020204" pitchFamily="34" charset="0"/>
        <a:buChar char="»"/>
        <a:defRPr sz="2900" kern="1200">
          <a:solidFill>
            <a:schemeClr val="tx1"/>
          </a:solidFill>
          <a:latin typeface="Century Gothic" panose="020B0502020202020204" pitchFamily="34" charset="0"/>
          <a:ea typeface="+mn-ea"/>
          <a:cs typeface="+mn-cs"/>
        </a:defRPr>
      </a:lvl5pPr>
      <a:lvl6pPr marL="359210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6pPr>
      <a:lvl7pPr marL="4245216"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7pPr>
      <a:lvl8pPr marL="489832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8pPr>
      <a:lvl9pPr marL="5551437" indent="-326555" algn="l" defTabSz="1306220"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cid:ii_jo97m571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cid:ii_jo97ltlo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cid:ii_jo97l5re2"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28600"/>
            <a:ext cx="12435840" cy="1764030"/>
          </a:xfrm>
        </p:spPr>
        <p:txBody>
          <a:bodyPr/>
          <a:lstStyle/>
          <a:p>
            <a:r>
              <a:rPr lang="en-US" dirty="0"/>
              <a:t>A Year of Accomplishments</a:t>
            </a:r>
          </a:p>
        </p:txBody>
      </p:sp>
      <p:pic>
        <p:nvPicPr>
          <p:cNvPr id="4" name="inspirational soundtracks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0400" y="3810000"/>
            <a:ext cx="609600" cy="609600"/>
          </a:xfrm>
          <a:prstGeom prst="rect">
            <a:avLst/>
          </a:prstGeom>
        </p:spPr>
      </p:pic>
    </p:spTree>
    <p:extLst>
      <p:ext uri="{BB962C8B-B14F-4D97-AF65-F5344CB8AC3E}">
        <p14:creationId xmlns:p14="http://schemas.microsoft.com/office/powerpoint/2010/main" val="3441129206"/>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remove" display="0">
                  <p:stCondLst>
                    <p:cond delay="indefinite"/>
                  </p:stCondLst>
                  <p:endCondLst>
                    <p:cond evt="onStopAudio" delay="0">
                      <p:tgtEl>
                        <p:sldTgt/>
                      </p:tgtEl>
                    </p:cond>
                  </p:endCondLst>
                </p:cTn>
                <p:tgtEl>
                  <p:spTgt spid="4"/>
                </p:tgtEl>
              </p:cMediaNode>
            </p:audio>
          </p:childTnLst>
        </p:cTn>
      </p:par>
    </p:tnLst>
  </p:timing>
  <p:extLst mod="1">
    <p:ext uri="{E180D4A7-C9FB-4DFB-919C-405C955672EB}">
      <p14:showEvtLst xmlns:p14="http://schemas.microsoft.com/office/powerpoint/2010/main">
        <p14:playEvt time="19" objId="3"/>
        <p14:stopEvt time="1126383" objId="3"/>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Collaboration</a:t>
            </a:r>
          </a:p>
        </p:txBody>
      </p:sp>
      <p:sp>
        <p:nvSpPr>
          <p:cNvPr id="3" name="Content Placeholder 2"/>
          <p:cNvSpPr>
            <a:spLocks noGrp="1"/>
          </p:cNvSpPr>
          <p:nvPr>
            <p:ph idx="1"/>
          </p:nvPr>
        </p:nvSpPr>
        <p:spPr/>
        <p:txBody>
          <a:bodyPr>
            <a:normAutofit fontScale="55000" lnSpcReduction="20000"/>
          </a:bodyPr>
          <a:lstStyle/>
          <a:p>
            <a:pPr marL="0" indent="0">
              <a:buNone/>
            </a:pPr>
            <a:r>
              <a:rPr lang="en-US" b="1" dirty="0"/>
              <a:t>DDD -Cooperation of various County Jail Health Teams </a:t>
            </a:r>
            <a:r>
              <a:rPr lang="en-US" dirty="0"/>
              <a:t>in assisting with Continuity of Care for DDD LTC Members </a:t>
            </a:r>
          </a:p>
          <a:p>
            <a:pPr marL="734749" indent="-734749">
              <a:buFont typeface="+mj-lt"/>
              <a:buAutoNum type="alphaLcParenR"/>
            </a:pPr>
            <a:r>
              <a:rPr lang="en-US" sz="4700" b="1" u="sng" dirty="0"/>
              <a:t>Maricopa County Jail Community Health Services </a:t>
            </a:r>
            <a:r>
              <a:rPr lang="en-US" dirty="0"/>
              <a:t>has played an integral part in modifying policy and procedures within the Jail Intake system to better identify DDD members.  </a:t>
            </a:r>
          </a:p>
          <a:p>
            <a:pPr marL="734749" indent="-734749">
              <a:buFont typeface="+mj-lt"/>
              <a:buAutoNum type="alphaLcParenR"/>
            </a:pPr>
            <a:r>
              <a:rPr lang="en-US" sz="4700" b="1" u="sng" dirty="0"/>
              <a:t>Maricopa County Jail Community Health Services </a:t>
            </a:r>
            <a:r>
              <a:rPr lang="en-US" dirty="0"/>
              <a:t>has a team dedicated to helping Health Plan and RBHA Liaisons meet their AHCCCS Requirements.</a:t>
            </a:r>
          </a:p>
          <a:p>
            <a:pPr marL="734749" indent="-734749">
              <a:buFont typeface="+mj-lt"/>
              <a:buAutoNum type="alphaLcParenR"/>
            </a:pPr>
            <a:r>
              <a:rPr lang="en-US" sz="4700" b="1" u="sng" dirty="0"/>
              <a:t>Yavapai County Jail Health Services </a:t>
            </a:r>
            <a:r>
              <a:rPr lang="en-US" dirty="0"/>
              <a:t>has been very helpful with Continuity of Care when a DDD/LTC member is detained</a:t>
            </a:r>
          </a:p>
          <a:p>
            <a:pPr marL="734749" indent="-734749">
              <a:buFont typeface="+mj-lt"/>
              <a:buAutoNum type="alphaLcParenR"/>
            </a:pPr>
            <a:r>
              <a:rPr lang="en-US" b="1" u="sng" dirty="0"/>
              <a:t>Yavapai County Health Services and Courts </a:t>
            </a:r>
            <a:r>
              <a:rPr lang="en-US" dirty="0"/>
              <a:t>played a fundamental role in coordinating member care between GSA Regions (North to Central) even providing transportation to Level 1 Treatment in Maricopa County.</a:t>
            </a:r>
          </a:p>
          <a:p>
            <a:endParaRPr lang="en-US" dirty="0"/>
          </a:p>
        </p:txBody>
      </p:sp>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1500"/>
                            </p:stCondLst>
                            <p:childTnLst>
                              <p:par>
                                <p:cTn id="12" presetID="2" presetClass="entr" presetSubtype="4" fill="hold" grpId="0" nodeType="afterEffect">
                                  <p:stCondLst>
                                    <p:cond delay="300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5000"/>
                            </p:stCondLst>
                            <p:childTnLst>
                              <p:par>
                                <p:cTn id="17" presetID="2" presetClass="entr" presetSubtype="4" fill="hold" grpId="0" nodeType="afterEffect">
                                  <p:stCondLst>
                                    <p:cond delay="35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9000"/>
                            </p:stCondLst>
                            <p:childTnLst>
                              <p:par>
                                <p:cTn id="22" presetID="2" presetClass="entr" presetSubtype="4" fill="hold" grpId="0" nodeType="afterEffect">
                                  <p:stCondLst>
                                    <p:cond delay="350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3000"/>
                            </p:stCondLst>
                            <p:childTnLst>
                              <p:par>
                                <p:cTn id="27" presetID="2" presetClass="entr" presetSubtype="4" fill="hold" grpId="0" nodeType="afterEffect">
                                  <p:stCondLst>
                                    <p:cond delay="350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7000"/>
                            </p:stCondLst>
                            <p:childTnLst>
                              <p:par>
                                <p:cTn id="32" presetID="2" presetClass="entr" presetSubtype="4" fill="hold" grpId="0" nodeType="afterEffect">
                                  <p:stCondLst>
                                    <p:cond delay="350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advAuto="300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2700" b="1" dirty="0"/>
              <a:t>DDD-Cooperation of Justice Liaisons:</a:t>
            </a:r>
          </a:p>
          <a:p>
            <a:pPr>
              <a:lnSpc>
                <a:spcPct val="100000"/>
              </a:lnSpc>
              <a:spcBef>
                <a:spcPts val="714"/>
              </a:spcBef>
            </a:pPr>
            <a:r>
              <a:rPr lang="en-US" sz="2700" b="1" dirty="0"/>
              <a:t>Health Plan and RBHA Liaisons </a:t>
            </a:r>
            <a:r>
              <a:rPr lang="en-US" sz="2700" dirty="0"/>
              <a:t>have really created a TEAM attitude in assisting DDD/LTC members who are detained.</a:t>
            </a:r>
          </a:p>
          <a:p>
            <a:pPr marL="816388" lvl="1" indent="-326555">
              <a:lnSpc>
                <a:spcPct val="110000"/>
              </a:lnSpc>
              <a:spcBef>
                <a:spcPts val="571"/>
              </a:spcBef>
            </a:pPr>
            <a:r>
              <a:rPr lang="en-US" sz="2600" b="1" dirty="0"/>
              <a:t>Amy Kraus</a:t>
            </a:r>
            <a:r>
              <a:rPr lang="en-US" sz="2600" dirty="0"/>
              <a:t>, MCP/MMIC, never fails to assist with DDD, family or member questions surrounding how coverages work through the RBHA.  </a:t>
            </a:r>
          </a:p>
          <a:p>
            <a:pPr marL="816388" lvl="1" indent="-326555">
              <a:lnSpc>
                <a:spcPct val="110000"/>
              </a:lnSpc>
              <a:spcBef>
                <a:spcPts val="571"/>
              </a:spcBef>
            </a:pPr>
            <a:r>
              <a:rPr lang="en-US" sz="2600" b="1" dirty="0"/>
              <a:t>Mary </a:t>
            </a:r>
            <a:r>
              <a:rPr lang="en-US" sz="2600" b="1" dirty="0" err="1"/>
              <a:t>Krawczyk</a:t>
            </a:r>
            <a:r>
              <a:rPr lang="en-US" sz="2600" dirty="0"/>
              <a:t>, UHC, stays quietly in the background, but never fails to do her part to ensure DDD/LTC members have their PCP appointments scheduled in an exceptionally timely manner prior to the actual release.  (she gets the appointment on the PCPs schedule prior to member’s release, so they meet the 7-day requirement.)</a:t>
            </a:r>
          </a:p>
          <a:p>
            <a:pPr marL="816388" lvl="1" indent="-326555">
              <a:lnSpc>
                <a:spcPct val="110000"/>
              </a:lnSpc>
              <a:spcBef>
                <a:spcPts val="571"/>
              </a:spcBef>
            </a:pPr>
            <a:r>
              <a:rPr lang="en-US" sz="2600" b="1" dirty="0"/>
              <a:t>All Liaisons assist </a:t>
            </a:r>
            <a:r>
              <a:rPr lang="en-US" sz="2600" dirty="0"/>
              <a:t>each other with on-boarding new Liaisons and helping everyone understand the processes that have been established since program inception.</a:t>
            </a:r>
          </a:p>
        </p:txBody>
      </p:sp>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100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3200" dirty="0"/>
              <a:t>A </a:t>
            </a:r>
            <a:r>
              <a:rPr lang="en-US" sz="3200" b="1" dirty="0"/>
              <a:t>probationer was in need </a:t>
            </a:r>
            <a:r>
              <a:rPr lang="en-US" sz="3200" dirty="0"/>
              <a:t>of residential substance abuse treatment as he called his probation officer in a panic after having attempted overdose.  His AHCCCS benefits were not active as he had been incarcerated for a period of time.  He was directed to have a psych evaluation since he had attempted an overdose and then to work to re-enroll his AHCCCS benefits.  After the application was completed, the probation officer called the same day to have it expedited as they hoped to admit the individual into residential treatment.  </a:t>
            </a:r>
            <a:r>
              <a:rPr lang="en-US" sz="3200" b="1" dirty="0"/>
              <a:t>AHCCCS expedited the application and the next day he was able to have his residential treatment </a:t>
            </a:r>
            <a:r>
              <a:rPr lang="en-US" sz="3200" dirty="0"/>
              <a:t>funded and he successfully enrolled in treatment.</a:t>
            </a:r>
          </a:p>
          <a:p>
            <a:pPr marL="0" indent="0">
              <a:lnSpc>
                <a:spcPct val="100000"/>
              </a:lnSpc>
              <a:spcBef>
                <a:spcPts val="857"/>
              </a:spcBef>
              <a:buNone/>
            </a:pPr>
            <a:endParaRPr lang="en-US" sz="3200" dirty="0"/>
          </a:p>
        </p:txBody>
      </p:sp>
    </p:spTree>
    <p:extLst>
      <p:ext uri="{BB962C8B-B14F-4D97-AF65-F5344CB8AC3E}">
        <p14:creationId xmlns:p14="http://schemas.microsoft.com/office/powerpoint/2010/main" val="1462824338"/>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3200" dirty="0"/>
              <a:t>Earlier this year in April 2018, we had a </a:t>
            </a:r>
            <a:r>
              <a:rPr lang="en-US" sz="3200" b="1" dirty="0"/>
              <a:t>very high profile, critical cancer patient release</a:t>
            </a:r>
            <a:r>
              <a:rPr lang="en-US" sz="3200" dirty="0"/>
              <a:t>.  The patient was very young.  </a:t>
            </a:r>
            <a:r>
              <a:rPr lang="en-US" sz="3200" b="1" dirty="0"/>
              <a:t>Health Net </a:t>
            </a:r>
            <a:r>
              <a:rPr lang="en-US" sz="3200" dirty="0"/>
              <a:t>(at the time), was able to assign a medical clinical team.  Meetings via teleconference were held, so that everyone was on the same page.  </a:t>
            </a:r>
            <a:r>
              <a:rPr lang="en-US" sz="3200" b="1" dirty="0"/>
              <a:t>John </a:t>
            </a:r>
            <a:r>
              <a:rPr lang="en-US" sz="3200" b="1" dirty="0" err="1"/>
              <a:t>Deladillo</a:t>
            </a:r>
            <a:r>
              <a:rPr lang="en-US" sz="3200" b="1" dirty="0"/>
              <a:t> </a:t>
            </a:r>
            <a:r>
              <a:rPr lang="en-US" sz="3200" dirty="0"/>
              <a:t>was able to ensure through the Reach In program and his AHCCCS plan, that the </a:t>
            </a:r>
            <a:r>
              <a:rPr lang="en-US" sz="3200" b="1" dirty="0"/>
              <a:t>member and his family had all their needs met</a:t>
            </a:r>
            <a:r>
              <a:rPr lang="en-US" sz="3200" dirty="0"/>
              <a:t>.  Health Net was able to put services in the home day one, which in turn put the family at ease.  An RN case manager was assigned to this case and followed up with the member and family day one.  </a:t>
            </a:r>
            <a:r>
              <a:rPr lang="en-US" sz="3200" b="1" dirty="0"/>
              <a:t>What a success</a:t>
            </a:r>
            <a:r>
              <a:rPr lang="en-US" sz="3200" dirty="0"/>
              <a:t>.  </a:t>
            </a:r>
          </a:p>
          <a:p>
            <a:pPr marL="0" indent="0">
              <a:lnSpc>
                <a:spcPct val="100000"/>
              </a:lnSpc>
              <a:spcBef>
                <a:spcPts val="857"/>
              </a:spcBef>
              <a:buNone/>
            </a:pPr>
            <a:endParaRPr lang="en-US" sz="3200" dirty="0"/>
          </a:p>
        </p:txBody>
      </p:sp>
    </p:spTree>
    <p:extLst>
      <p:ext uri="{BB962C8B-B14F-4D97-AF65-F5344CB8AC3E}">
        <p14:creationId xmlns:p14="http://schemas.microsoft.com/office/powerpoint/2010/main" val="108407979"/>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3200" dirty="0"/>
              <a:t>A </a:t>
            </a:r>
            <a:r>
              <a:rPr lang="en-US" sz="3200" b="1" dirty="0"/>
              <a:t>patient with cancer was released </a:t>
            </a:r>
            <a:r>
              <a:rPr lang="en-US" sz="3200" dirty="0"/>
              <a:t>over the holiday weekend in Oct 2018.  </a:t>
            </a:r>
            <a:r>
              <a:rPr lang="en-US" sz="3200" b="1" dirty="0"/>
              <a:t>Arizona Complete Health, </a:t>
            </a:r>
            <a:r>
              <a:rPr lang="en-US" sz="3200" dirty="0"/>
              <a:t>again with the assistance of </a:t>
            </a:r>
            <a:r>
              <a:rPr lang="en-US" sz="3200" b="1" dirty="0"/>
              <a:t>John Delgadillo</a:t>
            </a:r>
            <a:r>
              <a:rPr lang="en-US" sz="3200" dirty="0"/>
              <a:t>, was able to assist and provide services.  However, we had to wait due to the holiday for his AHCCCS to begin, but AZ Complete Health assisted both pre-release and post release with ADC parole office. </a:t>
            </a:r>
          </a:p>
        </p:txBody>
      </p:sp>
    </p:spTree>
    <p:extLst>
      <p:ext uri="{BB962C8B-B14F-4D97-AF65-F5344CB8AC3E}">
        <p14:creationId xmlns:p14="http://schemas.microsoft.com/office/powerpoint/2010/main" val="3517581595"/>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lvl="0" indent="0">
              <a:lnSpc>
                <a:spcPct val="100000"/>
              </a:lnSpc>
              <a:spcBef>
                <a:spcPts val="1200"/>
              </a:spcBef>
              <a:buNone/>
            </a:pPr>
            <a:r>
              <a:rPr lang="en-US" sz="2200" b="1" dirty="0">
                <a:solidFill>
                  <a:prstClr val="black"/>
                </a:solidFill>
              </a:rPr>
              <a:t>APD THANKS ALL Participating Agencies &amp; Community Providers:     </a:t>
            </a:r>
          </a:p>
          <a:p>
            <a:pPr marL="0" lvl="0" indent="0">
              <a:lnSpc>
                <a:spcPct val="100000"/>
              </a:lnSpc>
              <a:spcBef>
                <a:spcPts val="1200"/>
              </a:spcBef>
              <a:buNone/>
            </a:pPr>
            <a:r>
              <a:rPr lang="en-US" sz="2200" dirty="0">
                <a:solidFill>
                  <a:prstClr val="black"/>
                </a:solidFill>
              </a:rPr>
              <a:t>Participating Agencies: Mercy Care, Correctional Health services, Maricopa County Sheriff’s Office, AHCCCS, Maricopa County Superior Court, Keogh Health, Mercy Care, Arizona Complete Health, Banner University Family Care, Care First, Magellan Complete Care, Steward Health Choice Arizona, United Healthcare Community Plan.</a:t>
            </a:r>
          </a:p>
          <a:p>
            <a:pPr marL="0" lvl="0" indent="0">
              <a:lnSpc>
                <a:spcPct val="100000"/>
              </a:lnSpc>
              <a:spcBef>
                <a:spcPts val="1200"/>
              </a:spcBef>
              <a:buNone/>
            </a:pPr>
            <a:r>
              <a:rPr lang="en-US" sz="2200" dirty="0">
                <a:solidFill>
                  <a:prstClr val="black"/>
                </a:solidFill>
              </a:rPr>
              <a:t>Participating Community Providers: Crossroads, CPLC, Corazon, </a:t>
            </a:r>
            <a:r>
              <a:rPr lang="en-US" sz="2200" dirty="0" err="1">
                <a:solidFill>
                  <a:prstClr val="black"/>
                </a:solidFill>
              </a:rPr>
              <a:t>Lifewell</a:t>
            </a:r>
            <a:r>
              <a:rPr lang="en-US" sz="2200" dirty="0">
                <a:solidFill>
                  <a:prstClr val="black"/>
                </a:solidFill>
              </a:rPr>
              <a:t>, Native American Connections, National Council on Alcoholism and Drug Dependence Inc. (NCADD),  Casa de </a:t>
            </a:r>
            <a:r>
              <a:rPr lang="en-US" sz="2200" dirty="0" err="1">
                <a:solidFill>
                  <a:prstClr val="black"/>
                </a:solidFill>
              </a:rPr>
              <a:t>Amigas</a:t>
            </a:r>
            <a:r>
              <a:rPr lang="en-US" sz="2200" dirty="0">
                <a:solidFill>
                  <a:prstClr val="black"/>
                </a:solidFill>
              </a:rPr>
              <a:t>, Unhooked Recovery Ebony House, Elba House, Destiny Sober Living, Calvary Healing Center, Valley Hospital</a:t>
            </a:r>
          </a:p>
          <a:p>
            <a:pPr marL="0" lvl="0" indent="0">
              <a:lnSpc>
                <a:spcPct val="100000"/>
              </a:lnSpc>
              <a:spcBef>
                <a:spcPts val="1200"/>
              </a:spcBef>
              <a:buNone/>
            </a:pPr>
            <a:r>
              <a:rPr lang="en-US" sz="2200" dirty="0">
                <a:solidFill>
                  <a:prstClr val="black"/>
                </a:solidFill>
              </a:rPr>
              <a:t>APD coordinates the release with Treatment providers, who transport the probationers from jail to treatment, and CHS provides a medical discharge summary, medications and medical equipment.</a:t>
            </a:r>
          </a:p>
          <a:p>
            <a:pPr marL="0" lvl="0" indent="0">
              <a:lnSpc>
                <a:spcPct val="100000"/>
              </a:lnSpc>
              <a:spcBef>
                <a:spcPts val="1200"/>
              </a:spcBef>
              <a:buNone/>
            </a:pPr>
            <a:r>
              <a:rPr lang="en-US" sz="2200" dirty="0">
                <a:solidFill>
                  <a:prstClr val="black"/>
                </a:solidFill>
              </a:rPr>
              <a:t>On a broader note, </a:t>
            </a:r>
            <a:r>
              <a:rPr lang="en-US" sz="2200" b="1" dirty="0">
                <a:solidFill>
                  <a:prstClr val="black"/>
                </a:solidFill>
              </a:rPr>
              <a:t>APD’s Community Reintegration Unit (CRU) </a:t>
            </a:r>
            <a:r>
              <a:rPr lang="en-US" sz="2200" dirty="0">
                <a:solidFill>
                  <a:prstClr val="black"/>
                </a:solidFill>
              </a:rPr>
              <a:t>captures the small population that doesn’t qualify for Reach Out or MOSAIC and we are bridging the gap for them in getting them </a:t>
            </a:r>
            <a:r>
              <a:rPr lang="en-US" sz="2200" b="1" dirty="0">
                <a:solidFill>
                  <a:prstClr val="black"/>
                </a:solidFill>
              </a:rPr>
              <a:t>immediate GMHSU services</a:t>
            </a:r>
            <a:r>
              <a:rPr lang="en-US" sz="2200" dirty="0">
                <a:solidFill>
                  <a:prstClr val="black"/>
                </a:solidFill>
              </a:rPr>
              <a:t>. FY18 over 54% of those referred attended their initial </a:t>
            </a:r>
            <a:r>
              <a:rPr lang="en-US" sz="2200" b="1" dirty="0">
                <a:solidFill>
                  <a:prstClr val="black"/>
                </a:solidFill>
              </a:rPr>
              <a:t>outpatient intake appointment</a:t>
            </a:r>
            <a:r>
              <a:rPr lang="en-US" sz="2200" dirty="0">
                <a:solidFill>
                  <a:prstClr val="black"/>
                </a:solidFill>
              </a:rPr>
              <a:t>, which generally occurs within 2 days of release from jail</a:t>
            </a:r>
            <a:endParaRPr lang="en-US" sz="2600" dirty="0"/>
          </a:p>
        </p:txBody>
      </p:sp>
    </p:spTree>
    <p:extLst>
      <p:ext uri="{BB962C8B-B14F-4D97-AF65-F5344CB8AC3E}">
        <p14:creationId xmlns:p14="http://schemas.microsoft.com/office/powerpoint/2010/main" val="2360295302"/>
      </p:ext>
    </p:extLst>
  </p:cSld>
  <p:clrMapOvr>
    <a:masterClrMapping/>
  </p:clrMapOvr>
  <mc:AlternateContent xmlns:mc="http://schemas.openxmlformats.org/markup-compatibility/2006" xmlns:p14="http://schemas.microsoft.com/office/powerpoint/2010/main">
    <mc:Choice Requires="p14">
      <p:transition spd="med" p14:dur="700" advTm="45000">
        <p:fade/>
      </p:transition>
    </mc:Choice>
    <mc:Fallback xmlns="">
      <p:transition spd="med" advTm="4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grpId="0" nodeType="after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grpId="0" nodeType="afterEffect">
                                  <p:stCondLst>
                                    <p:cond delay="100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3600" dirty="0"/>
              <a:t>Just recently, we had an urgent release of a patient who was receiving IV antibiotic releasing to Yuma.  He was on AHCCCS AZ Complete Health plan.  He was assigned an RN case manager and they were able to ensure the patient </a:t>
            </a:r>
            <a:r>
              <a:rPr lang="en-US" sz="3600" b="1" dirty="0"/>
              <a:t>did not miss even one dose of antibiotics</a:t>
            </a:r>
            <a:r>
              <a:rPr lang="en-US" sz="3600" dirty="0"/>
              <a:t>. </a:t>
            </a:r>
            <a:endParaRPr lang="en-US" sz="3200" dirty="0"/>
          </a:p>
        </p:txBody>
      </p:sp>
    </p:spTree>
    <p:extLst>
      <p:ext uri="{BB962C8B-B14F-4D97-AF65-F5344CB8AC3E}">
        <p14:creationId xmlns:p14="http://schemas.microsoft.com/office/powerpoint/2010/main" val="894257203"/>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rmAutofit fontScale="85000" lnSpcReduction="10000"/>
          </a:bodyPr>
          <a:lstStyle/>
          <a:p>
            <a:pPr marL="0" indent="0">
              <a:buNone/>
            </a:pPr>
            <a:r>
              <a:rPr lang="en-US" sz="4800" b="1" dirty="0"/>
              <a:t>20 </a:t>
            </a:r>
            <a:r>
              <a:rPr lang="en-US" sz="4800" b="1" dirty="0" err="1"/>
              <a:t>y.o</a:t>
            </a:r>
            <a:r>
              <a:rPr lang="en-US" sz="4800" b="1" dirty="0"/>
              <a:t>. male</a:t>
            </a:r>
            <a:r>
              <a:rPr lang="en-US" sz="4800" dirty="0"/>
              <a:t>, placed into residential treatment as part of Reach Out but </a:t>
            </a:r>
            <a:r>
              <a:rPr lang="en-US" sz="4800" b="1" dirty="0"/>
              <a:t>was struggling </a:t>
            </a:r>
            <a:r>
              <a:rPr lang="en-US" sz="4800" dirty="0"/>
              <a:t>in the program as a result of his mental health needs. The program manager contacted me and </a:t>
            </a:r>
            <a:r>
              <a:rPr lang="en-US" sz="4800" b="1" dirty="0"/>
              <a:t>Case Manager coordinated a BH psych med appointment at Terros </a:t>
            </a:r>
            <a:r>
              <a:rPr lang="en-US" sz="4800" dirty="0"/>
              <a:t>since he remained open with them and also a PCP appointment for 11/30/18 once he was approved to leave treatment for appointments. </a:t>
            </a:r>
          </a:p>
        </p:txBody>
      </p:sp>
    </p:spTree>
    <p:extLst>
      <p:ext uri="{BB962C8B-B14F-4D97-AF65-F5344CB8AC3E}">
        <p14:creationId xmlns:p14="http://schemas.microsoft.com/office/powerpoint/2010/main" val="228233701"/>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buNone/>
            </a:pPr>
            <a:r>
              <a:rPr lang="en-US" sz="4800" b="1" dirty="0"/>
              <a:t>Mercy Care </a:t>
            </a:r>
            <a:r>
              <a:rPr lang="en-US" sz="4800" dirty="0"/>
              <a:t>with </a:t>
            </a:r>
            <a:r>
              <a:rPr lang="en-US" sz="4800" b="1" dirty="0"/>
              <a:t>Andrew Wood</a:t>
            </a:r>
            <a:r>
              <a:rPr lang="en-US" sz="4800" dirty="0"/>
              <a:t>, for medical has been </a:t>
            </a:r>
            <a:r>
              <a:rPr lang="en-US" sz="4800" b="1" dirty="0"/>
              <a:t>so awesome</a:t>
            </a:r>
            <a:r>
              <a:rPr lang="en-US" sz="4800" dirty="0"/>
              <a:t>.  He is able to schedule PCP appointments for offenders on very short notice.   </a:t>
            </a:r>
          </a:p>
          <a:p>
            <a:pPr marL="0" indent="0">
              <a:lnSpc>
                <a:spcPct val="100000"/>
              </a:lnSpc>
              <a:spcBef>
                <a:spcPts val="857"/>
              </a:spcBef>
              <a:buNone/>
            </a:pPr>
            <a:endParaRPr lang="en-US" sz="2600" dirty="0"/>
          </a:p>
          <a:p>
            <a:pPr marL="0" indent="0">
              <a:lnSpc>
                <a:spcPct val="100000"/>
              </a:lnSpc>
              <a:spcBef>
                <a:spcPts val="857"/>
              </a:spcBef>
              <a:buNone/>
            </a:pPr>
            <a:endParaRPr lang="en-US" sz="2600" dirty="0"/>
          </a:p>
        </p:txBody>
      </p:sp>
    </p:spTree>
    <p:extLst>
      <p:ext uri="{BB962C8B-B14F-4D97-AF65-F5344CB8AC3E}">
        <p14:creationId xmlns:p14="http://schemas.microsoft.com/office/powerpoint/2010/main" val="1383034209"/>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rmAutofit/>
          </a:bodyPr>
          <a:lstStyle/>
          <a:p>
            <a:pPr marL="0" indent="0">
              <a:buNone/>
            </a:pPr>
            <a:r>
              <a:rPr lang="en-US" sz="4800" b="1" dirty="0"/>
              <a:t>Banner University Care-</a:t>
            </a:r>
            <a:r>
              <a:rPr lang="en-US" sz="4800" dirty="0"/>
              <a:t> </a:t>
            </a:r>
            <a:r>
              <a:rPr lang="en-US" sz="4800" b="1" dirty="0"/>
              <a:t>Michael Gardner </a:t>
            </a:r>
            <a:r>
              <a:rPr lang="en-US" sz="4800" dirty="0"/>
              <a:t>has </a:t>
            </a:r>
            <a:r>
              <a:rPr lang="en-US" sz="4800" b="1" dirty="0"/>
              <a:t>been helpful</a:t>
            </a:r>
            <a:r>
              <a:rPr lang="en-US" sz="4800" dirty="0"/>
              <a:t>, even though one of our patients was incarcerated during the change-over, </a:t>
            </a:r>
            <a:r>
              <a:rPr lang="en-US" sz="4800" b="1" dirty="0"/>
              <a:t>he made the extra effort </a:t>
            </a:r>
            <a:r>
              <a:rPr lang="en-US" sz="4800" dirty="0"/>
              <a:t>to contact the patients new AHCCCS plan.  </a:t>
            </a:r>
          </a:p>
        </p:txBody>
      </p:sp>
    </p:spTree>
    <p:extLst>
      <p:ext uri="{BB962C8B-B14F-4D97-AF65-F5344CB8AC3E}">
        <p14:creationId xmlns:p14="http://schemas.microsoft.com/office/powerpoint/2010/main" val="3806148285"/>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Tobacco</a:t>
            </a:r>
          </a:p>
        </p:txBody>
      </p:sp>
      <p:sp>
        <p:nvSpPr>
          <p:cNvPr id="3" name="Content Placeholder 2"/>
          <p:cNvSpPr>
            <a:spLocks noGrp="1"/>
          </p:cNvSpPr>
          <p:nvPr>
            <p:ph idx="1"/>
          </p:nvPr>
        </p:nvSpPr>
        <p:spPr/>
        <p:txBody>
          <a:bodyPr>
            <a:normAutofit fontScale="55000" lnSpcReduction="20000"/>
          </a:bodyPr>
          <a:lstStyle/>
          <a:p>
            <a:pPr lvl="0"/>
            <a:r>
              <a:rPr lang="en-US" dirty="0"/>
              <a:t>Partnership with ADC and </a:t>
            </a:r>
            <a:r>
              <a:rPr lang="en-US" dirty="0" err="1"/>
              <a:t>ASHLine</a:t>
            </a:r>
            <a:r>
              <a:rPr lang="en-US" dirty="0"/>
              <a:t> for follow up coaching of inmates after participation and release from the Second Chance Centers.  </a:t>
            </a:r>
          </a:p>
          <a:p>
            <a:pPr lvl="0"/>
            <a:r>
              <a:rPr lang="en-US" dirty="0"/>
              <a:t>Completed pilots at 2nd Chance facilities, with a reported </a:t>
            </a:r>
            <a:r>
              <a:rPr lang="en-US" b="1" dirty="0"/>
              <a:t>50% reduction in tobacco use</a:t>
            </a:r>
            <a:r>
              <a:rPr lang="en-US" dirty="0"/>
              <a:t>.</a:t>
            </a:r>
          </a:p>
          <a:p>
            <a:pPr lvl="0"/>
            <a:r>
              <a:rPr lang="en-US" dirty="0"/>
              <a:t>Both the inmate population and ADC staff received the program with great enthusiasm.</a:t>
            </a:r>
          </a:p>
          <a:p>
            <a:pPr lvl="0"/>
            <a:r>
              <a:rPr lang="en-US" dirty="0"/>
              <a:t>Two new pilots launching in January (both at Lewis), based on our review of the original pilots, which include a train-the-trainer model with select inmates.</a:t>
            </a:r>
          </a:p>
          <a:p>
            <a:pPr lvl="0"/>
            <a:r>
              <a:rPr lang="en-US" dirty="0"/>
              <a:t>The initiative has </a:t>
            </a:r>
            <a:r>
              <a:rPr lang="en-US" b="1" dirty="0"/>
              <a:t>received rave reviews </a:t>
            </a:r>
            <a:r>
              <a:rPr lang="en-US" dirty="0"/>
              <a:t>from the TRUST Commission, which advises ADHS on the use of tobacco tax revenues.</a:t>
            </a:r>
          </a:p>
        </p:txBody>
      </p:sp>
    </p:spTree>
    <p:extLst>
      <p:ext uri="{BB962C8B-B14F-4D97-AF65-F5344CB8AC3E}">
        <p14:creationId xmlns:p14="http://schemas.microsoft.com/office/powerpoint/2010/main" val="3482459581"/>
      </p:ext>
    </p:extLst>
  </p:cSld>
  <p:clrMapOvr>
    <a:masterClrMapping/>
  </p:clrMapOvr>
  <mc:AlternateContent xmlns:mc="http://schemas.openxmlformats.org/markup-compatibility/2006" xmlns:p14="http://schemas.microsoft.com/office/powerpoint/2010/main">
    <mc:Choice Requires="p14">
      <p:transition p14:dur="250" advTm="30000">
        <p:fade/>
      </p:transition>
    </mc:Choice>
    <mc:Fallback xmlns="">
      <p:transition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2" presetClass="entr" presetSubtype="4" fill="hold" grpId="0" nodeType="afterEffect">
                                  <p:stCondLst>
                                    <p:cond delay="300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6500"/>
                            </p:stCondLst>
                            <p:childTnLst>
                              <p:par>
                                <p:cTn id="17" presetID="2" presetClass="entr" presetSubtype="4" fill="hold" grpId="0" nodeType="afterEffect">
                                  <p:stCondLst>
                                    <p:cond delay="375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10750"/>
                            </p:stCondLst>
                            <p:childTnLst>
                              <p:par>
                                <p:cTn id="22" presetID="2" presetClass="entr" presetSubtype="4" fill="hold" grpId="0" nodeType="afterEffect">
                                  <p:stCondLst>
                                    <p:cond delay="375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5000"/>
                            </p:stCondLst>
                            <p:childTnLst>
                              <p:par>
                                <p:cTn id="27" presetID="2" presetClass="entr" presetSubtype="4" fill="hold" grpId="0" nodeType="afterEffect">
                                  <p:stCondLst>
                                    <p:cond delay="375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9250"/>
                            </p:stCondLst>
                            <p:childTnLst>
                              <p:par>
                                <p:cTn id="32" presetID="2" presetClass="entr" presetSubtype="4" fill="hold" grpId="0" nodeType="afterEffect">
                                  <p:stCondLst>
                                    <p:cond delay="375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advAuto="300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rmAutofit/>
          </a:bodyPr>
          <a:lstStyle/>
          <a:p>
            <a:pPr marL="0" indent="0">
              <a:buNone/>
            </a:pPr>
            <a:r>
              <a:rPr lang="en-US" sz="4800" dirty="0"/>
              <a:t>For our </a:t>
            </a:r>
            <a:r>
              <a:rPr lang="en-US" sz="4800" b="1" dirty="0"/>
              <a:t>SMI patients</a:t>
            </a:r>
            <a:r>
              <a:rPr lang="en-US" sz="4800" dirty="0"/>
              <a:t>, the </a:t>
            </a:r>
            <a:r>
              <a:rPr lang="en-US" sz="4800" b="1" dirty="0"/>
              <a:t>RBHA plans have all been great</a:t>
            </a:r>
            <a:r>
              <a:rPr lang="en-US" sz="4800" dirty="0"/>
              <a:t>.  Most patients leave with an appointment in hand for follow up care.  In release planning, we work directly with all the RBHA health plans daily.  </a:t>
            </a:r>
            <a:r>
              <a:rPr lang="en-US" sz="4800" b="1" dirty="0"/>
              <a:t>It’s been awesome. </a:t>
            </a:r>
            <a:endParaRPr lang="en-US" sz="2600" b="1" dirty="0"/>
          </a:p>
        </p:txBody>
      </p:sp>
    </p:spTree>
    <p:extLst>
      <p:ext uri="{BB962C8B-B14F-4D97-AF65-F5344CB8AC3E}">
        <p14:creationId xmlns:p14="http://schemas.microsoft.com/office/powerpoint/2010/main" val="2350951520"/>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rmAutofit fontScale="77500" lnSpcReduction="20000"/>
          </a:bodyPr>
          <a:lstStyle/>
          <a:p>
            <a:pPr marL="0" indent="0">
              <a:buNone/>
            </a:pPr>
            <a:r>
              <a:rPr lang="en-US" sz="4800" dirty="0"/>
              <a:t>I would like to highlight two things that have been a </a:t>
            </a:r>
            <a:r>
              <a:rPr lang="en-US" sz="4800" b="1" dirty="0"/>
              <a:t>success this year</a:t>
            </a:r>
            <a:r>
              <a:rPr lang="en-US" sz="4800" dirty="0"/>
              <a:t>, especially </a:t>
            </a:r>
            <a:r>
              <a:rPr lang="en-US" sz="4800" b="1" dirty="0"/>
              <a:t>during 10/1 ACC integration</a:t>
            </a:r>
            <a:r>
              <a:rPr lang="en-US" sz="4800" dirty="0"/>
              <a:t>. During the buildup for the changes that would happen on 10/1, </a:t>
            </a:r>
            <a:r>
              <a:rPr lang="en-US" sz="4800" b="1" dirty="0"/>
              <a:t>all the ACC Justice Liaison’s decided to come together </a:t>
            </a:r>
            <a:r>
              <a:rPr lang="en-US" sz="4800" dirty="0"/>
              <a:t>as one team to brain storm and begin meeting with our Justice Partners in order to prepare for these changes. I wanted to </a:t>
            </a:r>
            <a:r>
              <a:rPr lang="en-US" sz="4800" b="1" dirty="0"/>
              <a:t>highlight the team work</a:t>
            </a:r>
            <a:r>
              <a:rPr lang="en-US" sz="4800" dirty="0"/>
              <a:t>, the </a:t>
            </a:r>
            <a:r>
              <a:rPr lang="en-US" sz="4800" b="1" dirty="0"/>
              <a:t>hard work</a:t>
            </a:r>
            <a:r>
              <a:rPr lang="en-US" sz="4800" dirty="0"/>
              <a:t> and the </a:t>
            </a:r>
            <a:r>
              <a:rPr lang="en-US" sz="4800" b="1" dirty="0"/>
              <a:t>constant communication </a:t>
            </a:r>
            <a:r>
              <a:rPr lang="en-US" sz="4800" dirty="0"/>
              <a:t>that has continued to happen </a:t>
            </a:r>
            <a:r>
              <a:rPr lang="en-US" sz="4800" b="1" dirty="0"/>
              <a:t>between all the ACC Justice Liaisons</a:t>
            </a:r>
            <a:r>
              <a:rPr lang="en-US" sz="4800" dirty="0"/>
              <a:t>.  </a:t>
            </a:r>
          </a:p>
          <a:p>
            <a:pPr marL="0" indent="0">
              <a:lnSpc>
                <a:spcPct val="100000"/>
              </a:lnSpc>
              <a:spcBef>
                <a:spcPts val="857"/>
              </a:spcBef>
              <a:buNone/>
            </a:pPr>
            <a:endParaRPr lang="en-US" sz="2600" dirty="0"/>
          </a:p>
          <a:p>
            <a:pPr marL="0" indent="0">
              <a:lnSpc>
                <a:spcPct val="100000"/>
              </a:lnSpc>
              <a:spcBef>
                <a:spcPts val="857"/>
              </a:spcBef>
              <a:buNone/>
            </a:pPr>
            <a:endParaRPr lang="en-US" sz="2600" dirty="0"/>
          </a:p>
        </p:txBody>
      </p:sp>
    </p:spTree>
    <p:extLst>
      <p:ext uri="{BB962C8B-B14F-4D97-AF65-F5344CB8AC3E}">
        <p14:creationId xmlns:p14="http://schemas.microsoft.com/office/powerpoint/2010/main" val="1012140986"/>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928360"/>
          </a:xfrm>
        </p:spPr>
        <p:txBody>
          <a:bodyPr>
            <a:normAutofit/>
          </a:bodyPr>
          <a:lstStyle/>
          <a:p>
            <a:pPr marL="0" indent="0">
              <a:lnSpc>
                <a:spcPct val="100000"/>
              </a:lnSpc>
              <a:spcBef>
                <a:spcPts val="857"/>
              </a:spcBef>
              <a:buNone/>
            </a:pPr>
            <a:r>
              <a:rPr lang="en-US" sz="2800" dirty="0"/>
              <a:t>I had an incarcerated member who was eligible for the Reach In process and was being released earlier then I expected. In getting all the coordination completed for this member to attend her PCP and BH appointment, I ran into an obstacle which was her AHCCCS eligibility suspended. The activation was taking a little more time than expected, once member was released, but with the help of AHCCCS and other Justice Liaisons I was able to send the “AHCCCS Notification of Adults in Detention” form to the AHCCCS Justice email. In doing this, not only was eligibility activated </a:t>
            </a:r>
            <a:r>
              <a:rPr lang="en-US" sz="2800" b="1" dirty="0"/>
              <a:t>that same day </a:t>
            </a:r>
            <a:r>
              <a:rPr lang="en-US" sz="2800" dirty="0"/>
              <a:t>I sent the form but </a:t>
            </a:r>
            <a:r>
              <a:rPr lang="en-US" sz="2800" b="1" dirty="0"/>
              <a:t>she was able to establish care </a:t>
            </a:r>
            <a:r>
              <a:rPr lang="en-US" sz="2800" dirty="0"/>
              <a:t>with the appropriate specialists.  </a:t>
            </a:r>
          </a:p>
        </p:txBody>
      </p:sp>
    </p:spTree>
    <p:extLst>
      <p:ext uri="{BB962C8B-B14F-4D97-AF65-F5344CB8AC3E}">
        <p14:creationId xmlns:p14="http://schemas.microsoft.com/office/powerpoint/2010/main" val="3084230365"/>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rmAutofit/>
          </a:bodyPr>
          <a:lstStyle/>
          <a:p>
            <a:pPr marL="0" indent="0">
              <a:lnSpc>
                <a:spcPct val="100000"/>
              </a:lnSpc>
              <a:spcBef>
                <a:spcPts val="857"/>
              </a:spcBef>
              <a:buNone/>
            </a:pPr>
            <a:r>
              <a:rPr lang="en-US" sz="3200" dirty="0"/>
              <a:t>Worked with </a:t>
            </a:r>
            <a:r>
              <a:rPr lang="en-US" sz="3200" b="1" dirty="0"/>
              <a:t>La Paz Sheriff </a:t>
            </a:r>
            <a:r>
              <a:rPr lang="en-US" sz="3200" dirty="0"/>
              <a:t>to establish the </a:t>
            </a:r>
            <a:r>
              <a:rPr lang="en-US" sz="3200" b="1" dirty="0"/>
              <a:t>first MOU/Agreement between them and AHCCCS </a:t>
            </a:r>
          </a:p>
          <a:p>
            <a:pPr marL="0" indent="0">
              <a:lnSpc>
                <a:spcPct val="100000"/>
              </a:lnSpc>
              <a:spcBef>
                <a:spcPts val="857"/>
              </a:spcBef>
              <a:buNone/>
            </a:pPr>
            <a:endParaRPr lang="en-US" sz="3200" b="1" dirty="0"/>
          </a:p>
          <a:p>
            <a:pPr marL="0" indent="0">
              <a:lnSpc>
                <a:spcPct val="100000"/>
              </a:lnSpc>
              <a:spcBef>
                <a:spcPts val="857"/>
              </a:spcBef>
              <a:buNone/>
            </a:pPr>
            <a:r>
              <a:rPr lang="en-US" sz="3200" dirty="0"/>
              <a:t>Began </a:t>
            </a:r>
            <a:r>
              <a:rPr lang="en-US" sz="3200" b="1" dirty="0"/>
              <a:t>work with La Paz Sheriff </a:t>
            </a:r>
            <a:r>
              <a:rPr lang="en-US" sz="3200" dirty="0"/>
              <a:t>to build an efficient CRE process with La Paz County Detention</a:t>
            </a:r>
          </a:p>
          <a:p>
            <a:pPr marL="0" indent="0">
              <a:lnSpc>
                <a:spcPct val="100000"/>
              </a:lnSpc>
              <a:spcBef>
                <a:spcPts val="857"/>
              </a:spcBef>
              <a:buNone/>
            </a:pPr>
            <a:endParaRPr lang="en-US" sz="3200" dirty="0"/>
          </a:p>
          <a:p>
            <a:pPr marL="0" indent="0">
              <a:lnSpc>
                <a:spcPct val="100000"/>
              </a:lnSpc>
              <a:spcBef>
                <a:spcPts val="857"/>
              </a:spcBef>
              <a:buNone/>
            </a:pPr>
            <a:r>
              <a:rPr lang="en-US" sz="3200" dirty="0"/>
              <a:t>Began the process to develop a </a:t>
            </a:r>
            <a:r>
              <a:rPr lang="en-US" sz="3200" b="1" dirty="0"/>
              <a:t>Veteran Court </a:t>
            </a:r>
            <a:r>
              <a:rPr lang="en-US" sz="3200" dirty="0"/>
              <a:t>in </a:t>
            </a:r>
            <a:r>
              <a:rPr lang="en-US" sz="3200" b="1" dirty="0"/>
              <a:t>Yuma</a:t>
            </a:r>
            <a:r>
              <a:rPr lang="en-US" sz="3200" dirty="0"/>
              <a:t> County</a:t>
            </a:r>
          </a:p>
        </p:txBody>
      </p:sp>
    </p:spTree>
    <p:extLst>
      <p:ext uri="{BB962C8B-B14F-4D97-AF65-F5344CB8AC3E}">
        <p14:creationId xmlns:p14="http://schemas.microsoft.com/office/powerpoint/2010/main" val="1768769462"/>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rmAutofit lnSpcReduction="10000"/>
          </a:bodyPr>
          <a:lstStyle/>
          <a:p>
            <a:pPr marL="0" indent="0">
              <a:lnSpc>
                <a:spcPct val="100000"/>
              </a:lnSpc>
              <a:spcBef>
                <a:spcPts val="857"/>
              </a:spcBef>
              <a:buNone/>
            </a:pPr>
            <a:r>
              <a:rPr lang="en-US" sz="3200" dirty="0"/>
              <a:t>In </a:t>
            </a:r>
            <a:r>
              <a:rPr lang="en-US" sz="3200" b="1" dirty="0"/>
              <a:t>Graham / Greenlee</a:t>
            </a:r>
          </a:p>
          <a:p>
            <a:pPr>
              <a:lnSpc>
                <a:spcPct val="100000"/>
              </a:lnSpc>
              <a:spcBef>
                <a:spcPts val="857"/>
              </a:spcBef>
            </a:pPr>
            <a:r>
              <a:rPr lang="en-US" sz="3200" dirty="0"/>
              <a:t>Developed a process to </a:t>
            </a:r>
            <a:r>
              <a:rPr lang="en-US" sz="3200" b="1" dirty="0"/>
              <a:t>support Health Home enrollment and re-engagement</a:t>
            </a:r>
          </a:p>
          <a:p>
            <a:pPr lvl="1">
              <a:spcBef>
                <a:spcPts val="857"/>
              </a:spcBef>
            </a:pPr>
            <a:r>
              <a:rPr lang="en-US" sz="2800" dirty="0"/>
              <a:t>This </a:t>
            </a:r>
            <a:r>
              <a:rPr lang="en-US" sz="2800" b="1" dirty="0"/>
              <a:t>bolsters</a:t>
            </a:r>
            <a:r>
              <a:rPr lang="en-US" sz="2800" dirty="0"/>
              <a:t> the rigorous process of </a:t>
            </a:r>
            <a:r>
              <a:rPr lang="en-US" sz="2800" b="1" dirty="0"/>
              <a:t>Graham County Drug Court </a:t>
            </a:r>
            <a:r>
              <a:rPr lang="en-US" sz="2800" dirty="0"/>
              <a:t>which introduces and promotes a thoughtful alternate process to justice services through individualized interaction with Health Homes</a:t>
            </a:r>
          </a:p>
          <a:p>
            <a:pPr>
              <a:lnSpc>
                <a:spcPct val="100000"/>
              </a:lnSpc>
              <a:spcBef>
                <a:spcPts val="857"/>
              </a:spcBef>
            </a:pPr>
            <a:r>
              <a:rPr lang="en-US" sz="3200" b="1" dirty="0"/>
              <a:t>Developed a line of communication</a:t>
            </a:r>
            <a:r>
              <a:rPr lang="en-US" sz="3200" dirty="0"/>
              <a:t> between the Health Homes, Probation and the Justice systems to solidly engage the community</a:t>
            </a:r>
          </a:p>
          <a:p>
            <a:pPr lvl="1">
              <a:spcBef>
                <a:spcPts val="857"/>
              </a:spcBef>
            </a:pPr>
            <a:r>
              <a:rPr lang="en-US" sz="2800" dirty="0"/>
              <a:t>Organized regular Justice Meetings with Health Homes the Presiding Judge and the Chief of Probation </a:t>
            </a:r>
          </a:p>
          <a:p>
            <a:pPr marL="0" indent="0">
              <a:lnSpc>
                <a:spcPct val="100000"/>
              </a:lnSpc>
              <a:spcBef>
                <a:spcPts val="857"/>
              </a:spcBef>
              <a:buNone/>
            </a:pPr>
            <a:endParaRPr lang="en-US" sz="2600" dirty="0"/>
          </a:p>
          <a:p>
            <a:pPr marL="0" indent="0">
              <a:lnSpc>
                <a:spcPct val="100000"/>
              </a:lnSpc>
              <a:spcBef>
                <a:spcPts val="857"/>
              </a:spcBef>
              <a:buNone/>
            </a:pPr>
            <a:endParaRPr lang="en-US" sz="2600" dirty="0"/>
          </a:p>
          <a:p>
            <a:pPr marL="0" indent="0">
              <a:lnSpc>
                <a:spcPct val="100000"/>
              </a:lnSpc>
              <a:spcBef>
                <a:spcPts val="857"/>
              </a:spcBef>
              <a:buNone/>
            </a:pPr>
            <a:endParaRPr lang="en-US" sz="2600" dirty="0"/>
          </a:p>
        </p:txBody>
      </p:sp>
    </p:spTree>
    <p:extLst>
      <p:ext uri="{BB962C8B-B14F-4D97-AF65-F5344CB8AC3E}">
        <p14:creationId xmlns:p14="http://schemas.microsoft.com/office/powerpoint/2010/main" val="3725429122"/>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100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2800" dirty="0"/>
              <a:t>Collaboration with </a:t>
            </a:r>
            <a:r>
              <a:rPr lang="en-US" sz="2800" b="1" dirty="0"/>
              <a:t>Pinal County Detention </a:t>
            </a:r>
            <a:r>
              <a:rPr lang="en-US" sz="2800" dirty="0"/>
              <a:t>to the </a:t>
            </a:r>
            <a:r>
              <a:rPr lang="en-US" sz="2800" b="1" dirty="0"/>
              <a:t>Housing Unit for Military Veterans (HUMV)</a:t>
            </a:r>
            <a:r>
              <a:rPr lang="en-US" sz="2800" dirty="0"/>
              <a:t>; a pod specifically housing veterans within Pinal County Detention. </a:t>
            </a:r>
          </a:p>
          <a:p>
            <a:pPr>
              <a:lnSpc>
                <a:spcPct val="100000"/>
              </a:lnSpc>
              <a:spcBef>
                <a:spcPts val="857"/>
              </a:spcBef>
            </a:pPr>
            <a:r>
              <a:rPr lang="en-US" sz="2600" b="1" dirty="0"/>
              <a:t>Jail Liaisons have been trained </a:t>
            </a:r>
            <a:r>
              <a:rPr lang="en-US" sz="2600" dirty="0"/>
              <a:t>by Arizona Coalition for Military Families (ACMF) </a:t>
            </a:r>
            <a:r>
              <a:rPr lang="en-US" sz="2600" b="1" dirty="0"/>
              <a:t>to be Veteran Navigators </a:t>
            </a:r>
          </a:p>
          <a:p>
            <a:pPr lvl="1">
              <a:spcBef>
                <a:spcPts val="857"/>
              </a:spcBef>
            </a:pPr>
            <a:r>
              <a:rPr lang="en-US" sz="2200" dirty="0"/>
              <a:t>This training enabled the Jail Liaisons to work within this pod and identify key needs of the veterans in the HUMV pod; to include CRE submission for those seeking services with our Health home network or seeking a basis of treatment in the community.  </a:t>
            </a:r>
          </a:p>
          <a:p>
            <a:pPr>
              <a:lnSpc>
                <a:spcPct val="100000"/>
              </a:lnSpc>
              <a:spcBef>
                <a:spcPts val="857"/>
              </a:spcBef>
            </a:pPr>
            <a:r>
              <a:rPr lang="en-US" sz="2600" b="1" dirty="0"/>
              <a:t>Connect community services </a:t>
            </a:r>
            <a:r>
              <a:rPr lang="en-US" sz="2600" dirty="0"/>
              <a:t>(Non-AHCCCS) organizations to support and help veterans within the HUMV program</a:t>
            </a:r>
          </a:p>
          <a:p>
            <a:pPr lvl="1">
              <a:spcBef>
                <a:spcPts val="857"/>
              </a:spcBef>
            </a:pPr>
            <a:r>
              <a:rPr lang="en-US" sz="2200" dirty="0"/>
              <a:t>They have been holding veteran’s peer- groups, many of these veterans advocates have become mentors within the pod and help these veterans transition re-entry. </a:t>
            </a:r>
          </a:p>
        </p:txBody>
      </p:sp>
    </p:spTree>
    <p:extLst>
      <p:ext uri="{BB962C8B-B14F-4D97-AF65-F5344CB8AC3E}">
        <p14:creationId xmlns:p14="http://schemas.microsoft.com/office/powerpoint/2010/main" val="71596591"/>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additive="base">
                                        <p:cTn id="16"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100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100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additive="base">
                                        <p:cTn id="2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Collaboration</a:t>
            </a:r>
          </a:p>
        </p:txBody>
      </p:sp>
      <p:sp>
        <p:nvSpPr>
          <p:cNvPr id="3" name="Content Placeholder 2"/>
          <p:cNvSpPr>
            <a:spLocks noGrp="1"/>
          </p:cNvSpPr>
          <p:nvPr>
            <p:ph idx="1"/>
          </p:nvPr>
        </p:nvSpPr>
        <p:spPr>
          <a:xfrm>
            <a:off x="731520" y="1920240"/>
            <a:ext cx="13655040" cy="5431156"/>
          </a:xfrm>
        </p:spPr>
        <p:txBody>
          <a:bodyPr>
            <a:noAutofit/>
          </a:bodyPr>
          <a:lstStyle/>
          <a:p>
            <a:pPr marL="0" indent="0">
              <a:lnSpc>
                <a:spcPct val="100000"/>
              </a:lnSpc>
              <a:spcBef>
                <a:spcPts val="857"/>
              </a:spcBef>
              <a:buNone/>
            </a:pPr>
            <a:r>
              <a:rPr lang="en-US" sz="3200" dirty="0"/>
              <a:t>Created a </a:t>
            </a:r>
            <a:r>
              <a:rPr lang="en-US" sz="3200" b="1" dirty="0"/>
              <a:t>collaboration with multiple stakeholders </a:t>
            </a:r>
            <a:r>
              <a:rPr lang="en-US" sz="3200" dirty="0"/>
              <a:t>to develop a referral process for neurological support services for members identified as having a potential lifetime history of </a:t>
            </a:r>
            <a:r>
              <a:rPr lang="en-US" sz="3200" b="1" dirty="0"/>
              <a:t>Traumatic Brain Injury</a:t>
            </a:r>
            <a:r>
              <a:rPr lang="en-US" sz="3200" dirty="0"/>
              <a:t>.</a:t>
            </a:r>
          </a:p>
          <a:p>
            <a:pPr marL="0" indent="0">
              <a:lnSpc>
                <a:spcPct val="100000"/>
              </a:lnSpc>
              <a:spcBef>
                <a:spcPts val="857"/>
              </a:spcBef>
              <a:buNone/>
            </a:pPr>
            <a:r>
              <a:rPr lang="en-US" sz="3200" dirty="0"/>
              <a:t>Included in collaboration Brain Injury Alliance of Arizona, Arizona Governor’s Council on Head and Spinal Cord Injuries, Barrow Neurological Institute Concussion and Brain Injury Clinic.</a:t>
            </a:r>
          </a:p>
          <a:p>
            <a:pPr marL="0" indent="0">
              <a:lnSpc>
                <a:spcPct val="100000"/>
              </a:lnSpc>
              <a:spcBef>
                <a:spcPts val="857"/>
              </a:spcBef>
              <a:buNone/>
            </a:pPr>
            <a:r>
              <a:rPr lang="en-US" sz="2600" dirty="0"/>
              <a:t> </a:t>
            </a:r>
          </a:p>
          <a:p>
            <a:pPr marL="0" indent="0">
              <a:lnSpc>
                <a:spcPct val="100000"/>
              </a:lnSpc>
              <a:spcBef>
                <a:spcPts val="857"/>
              </a:spcBef>
              <a:buNone/>
            </a:pPr>
            <a:endParaRPr lang="en-US" sz="2600" dirty="0"/>
          </a:p>
          <a:p>
            <a:pPr marL="0" indent="0">
              <a:lnSpc>
                <a:spcPct val="100000"/>
              </a:lnSpc>
              <a:spcBef>
                <a:spcPts val="857"/>
              </a:spcBef>
              <a:buNone/>
            </a:pPr>
            <a:endParaRPr lang="en-US" sz="2600" dirty="0"/>
          </a:p>
        </p:txBody>
      </p:sp>
    </p:spTree>
    <p:extLst>
      <p:ext uri="{BB962C8B-B14F-4D97-AF65-F5344CB8AC3E}">
        <p14:creationId xmlns:p14="http://schemas.microsoft.com/office/powerpoint/2010/main" val="2407073950"/>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grpId="0"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Collaboration</a:t>
            </a:r>
          </a:p>
        </p:txBody>
      </p:sp>
      <p:sp>
        <p:nvSpPr>
          <p:cNvPr id="3" name="Content Placeholder 2"/>
          <p:cNvSpPr>
            <a:spLocks noGrp="1"/>
          </p:cNvSpPr>
          <p:nvPr>
            <p:ph idx="1"/>
          </p:nvPr>
        </p:nvSpPr>
        <p:spPr>
          <a:xfrm>
            <a:off x="731520" y="1920240"/>
            <a:ext cx="13411200" cy="5431156"/>
          </a:xfrm>
        </p:spPr>
        <p:txBody>
          <a:bodyPr>
            <a:noAutofit/>
          </a:bodyPr>
          <a:lstStyle/>
          <a:p>
            <a:pPr marL="0" indent="0">
              <a:buNone/>
            </a:pPr>
            <a:r>
              <a:rPr lang="en-US" sz="2600" dirty="0"/>
              <a:t>At the </a:t>
            </a:r>
            <a:r>
              <a:rPr lang="en-US" sz="2600" b="1" dirty="0"/>
              <a:t>Supreme Court</a:t>
            </a:r>
            <a:r>
              <a:rPr lang="en-US" sz="2600" dirty="0"/>
              <a:t>, the Subcommittee on Mental Health and the Criminal Justice System, a subcommittee of the Fair Justice Task Force, presented its final report to the Arizona Judicial Council in June 2018. It </a:t>
            </a:r>
            <a:r>
              <a:rPr lang="en-US" sz="2600" b="1" dirty="0"/>
              <a:t>recommended</a:t>
            </a:r>
            <a:r>
              <a:rPr lang="en-US" sz="2600" dirty="0"/>
              <a:t> that the Court continue the work by </a:t>
            </a:r>
            <a:r>
              <a:rPr lang="en-US" sz="2600" b="1" dirty="0"/>
              <a:t>establishing a committee comprised of justice and mental health stakeholders</a:t>
            </a:r>
            <a:r>
              <a:rPr lang="en-US" sz="2600" dirty="0"/>
              <a:t> to identify and recommend ways to address the issues and challenges faced by justice system involving </a:t>
            </a:r>
            <a:r>
              <a:rPr lang="en-US" sz="2600" b="1" dirty="0"/>
              <a:t>individuals with mental and behavioral healthcare needs</a:t>
            </a:r>
            <a:r>
              <a:rPr lang="en-US" sz="2600" dirty="0"/>
              <a:t>. </a:t>
            </a:r>
          </a:p>
          <a:p>
            <a:pPr marL="0" indent="0">
              <a:buNone/>
            </a:pPr>
            <a:r>
              <a:rPr lang="en-US" sz="2600" dirty="0"/>
              <a:t>In August 2018, the Committee on Mental Health and the Justice System was formed with a charge to develop and recommend comprehensive, evidence-based best practices and cross-agency protocols to improve the administration of civil and criminal justice for persons with mental illness.</a:t>
            </a:r>
          </a:p>
        </p:txBody>
      </p:sp>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sz="2400"/>
          </a:p>
        </p:txBody>
      </p:sp>
      <p:sp>
        <p:nvSpPr>
          <p:cNvPr id="2" name="Title 1"/>
          <p:cNvSpPr>
            <a:spLocks noGrp="1"/>
          </p:cNvSpPr>
          <p:nvPr>
            <p:ph type="title"/>
          </p:nvPr>
        </p:nvSpPr>
        <p:spPr/>
        <p:txBody>
          <a:bodyPr>
            <a:normAutofit/>
          </a:bodyPr>
          <a:lstStyle/>
          <a:p>
            <a:r>
              <a:rPr lang="en-US" dirty="0"/>
              <a:t>Data</a:t>
            </a:r>
          </a:p>
        </p:txBody>
      </p:sp>
      <p:sp>
        <p:nvSpPr>
          <p:cNvPr id="3" name="Content Placeholder 2"/>
          <p:cNvSpPr>
            <a:spLocks noGrp="1"/>
          </p:cNvSpPr>
          <p:nvPr>
            <p:ph idx="1"/>
          </p:nvPr>
        </p:nvSpPr>
        <p:spPr>
          <a:xfrm>
            <a:off x="731520" y="1920240"/>
            <a:ext cx="13655040" cy="5431156"/>
          </a:xfrm>
        </p:spPr>
        <p:txBody>
          <a:bodyPr>
            <a:noAutofit/>
          </a:bodyPr>
          <a:lstStyle/>
          <a:p>
            <a:pPr marL="0" indent="0">
              <a:buNone/>
            </a:pPr>
            <a:r>
              <a:rPr lang="en-US" sz="3200" b="1" dirty="0"/>
              <a:t>Reach Out Program</a:t>
            </a:r>
            <a:r>
              <a:rPr lang="en-US" sz="3200" dirty="0"/>
              <a:t>: (early release from jail to residential treatment)  </a:t>
            </a:r>
          </a:p>
          <a:p>
            <a:pPr marL="0" indent="0">
              <a:buNone/>
            </a:pPr>
            <a:r>
              <a:rPr lang="en-US" sz="3200" dirty="0"/>
              <a:t> </a:t>
            </a:r>
            <a:r>
              <a:rPr lang="en-US" sz="3200" b="1" dirty="0"/>
              <a:t>61% graduated </a:t>
            </a:r>
            <a:r>
              <a:rPr lang="en-US" sz="3200" dirty="0"/>
              <a:t>from treatment; outcomes: </a:t>
            </a:r>
            <a:r>
              <a:rPr lang="en-US" sz="3200" b="1" dirty="0"/>
              <a:t>52.6% of non- completers revoked</a:t>
            </a:r>
            <a:r>
              <a:rPr lang="en-US" sz="3200" dirty="0"/>
              <a:t>; only </a:t>
            </a:r>
            <a:r>
              <a:rPr lang="en-US" sz="3200" b="1" dirty="0"/>
              <a:t>25% of graduates revoked</a:t>
            </a:r>
            <a:r>
              <a:rPr lang="en-US" sz="3200" dirty="0"/>
              <a:t> </a:t>
            </a:r>
          </a:p>
          <a:p>
            <a:pPr marL="0" indent="0">
              <a:buNone/>
            </a:pPr>
            <a:r>
              <a:rPr lang="en-US" sz="3200" dirty="0"/>
              <a:t>16 members have been identified for Reach Out since 10/1/18 and Case Manager has had </a:t>
            </a:r>
            <a:r>
              <a:rPr lang="en-US" sz="3200" b="1" dirty="0"/>
              <a:t>successful coordination with the residential staff 100% of the time</a:t>
            </a:r>
            <a:r>
              <a:rPr lang="en-US" sz="3200" dirty="0"/>
              <a:t>. Health assessments have been received 10/13 times (77%), the remaining 3 left RTC program prior to completing their intake process.  For all who have left residential against recommendation, Case Management has successfully coordinated with probation. </a:t>
            </a:r>
          </a:p>
          <a:p>
            <a:pPr marL="0" indent="0">
              <a:lnSpc>
                <a:spcPct val="100000"/>
              </a:lnSpc>
              <a:spcBef>
                <a:spcPts val="857"/>
              </a:spcBef>
              <a:buNone/>
            </a:pPr>
            <a:endParaRPr lang="en-US" sz="2600" dirty="0"/>
          </a:p>
        </p:txBody>
      </p:sp>
    </p:spTree>
    <p:extLst>
      <p:ext uri="{BB962C8B-B14F-4D97-AF65-F5344CB8AC3E}">
        <p14:creationId xmlns:p14="http://schemas.microsoft.com/office/powerpoint/2010/main" val="452891955"/>
      </p:ext>
    </p:extLst>
  </p:cSld>
  <p:clrMapOvr>
    <a:masterClrMapping/>
  </p:clrMapOvr>
  <mc:AlternateContent xmlns:mc="http://schemas.openxmlformats.org/markup-compatibility/2006" xmlns:p14="http://schemas.microsoft.com/office/powerpoint/2010/main">
    <mc:Choice Requires="p14">
      <p:transition spd="med" p14:dur="700" advTm="40000">
        <p:fade/>
      </p:transition>
    </mc:Choice>
    <mc:Fallback xmlns="">
      <p:transition spd="med"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2" presetClass="entr" presetSubtype="4" fill="hold" grpId="0" nodeType="after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16" fill="hold">
                            <p:stCondLst>
                              <p:cond delay="4500"/>
                            </p:stCondLst>
                            <p:childTnLst>
                              <p:par>
                                <p:cTn id="17" presetID="2" presetClass="entr" presetSubtype="4" fill="hold" grpId="0" nodeType="afterEffect">
                                  <p:stCondLst>
                                    <p:cond delay="100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1" fill="hold">
                            <p:stCondLst>
                              <p:cond delay="6000"/>
                            </p:stCondLst>
                            <p:childTnLst>
                              <p:par>
                                <p:cTn id="22" presetID="2" presetClass="entr" presetSubtype="4" fill="hold" grpId="0" nodeType="afterEffect">
                                  <p:stCondLst>
                                    <p:cond delay="100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Data</a:t>
            </a:r>
          </a:p>
        </p:txBody>
      </p:sp>
      <p:sp>
        <p:nvSpPr>
          <p:cNvPr id="3" name="Content Placeholder 2"/>
          <p:cNvSpPr>
            <a:spLocks noGrp="1"/>
          </p:cNvSpPr>
          <p:nvPr>
            <p:ph idx="1"/>
          </p:nvPr>
        </p:nvSpPr>
        <p:spPr>
          <a:xfrm>
            <a:off x="731520" y="1920240"/>
            <a:ext cx="13655040" cy="5431156"/>
          </a:xfrm>
        </p:spPr>
        <p:txBody>
          <a:bodyPr>
            <a:noAutofit/>
          </a:bodyPr>
          <a:lstStyle/>
          <a:p>
            <a:pPr marL="0" indent="0">
              <a:buNone/>
            </a:pPr>
            <a:r>
              <a:rPr lang="en-US" sz="3200" b="1"/>
              <a:t>Targeted Investments </a:t>
            </a:r>
            <a:r>
              <a:rPr lang="en-US" sz="3200" b="1" dirty="0"/>
              <a:t>Program: </a:t>
            </a:r>
          </a:p>
          <a:p>
            <a:pPr marL="0" indent="0">
              <a:buNone/>
            </a:pPr>
            <a:r>
              <a:rPr lang="en-US" sz="3200" dirty="0"/>
              <a:t>Community Reintegration Unit (CRU) has referred </a:t>
            </a:r>
            <a:r>
              <a:rPr lang="en-US" sz="3200" b="1" dirty="0"/>
              <a:t>67 probationers </a:t>
            </a:r>
            <a:r>
              <a:rPr lang="en-US" sz="3200" dirty="0"/>
              <a:t>who are in jail, to </a:t>
            </a:r>
            <a:r>
              <a:rPr lang="en-US" sz="3200" b="1" dirty="0"/>
              <a:t>Terros</a:t>
            </a:r>
            <a:r>
              <a:rPr lang="en-US" sz="3200" dirty="0"/>
              <a:t> for coordinated reach-in services. This is part of the </a:t>
            </a:r>
            <a:r>
              <a:rPr lang="en-US" sz="3200" b="1" dirty="0"/>
              <a:t>Targeted Investments</a:t>
            </a:r>
            <a:r>
              <a:rPr lang="en-US" sz="3200" dirty="0"/>
              <a:t> program.  Terros </a:t>
            </a:r>
            <a:r>
              <a:rPr lang="en-US" sz="3200" b="1" dirty="0"/>
              <a:t>Peer Support </a:t>
            </a:r>
            <a:r>
              <a:rPr lang="en-US" sz="3200" dirty="0"/>
              <a:t>staff has </a:t>
            </a:r>
            <a:r>
              <a:rPr lang="en-US" sz="3200" b="1" dirty="0"/>
              <a:t>successfully</a:t>
            </a:r>
            <a:r>
              <a:rPr lang="en-US" sz="3200" dirty="0"/>
              <a:t> </a:t>
            </a:r>
            <a:r>
              <a:rPr lang="en-US" sz="3200" b="1" dirty="0"/>
              <a:t>visited with 40 people in the jails </a:t>
            </a:r>
            <a:r>
              <a:rPr lang="en-US" sz="3200" dirty="0"/>
              <a:t>and has scheduled </a:t>
            </a:r>
            <a:r>
              <a:rPr lang="en-US" sz="3200" b="1" dirty="0"/>
              <a:t>9 rides </a:t>
            </a:r>
            <a:r>
              <a:rPr lang="en-US" sz="3200" dirty="0"/>
              <a:t>for the date of release </a:t>
            </a:r>
          </a:p>
        </p:txBody>
      </p:sp>
    </p:spTree>
    <p:extLst>
      <p:ext uri="{BB962C8B-B14F-4D97-AF65-F5344CB8AC3E}">
        <p14:creationId xmlns:p14="http://schemas.microsoft.com/office/powerpoint/2010/main" val="160429765"/>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5" name="Rectangle 4"/>
          <p:cNvSpPr/>
          <p:nvPr/>
        </p:nvSpPr>
        <p:spPr>
          <a:xfrm>
            <a:off x="-6531"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sz="5400" dirty="0"/>
              <a:t>Second Chance Reentry Centers</a:t>
            </a:r>
          </a:p>
        </p:txBody>
      </p:sp>
      <p:pic>
        <p:nvPicPr>
          <p:cNvPr id="1026" name="Picture 2"/>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t="32585"/>
          <a:stretch/>
        </p:blipFill>
        <p:spPr bwMode="auto">
          <a:xfrm>
            <a:off x="2303622" y="2362200"/>
            <a:ext cx="12174378" cy="4375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p14:dur="250" advTm="15000">
        <p:fade/>
      </p:transition>
    </mc:Choice>
    <mc:Fallback xmlns="">
      <p:transition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52" presetClass="entr" presetSubtype="0" fill="hold" nodeType="afterEffect">
                                  <p:stCondLst>
                                    <p:cond delay="500"/>
                                  </p:stCondLst>
                                  <p:childTnLst>
                                    <p:set>
                                      <p:cBhvr>
                                        <p:cTn id="13" dur="1" fill="hold">
                                          <p:stCondLst>
                                            <p:cond delay="0"/>
                                          </p:stCondLst>
                                        </p:cTn>
                                        <p:tgtEl>
                                          <p:spTgt spid="1026"/>
                                        </p:tgtEl>
                                        <p:attrNameLst>
                                          <p:attrName>style.visibility</p:attrName>
                                        </p:attrNameLst>
                                      </p:cBhvr>
                                      <p:to>
                                        <p:strVal val="visible"/>
                                      </p:to>
                                    </p:set>
                                    <p:animScale>
                                      <p:cBhvr>
                                        <p:cTn id="14" dur="1000" decel="50000" fill="hold">
                                          <p:stCondLst>
                                            <p:cond delay="0"/>
                                          </p:stCondLst>
                                        </p:cTn>
                                        <p:tgtEl>
                                          <p:spTgt spid="102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1026"/>
                                        </p:tgtEl>
                                        <p:attrNameLst>
                                          <p:attrName>ppt_x</p:attrName>
                                          <p:attrName>ppt_y</p:attrName>
                                        </p:attrNameLst>
                                      </p:cBhvr>
                                    </p:animMotion>
                                    <p:animEffect transition="in" filter="fade">
                                      <p:cBhvr>
                                        <p:cTn id="16"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Data</a:t>
            </a:r>
          </a:p>
        </p:txBody>
      </p:sp>
      <p:sp>
        <p:nvSpPr>
          <p:cNvPr id="3" name="Content Placeholder 2"/>
          <p:cNvSpPr>
            <a:spLocks noGrp="1"/>
          </p:cNvSpPr>
          <p:nvPr>
            <p:ph idx="1"/>
          </p:nvPr>
        </p:nvSpPr>
        <p:spPr>
          <a:xfrm>
            <a:off x="731520" y="1920240"/>
            <a:ext cx="13655040" cy="5431156"/>
          </a:xfrm>
        </p:spPr>
        <p:txBody>
          <a:bodyPr>
            <a:noAutofit/>
          </a:bodyPr>
          <a:lstStyle/>
          <a:p>
            <a:pPr marL="0" indent="0">
              <a:buNone/>
            </a:pPr>
            <a:r>
              <a:rPr lang="en-US" sz="3200" b="1" dirty="0"/>
              <a:t>Thinking For A Change (T4C)</a:t>
            </a:r>
            <a:r>
              <a:rPr lang="en-US" sz="3200" dirty="0"/>
              <a:t> is cognitive restructuring, social skills and problem solving intervention for Medium –High and high risk probationers.  </a:t>
            </a:r>
          </a:p>
          <a:p>
            <a:pPr marL="0" indent="0">
              <a:buNone/>
            </a:pPr>
            <a:r>
              <a:rPr lang="en-US" sz="3200" dirty="0"/>
              <a:t>About </a:t>
            </a:r>
            <a:r>
              <a:rPr lang="en-US" sz="3200" b="1" dirty="0"/>
              <a:t>35%</a:t>
            </a:r>
            <a:r>
              <a:rPr lang="en-US" sz="3200" dirty="0"/>
              <a:t> of the current </a:t>
            </a:r>
            <a:r>
              <a:rPr lang="en-US" sz="3200" b="1" dirty="0"/>
              <a:t>T4C groups </a:t>
            </a:r>
            <a:r>
              <a:rPr lang="en-US" sz="3200" dirty="0"/>
              <a:t>involve co-facilitation with APD and a community provider;  Outcomes:  </a:t>
            </a:r>
            <a:r>
              <a:rPr lang="en-US" sz="3200" b="1" dirty="0"/>
              <a:t>Comparison Group revoked 25.6%</a:t>
            </a:r>
            <a:r>
              <a:rPr lang="en-US" sz="3200" dirty="0"/>
              <a:t>; </a:t>
            </a:r>
            <a:r>
              <a:rPr lang="en-US" sz="3200" b="1" dirty="0"/>
              <a:t>Some T4C </a:t>
            </a:r>
            <a:r>
              <a:rPr lang="en-US" sz="3200" dirty="0"/>
              <a:t>completion revoked at </a:t>
            </a:r>
            <a:r>
              <a:rPr lang="en-US" sz="3200" b="1" dirty="0"/>
              <a:t>8.8%</a:t>
            </a:r>
            <a:r>
              <a:rPr lang="en-US" sz="3200" dirty="0"/>
              <a:t> and T4C </a:t>
            </a:r>
            <a:r>
              <a:rPr lang="en-US" sz="3200" b="1" dirty="0"/>
              <a:t>graduates revoked at 2.7%</a:t>
            </a:r>
          </a:p>
        </p:txBody>
      </p:sp>
    </p:spTree>
    <p:extLst>
      <p:ext uri="{BB962C8B-B14F-4D97-AF65-F5344CB8AC3E}">
        <p14:creationId xmlns:p14="http://schemas.microsoft.com/office/powerpoint/2010/main" val="2570190678"/>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grpId="0" nodeType="afterEffect">
                                  <p:stCondLst>
                                    <p:cond delay="100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Data</a:t>
            </a:r>
          </a:p>
        </p:txBody>
      </p:sp>
      <p:sp>
        <p:nvSpPr>
          <p:cNvPr id="3" name="Content Placeholder 2"/>
          <p:cNvSpPr>
            <a:spLocks noGrp="1"/>
          </p:cNvSpPr>
          <p:nvPr>
            <p:ph idx="1"/>
          </p:nvPr>
        </p:nvSpPr>
        <p:spPr>
          <a:xfrm>
            <a:off x="731520" y="1920240"/>
            <a:ext cx="13655040" cy="5431156"/>
          </a:xfrm>
        </p:spPr>
        <p:txBody>
          <a:bodyPr>
            <a:noAutofit/>
          </a:bodyPr>
          <a:lstStyle/>
          <a:p>
            <a:pPr marL="0" indent="0">
              <a:buNone/>
            </a:pPr>
            <a:r>
              <a:rPr lang="en-US" sz="3200" b="1" dirty="0"/>
              <a:t>Juvenile Probation</a:t>
            </a:r>
            <a:r>
              <a:rPr lang="en-US" sz="3200" dirty="0"/>
              <a:t>: 11 new enrollment referrals were received since 10/1/18 for members not already enrolled with a BH provider. </a:t>
            </a:r>
            <a:r>
              <a:rPr lang="en-US" sz="3200" b="1" dirty="0"/>
              <a:t>100% have had successful coordination</a:t>
            </a:r>
            <a:r>
              <a:rPr lang="en-US" sz="3200" dirty="0"/>
              <a:t> with probation, parents, and BHH. 9 out of 11 have verified completions of intake and 2 have been scheduled for intakes and are still pending. </a:t>
            </a:r>
          </a:p>
        </p:txBody>
      </p:sp>
    </p:spTree>
    <p:extLst>
      <p:ext uri="{BB962C8B-B14F-4D97-AF65-F5344CB8AC3E}">
        <p14:creationId xmlns:p14="http://schemas.microsoft.com/office/powerpoint/2010/main" val="2935278643"/>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100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Success Stories</a:t>
            </a:r>
          </a:p>
        </p:txBody>
      </p:sp>
      <p:sp>
        <p:nvSpPr>
          <p:cNvPr id="3" name="Content Placeholder 2"/>
          <p:cNvSpPr>
            <a:spLocks noGrp="1"/>
          </p:cNvSpPr>
          <p:nvPr>
            <p:ph idx="1"/>
          </p:nvPr>
        </p:nvSpPr>
        <p:spPr>
          <a:xfrm>
            <a:off x="731520" y="1920240"/>
            <a:ext cx="13411200" cy="5431156"/>
          </a:xfrm>
        </p:spPr>
        <p:txBody>
          <a:bodyPr>
            <a:noAutofit/>
          </a:bodyPr>
          <a:lstStyle/>
          <a:p>
            <a:pPr marL="0" indent="0">
              <a:buNone/>
            </a:pPr>
            <a:r>
              <a:rPr lang="en-US" sz="2800" dirty="0"/>
              <a:t>An </a:t>
            </a:r>
            <a:r>
              <a:rPr lang="en-US" sz="2800" b="1" dirty="0"/>
              <a:t>individual with Opioid use Disorder </a:t>
            </a:r>
            <a:r>
              <a:rPr lang="en-US" sz="2800" dirty="0"/>
              <a:t>was referred to the Department of Corrections Vivitrol program that is partnered with Community Medical Services (CMS) to provide continuation of care once client is released. </a:t>
            </a:r>
          </a:p>
          <a:p>
            <a:pPr marL="0" indent="0">
              <a:buNone/>
            </a:pPr>
            <a:r>
              <a:rPr lang="en-US" sz="2800" dirty="0"/>
              <a:t>Since starting treatment with CMS the member has received 6 </a:t>
            </a:r>
            <a:r>
              <a:rPr lang="en-US" sz="2800" b="1" dirty="0" err="1"/>
              <a:t>Vivitrol</a:t>
            </a:r>
            <a:r>
              <a:rPr lang="en-US" sz="2800" dirty="0"/>
              <a:t> injections and has been working with their counselor each month. The member is now employed and this will be her first sober holiday with her ten-year-old daughter.  She is excited to be able to provide gifts this year to her daughter.  “</a:t>
            </a:r>
            <a:r>
              <a:rPr lang="en-US" sz="2800" b="1" dirty="0"/>
              <a:t>No drug is worth going back to prison</a:t>
            </a:r>
            <a:r>
              <a:rPr lang="en-US" sz="2800" dirty="0"/>
              <a:t>”. </a:t>
            </a:r>
          </a:p>
        </p:txBody>
      </p:sp>
    </p:spTree>
    <p:extLst>
      <p:ext uri="{BB962C8B-B14F-4D97-AF65-F5344CB8AC3E}">
        <p14:creationId xmlns:p14="http://schemas.microsoft.com/office/powerpoint/2010/main" val="3029588394"/>
      </p:ext>
    </p:extLst>
  </p:cSld>
  <p:clrMapOvr>
    <a:masterClrMapping/>
  </p:clrMapOvr>
  <mc:AlternateContent xmlns:mc="http://schemas.openxmlformats.org/markup-compatibility/2006" xmlns:p14="http://schemas.microsoft.com/office/powerpoint/2010/main">
    <mc:Choice Requires="p14">
      <p:transition spd="med" p14:dur="700" advTm="40000">
        <p:fade/>
      </p:transition>
    </mc:Choice>
    <mc:Fallback xmlns="">
      <p:transition spd="med"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par>
                          <p:cTn id="11" fill="hold">
                            <p:stCondLst>
                              <p:cond delay="1500"/>
                            </p:stCondLst>
                            <p:childTnLst>
                              <p:par>
                                <p:cTn id="12" presetID="14" presetClass="entr" presetSubtype="1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Success Stories</a:t>
            </a:r>
          </a:p>
        </p:txBody>
      </p:sp>
      <p:sp>
        <p:nvSpPr>
          <p:cNvPr id="3" name="Content Placeholder 2"/>
          <p:cNvSpPr>
            <a:spLocks noGrp="1"/>
          </p:cNvSpPr>
          <p:nvPr>
            <p:ph idx="1"/>
          </p:nvPr>
        </p:nvSpPr>
        <p:spPr/>
        <p:txBody>
          <a:bodyPr>
            <a:noAutofit/>
          </a:bodyPr>
          <a:lstStyle/>
          <a:p>
            <a:pPr marL="0" indent="0">
              <a:buNone/>
            </a:pPr>
            <a:r>
              <a:rPr lang="en-US" sz="2700" dirty="0"/>
              <a:t>In 2017, a </a:t>
            </a:r>
            <a:r>
              <a:rPr lang="en-US" sz="2700" b="1" dirty="0"/>
              <a:t>mother of two adult children </a:t>
            </a:r>
            <a:r>
              <a:rPr lang="en-US" sz="2700" dirty="0"/>
              <a:t>(one w/special needs) started treatment under the </a:t>
            </a:r>
            <a:r>
              <a:rPr lang="en-US" sz="2700" b="1" dirty="0"/>
              <a:t>MAT-PDOA </a:t>
            </a:r>
            <a:r>
              <a:rPr lang="en-US" sz="2700" dirty="0"/>
              <a:t>grant. She was sentenced to Maricopa County Drug Court Probation and she struggled in the beginning of her treatment. </a:t>
            </a:r>
          </a:p>
          <a:p>
            <a:pPr marL="0" indent="0">
              <a:buNone/>
            </a:pPr>
            <a:r>
              <a:rPr lang="en-US" sz="2700" dirty="0"/>
              <a:t>She eventually </a:t>
            </a:r>
            <a:r>
              <a:rPr lang="en-US" sz="2700" b="1" dirty="0"/>
              <a:t>completed 90 days of treatment </a:t>
            </a:r>
            <a:r>
              <a:rPr lang="en-US" sz="2700" dirty="0"/>
              <a:t>and continued to comply with probation requirements. She successfully moved through the levels of Drug Court probation. This member has also received positive attention during court by getting to pick gift cards and leaving early, which is due to her complying 100% with probation requirements. Throughout this member’s treatment at Community Medical Services, </a:t>
            </a:r>
            <a:r>
              <a:rPr lang="en-US" sz="2700" b="1" dirty="0"/>
              <a:t>peer support has been able to check in with her frequently </a:t>
            </a:r>
            <a:r>
              <a:rPr lang="en-US" sz="2700" dirty="0"/>
              <a:t>and help her navigate obstacles she encountered in her recovery. </a:t>
            </a:r>
          </a:p>
          <a:p>
            <a:pPr marL="0" indent="0">
              <a:buNone/>
            </a:pPr>
            <a:endParaRPr lang="en-US" sz="2700" dirty="0"/>
          </a:p>
        </p:txBody>
      </p:sp>
    </p:spTree>
    <p:extLst>
      <p:ext uri="{BB962C8B-B14F-4D97-AF65-F5344CB8AC3E}">
        <p14:creationId xmlns:p14="http://schemas.microsoft.com/office/powerpoint/2010/main" val="2367101698"/>
      </p:ext>
    </p:extLst>
  </p:cSld>
  <p:clrMapOvr>
    <a:masterClrMapping/>
  </p:clrMapOvr>
  <mc:AlternateContent xmlns:mc="http://schemas.openxmlformats.org/markup-compatibility/2006" xmlns:p14="http://schemas.microsoft.com/office/powerpoint/2010/main">
    <mc:Choice Requires="p14">
      <p:transition spd="slow" p14:dur="2000" advTm="40000"/>
    </mc:Choice>
    <mc:Fallback xmlns="">
      <p:transition spd="slow" advTm="4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Success Stories</a:t>
            </a:r>
          </a:p>
        </p:txBody>
      </p:sp>
      <p:sp>
        <p:nvSpPr>
          <p:cNvPr id="5" name="Content Placeholder 4"/>
          <p:cNvSpPr>
            <a:spLocks noGrp="1"/>
          </p:cNvSpPr>
          <p:nvPr>
            <p:ph idx="1"/>
          </p:nvPr>
        </p:nvSpPr>
        <p:spPr/>
        <p:txBody>
          <a:bodyPr>
            <a:normAutofit fontScale="85000" lnSpcReduction="10000"/>
          </a:bodyPr>
          <a:lstStyle/>
          <a:p>
            <a:r>
              <a:rPr lang="en-US" b="1" dirty="0"/>
              <a:t>29 </a:t>
            </a:r>
            <a:r>
              <a:rPr lang="en-US" b="1" dirty="0" err="1"/>
              <a:t>y.o</a:t>
            </a:r>
            <a:r>
              <a:rPr lang="en-US" b="1" dirty="0"/>
              <a:t>. male</a:t>
            </a:r>
            <a:r>
              <a:rPr lang="en-US" dirty="0"/>
              <a:t>, referred by Pinal County Superior Court Reach In contact. CM outreached member and coordinated with the PO to assist with both PCP appointment and BH intake for 10/11/18 after he was bonded out of jail early on 10/4/18. </a:t>
            </a:r>
            <a:r>
              <a:rPr lang="en-US" b="1" dirty="0"/>
              <a:t>Member attended both appointments and has been active in services</a:t>
            </a:r>
            <a:r>
              <a:rPr lang="en-US" dirty="0"/>
              <a:t>, seen for follow up x-rays 10/23/18 with specialists.</a:t>
            </a:r>
          </a:p>
          <a:p>
            <a:endParaRPr lang="en-US" dirty="0"/>
          </a:p>
        </p:txBody>
      </p:sp>
    </p:spTree>
    <p:extLst>
      <p:ext uri="{BB962C8B-B14F-4D97-AF65-F5344CB8AC3E}">
        <p14:creationId xmlns:p14="http://schemas.microsoft.com/office/powerpoint/2010/main" val="4193995603"/>
      </p:ext>
    </p:extLst>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Inspiration</a:t>
            </a:r>
          </a:p>
        </p:txBody>
      </p:sp>
      <p:sp>
        <p:nvSpPr>
          <p:cNvPr id="3" name="Content Placeholder 2"/>
          <p:cNvSpPr>
            <a:spLocks noGrp="1"/>
          </p:cNvSpPr>
          <p:nvPr>
            <p:ph idx="1"/>
          </p:nvPr>
        </p:nvSpPr>
        <p:spPr>
          <a:xfrm>
            <a:off x="731520" y="1920240"/>
            <a:ext cx="12908280" cy="5775960"/>
          </a:xfrm>
        </p:spPr>
        <p:txBody>
          <a:bodyPr>
            <a:noAutofit/>
          </a:bodyPr>
          <a:lstStyle/>
          <a:p>
            <a:pPr marL="0" indent="0">
              <a:buNone/>
            </a:pPr>
            <a:r>
              <a:rPr lang="en-US" sz="4000" u="sng" dirty="0"/>
              <a:t>Message from a probationer</a:t>
            </a:r>
            <a:r>
              <a:rPr lang="en-US" sz="4000" i="1" dirty="0"/>
              <a:t>:</a:t>
            </a:r>
          </a:p>
          <a:p>
            <a:pPr marL="0" indent="0">
              <a:buNone/>
            </a:pPr>
            <a:r>
              <a:rPr lang="en-US" sz="4000" dirty="0" smtClean="0"/>
              <a:t>I </a:t>
            </a:r>
            <a:r>
              <a:rPr lang="en-US" sz="4000" dirty="0"/>
              <a:t>am 31 years old. I have spent </a:t>
            </a:r>
            <a:r>
              <a:rPr lang="en-US" sz="4000" b="1" i="1" dirty="0"/>
              <a:t>most of my adult life in and out of jail </a:t>
            </a:r>
            <a:r>
              <a:rPr lang="en-US" sz="4000" dirty="0"/>
              <a:t>and prison. I have a </a:t>
            </a:r>
            <a:r>
              <a:rPr lang="en-US" sz="4000" b="1" i="1" dirty="0"/>
              <a:t>long history of drug use </a:t>
            </a:r>
            <a:r>
              <a:rPr lang="en-US" sz="4000" dirty="0"/>
              <a:t>and used to believe I would </a:t>
            </a:r>
            <a:r>
              <a:rPr lang="en-US" sz="4000" b="1" i="1" dirty="0"/>
              <a:t>do drugs for the rest of my life</a:t>
            </a:r>
            <a:r>
              <a:rPr lang="en-US" sz="4000" dirty="0"/>
              <a:t>. I </a:t>
            </a:r>
            <a:r>
              <a:rPr lang="en-US" sz="4000" b="1" i="1" dirty="0"/>
              <a:t>cared about nothing </a:t>
            </a:r>
            <a:r>
              <a:rPr lang="en-US" sz="4000" dirty="0"/>
              <a:t>else </a:t>
            </a:r>
            <a:r>
              <a:rPr lang="en-US" sz="4000" b="1" i="1" dirty="0"/>
              <a:t>including my children</a:t>
            </a:r>
            <a:r>
              <a:rPr lang="en-US" sz="4000" dirty="0"/>
              <a:t>, who are now 12 and 3.</a:t>
            </a:r>
          </a:p>
        </p:txBody>
      </p:sp>
    </p:spTree>
    <p:extLst>
      <p:ext uri="{BB962C8B-B14F-4D97-AF65-F5344CB8AC3E}">
        <p14:creationId xmlns:p14="http://schemas.microsoft.com/office/powerpoint/2010/main" val="2657909481"/>
      </p:ext>
    </p:extLst>
  </p:cSld>
  <p:clrMapOvr>
    <a:masterClrMapping/>
  </p:clrMapOvr>
  <mc:AlternateContent xmlns:mc="http://schemas.openxmlformats.org/markup-compatibility/2006" xmlns:p14="http://schemas.microsoft.com/office/powerpoint/2010/main">
    <mc:Choice Requires="p14">
      <p:transition spd="med" p14:dur="700" advTm="23000">
        <p:fade/>
      </p:transition>
    </mc:Choice>
    <mc:Fallback xmlns="">
      <p:transition spd="med" advTm="2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7" fill="hold">
                            <p:stCondLst>
                              <p:cond delay="4000"/>
                            </p:stCondLst>
                            <p:childTnLst>
                              <p:par>
                                <p:cTn id="18" presetID="42" presetClass="entr" presetSubtype="0" fill="hold" grpId="0" nodeType="after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Inspiration</a:t>
            </a:r>
          </a:p>
        </p:txBody>
      </p:sp>
      <p:sp>
        <p:nvSpPr>
          <p:cNvPr id="3" name="Content Placeholder 2"/>
          <p:cNvSpPr>
            <a:spLocks noGrp="1"/>
          </p:cNvSpPr>
          <p:nvPr>
            <p:ph idx="1"/>
          </p:nvPr>
        </p:nvSpPr>
        <p:spPr>
          <a:xfrm>
            <a:off x="731520" y="1920240"/>
            <a:ext cx="13136880" cy="5431156"/>
          </a:xfrm>
        </p:spPr>
        <p:txBody>
          <a:bodyPr>
            <a:noAutofit/>
          </a:bodyPr>
          <a:lstStyle/>
          <a:p>
            <a:pPr marL="0" indent="0">
              <a:buNone/>
            </a:pPr>
            <a:r>
              <a:rPr lang="en-US" sz="4000" dirty="0"/>
              <a:t>Up until my last incarceration in the county jail (2017), I had </a:t>
            </a:r>
            <a:r>
              <a:rPr lang="en-US" sz="4000" b="1" i="1" dirty="0"/>
              <a:t>never even considered rehab</a:t>
            </a:r>
            <a:r>
              <a:rPr lang="en-US" sz="4000" dirty="0"/>
              <a:t>, because I </a:t>
            </a:r>
            <a:r>
              <a:rPr lang="en-US" sz="4000" b="1" i="1" dirty="0"/>
              <a:t>didn't believe I had a problem</a:t>
            </a:r>
            <a:r>
              <a:rPr lang="en-US" sz="4000" dirty="0"/>
              <a:t>. When the chance of going was given to me through the Reach Out program, I </a:t>
            </a:r>
            <a:r>
              <a:rPr lang="en-US" sz="4000" b="1" i="1" dirty="0"/>
              <a:t>decided to try it</a:t>
            </a:r>
            <a:r>
              <a:rPr lang="en-US" sz="4000" dirty="0"/>
              <a:t>. That was the </a:t>
            </a:r>
            <a:r>
              <a:rPr lang="en-US" sz="4000" b="1" i="1" dirty="0"/>
              <a:t>best decision of my life. </a:t>
            </a:r>
          </a:p>
        </p:txBody>
      </p:sp>
    </p:spTree>
    <p:extLst>
      <p:ext uri="{BB962C8B-B14F-4D97-AF65-F5344CB8AC3E}">
        <p14:creationId xmlns:p14="http://schemas.microsoft.com/office/powerpoint/2010/main" val="2809071216"/>
      </p:ext>
    </p:extLst>
  </p:cSld>
  <p:clrMapOvr>
    <a:masterClrMapping/>
  </p:clrMapOvr>
  <mc:AlternateContent xmlns:mc="http://schemas.openxmlformats.org/markup-compatibility/2006" xmlns:p14="http://schemas.microsoft.com/office/powerpoint/2010/main">
    <mc:Choice Requires="p14">
      <p:transition spd="med" p14:dur="700" advTm="20000">
        <p:fade/>
      </p:transition>
    </mc:Choice>
    <mc:Fallback xmlns="">
      <p:transition spd="med" advTm="2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Inspiration</a:t>
            </a:r>
          </a:p>
        </p:txBody>
      </p:sp>
      <p:sp>
        <p:nvSpPr>
          <p:cNvPr id="3" name="Content Placeholder 2"/>
          <p:cNvSpPr>
            <a:spLocks noGrp="1"/>
          </p:cNvSpPr>
          <p:nvPr>
            <p:ph idx="1"/>
          </p:nvPr>
        </p:nvSpPr>
        <p:spPr>
          <a:xfrm>
            <a:off x="731520" y="1920240"/>
            <a:ext cx="13411200" cy="6156960"/>
          </a:xfrm>
        </p:spPr>
        <p:txBody>
          <a:bodyPr>
            <a:noAutofit/>
          </a:bodyPr>
          <a:lstStyle/>
          <a:p>
            <a:pPr marL="0" indent="0">
              <a:buNone/>
            </a:pPr>
            <a:r>
              <a:rPr lang="en-US" sz="4000" dirty="0"/>
              <a:t>I entered CROSSROADS for women on Sept.13, 2017 and that </a:t>
            </a:r>
            <a:r>
              <a:rPr lang="en-US" sz="4000" b="1" i="1" dirty="0"/>
              <a:t>day changed my life forever</a:t>
            </a:r>
            <a:r>
              <a:rPr lang="en-US" sz="4000" dirty="0"/>
              <a:t>. </a:t>
            </a:r>
            <a:r>
              <a:rPr lang="en-US" sz="4000" b="1" i="1" dirty="0"/>
              <a:t>I am so grateful</a:t>
            </a:r>
            <a:r>
              <a:rPr lang="en-US" sz="4000" dirty="0"/>
              <a:t> that I learned things about myself that I had never known, things that kept me “sick”.  Things that kept me going back to drugs. I dealt with those things in treatment and </a:t>
            </a:r>
            <a:r>
              <a:rPr lang="en-US" sz="4000" b="1" i="1" dirty="0"/>
              <a:t>I was given the tools to change my thinking</a:t>
            </a:r>
            <a:r>
              <a:rPr lang="en-US" sz="4000" dirty="0"/>
              <a:t> and to </a:t>
            </a:r>
            <a:r>
              <a:rPr lang="en-US" sz="4000" b="1" i="1" dirty="0"/>
              <a:t>remain clean and sober</a:t>
            </a:r>
            <a:r>
              <a:rPr lang="en-US" sz="4000" dirty="0"/>
              <a:t>. </a:t>
            </a:r>
          </a:p>
        </p:txBody>
      </p:sp>
    </p:spTree>
    <p:extLst>
      <p:ext uri="{BB962C8B-B14F-4D97-AF65-F5344CB8AC3E}">
        <p14:creationId xmlns:p14="http://schemas.microsoft.com/office/powerpoint/2010/main" val="349208449"/>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Inspiration</a:t>
            </a:r>
          </a:p>
        </p:txBody>
      </p:sp>
      <p:sp>
        <p:nvSpPr>
          <p:cNvPr id="3" name="Content Placeholder 2"/>
          <p:cNvSpPr>
            <a:spLocks noGrp="1"/>
          </p:cNvSpPr>
          <p:nvPr>
            <p:ph idx="1"/>
          </p:nvPr>
        </p:nvSpPr>
        <p:spPr>
          <a:xfrm>
            <a:off x="731520" y="1920240"/>
            <a:ext cx="13411200" cy="5431156"/>
          </a:xfrm>
        </p:spPr>
        <p:txBody>
          <a:bodyPr>
            <a:noAutofit/>
          </a:bodyPr>
          <a:lstStyle/>
          <a:p>
            <a:pPr marL="0" indent="0">
              <a:buNone/>
            </a:pPr>
            <a:r>
              <a:rPr lang="en-US" sz="4000" dirty="0"/>
              <a:t>I completed the typically 30 day program in 110 days and have remained sober and clean for 19 months. Because of the Reach Out program, I am now living a life with purpose. I am on my way to successfully </a:t>
            </a:r>
            <a:r>
              <a:rPr lang="en-US" sz="4000" b="1" i="1" dirty="0"/>
              <a:t>completing probation </a:t>
            </a:r>
            <a:r>
              <a:rPr lang="en-US" sz="4000" dirty="0"/>
              <a:t>for the </a:t>
            </a:r>
            <a:r>
              <a:rPr lang="en-US" sz="4000" b="1" i="1" dirty="0"/>
              <a:t>very first time ever</a:t>
            </a:r>
            <a:r>
              <a:rPr lang="en-US" sz="4000" dirty="0"/>
              <a:t>. I have my </a:t>
            </a:r>
            <a:r>
              <a:rPr lang="en-US" sz="4000" b="1" i="1" dirty="0"/>
              <a:t>certification as a Peer Support Specialist </a:t>
            </a:r>
            <a:r>
              <a:rPr lang="en-US" sz="4000" dirty="0"/>
              <a:t>and my hope is to be able to </a:t>
            </a:r>
            <a:r>
              <a:rPr lang="en-US" sz="4000" b="1" i="1" dirty="0"/>
              <a:t>one day give back by "reaching out" </a:t>
            </a:r>
            <a:r>
              <a:rPr lang="en-US" sz="4000" dirty="0"/>
              <a:t>to our </a:t>
            </a:r>
            <a:r>
              <a:rPr lang="en-US" sz="4000" b="1" i="1" dirty="0"/>
              <a:t>at risk youth</a:t>
            </a:r>
            <a:r>
              <a:rPr lang="en-US" sz="4000" dirty="0"/>
              <a:t>. </a:t>
            </a:r>
          </a:p>
        </p:txBody>
      </p:sp>
    </p:spTree>
    <p:extLst>
      <p:ext uri="{BB962C8B-B14F-4D97-AF65-F5344CB8AC3E}">
        <p14:creationId xmlns:p14="http://schemas.microsoft.com/office/powerpoint/2010/main" val="3553082240"/>
      </p:ext>
    </p:extLst>
  </p:cSld>
  <p:clrMapOvr>
    <a:masterClrMapping/>
  </p:clrMapOvr>
  <mc:AlternateContent xmlns:mc="http://schemas.openxmlformats.org/markup-compatibility/2006" xmlns:p14="http://schemas.microsoft.com/office/powerpoint/2010/main">
    <mc:Choice Requires="p14">
      <p:transition spd="med" p14:dur="700" advTm="30000">
        <p:fade/>
      </p:transition>
    </mc:Choice>
    <mc:Fallback xmlns="">
      <p:transition spd="med"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Inspiration</a:t>
            </a:r>
          </a:p>
        </p:txBody>
      </p:sp>
      <p:sp>
        <p:nvSpPr>
          <p:cNvPr id="3" name="Content Placeholder 2"/>
          <p:cNvSpPr>
            <a:spLocks noGrp="1"/>
          </p:cNvSpPr>
          <p:nvPr>
            <p:ph idx="1"/>
          </p:nvPr>
        </p:nvSpPr>
        <p:spPr>
          <a:xfrm>
            <a:off x="731520" y="1920240"/>
            <a:ext cx="13594080" cy="5979794"/>
          </a:xfrm>
        </p:spPr>
        <p:txBody>
          <a:bodyPr>
            <a:noAutofit/>
          </a:bodyPr>
          <a:lstStyle/>
          <a:p>
            <a:pPr marL="0" indent="0">
              <a:buNone/>
            </a:pPr>
            <a:r>
              <a:rPr lang="en-US" sz="3800" dirty="0"/>
              <a:t>I now </a:t>
            </a:r>
            <a:r>
              <a:rPr lang="en-US" sz="3800" b="1" i="1" dirty="0"/>
              <a:t>have relationships with my daughters </a:t>
            </a:r>
            <a:r>
              <a:rPr lang="en-US" sz="3800" dirty="0"/>
              <a:t>and family. I </a:t>
            </a:r>
            <a:r>
              <a:rPr lang="en-US" sz="3800" b="1" i="1" dirty="0"/>
              <a:t>did the work </a:t>
            </a:r>
            <a:r>
              <a:rPr lang="en-US" sz="3800" dirty="0"/>
              <a:t>and continue to </a:t>
            </a:r>
            <a:r>
              <a:rPr lang="en-US" sz="3800" b="1" i="1" dirty="0"/>
              <a:t>do so everyday</a:t>
            </a:r>
            <a:r>
              <a:rPr lang="en-US" sz="3800" dirty="0"/>
              <a:t>, but I wouldn't have been able without the Reach Out program. It and places like Crossroads are </a:t>
            </a:r>
            <a:r>
              <a:rPr lang="en-US" sz="3800" b="1" i="1" dirty="0"/>
              <a:t>saving lives </a:t>
            </a:r>
            <a:r>
              <a:rPr lang="en-US" sz="3800" dirty="0"/>
              <a:t>since without them I would be dead or in prison. I hope that they </a:t>
            </a:r>
            <a:r>
              <a:rPr lang="en-US" sz="3800" b="1" i="1" dirty="0"/>
              <a:t>continue to reach out </a:t>
            </a:r>
            <a:r>
              <a:rPr lang="en-US" sz="3800" dirty="0"/>
              <a:t>because sometimes that's </a:t>
            </a:r>
            <a:r>
              <a:rPr lang="en-US" sz="3800" b="1" i="1" dirty="0"/>
              <a:t>all someone needs</a:t>
            </a:r>
            <a:r>
              <a:rPr lang="en-US" sz="3800" dirty="0"/>
              <a:t>, somebody to </a:t>
            </a:r>
            <a:r>
              <a:rPr lang="en-US" sz="3800" b="1" i="1" dirty="0"/>
              <a:t>reach out and show them another way</a:t>
            </a:r>
            <a:r>
              <a:rPr lang="en-US" sz="3800" dirty="0"/>
              <a:t>. I am </a:t>
            </a:r>
            <a:r>
              <a:rPr lang="en-US" sz="3800" b="1" i="1" dirty="0"/>
              <a:t>forever grateful</a:t>
            </a:r>
            <a:r>
              <a:rPr lang="en-US" sz="3800" dirty="0"/>
              <a:t>, thank you!                         							</a:t>
            </a:r>
            <a:endParaRPr lang="en-US" sz="4000" dirty="0"/>
          </a:p>
        </p:txBody>
      </p:sp>
    </p:spTree>
    <p:extLst>
      <p:ext uri="{BB962C8B-B14F-4D97-AF65-F5344CB8AC3E}">
        <p14:creationId xmlns:p14="http://schemas.microsoft.com/office/powerpoint/2010/main" val="3946506531"/>
      </p:ext>
    </p:extLst>
  </p:cSld>
  <p:clrMapOvr>
    <a:masterClrMapping/>
  </p:clrMapOvr>
  <mc:AlternateContent xmlns:mc="http://schemas.openxmlformats.org/markup-compatibility/2006" xmlns:p14="http://schemas.microsoft.com/office/powerpoint/2010/main">
    <mc:Choice Requires="p14">
      <p:transition spd="med" p14:dur="700" advTm="35000">
        <p:fade/>
      </p:transition>
    </mc:Choice>
    <mc:Fallback xmlns="">
      <p:transition spd="med" advTm="3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6" name="Rectangle 5"/>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sz="5400" dirty="0"/>
              <a:t>Second Chance Reentry Centers</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646715"/>
            <a:ext cx="7200307" cy="432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522" y="3962400"/>
            <a:ext cx="7036347"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525226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dirty="0"/>
          </a:p>
        </p:txBody>
      </p:sp>
      <p:sp>
        <p:nvSpPr>
          <p:cNvPr id="2" name="Title 1"/>
          <p:cNvSpPr>
            <a:spLocks noGrp="1"/>
          </p:cNvSpPr>
          <p:nvPr>
            <p:ph type="title"/>
          </p:nvPr>
        </p:nvSpPr>
        <p:spPr/>
        <p:txBody>
          <a:bodyPr/>
          <a:lstStyle/>
          <a:p>
            <a:r>
              <a:rPr lang="en-US" dirty="0"/>
              <a:t>Cost Avoidance</a:t>
            </a:r>
          </a:p>
        </p:txBody>
      </p:sp>
      <p:pic>
        <p:nvPicPr>
          <p:cNvPr id="4" name="Picture 3"/>
          <p:cNvPicPr/>
          <p:nvPr/>
        </p:nvPicPr>
        <p:blipFill rotWithShape="1">
          <a:blip r:embed="rId3"/>
          <a:srcRect l="2083" t="12821" r="29968" b="40456"/>
          <a:stretch/>
        </p:blipFill>
        <p:spPr bwMode="auto">
          <a:xfrm>
            <a:off x="1828800" y="1714500"/>
            <a:ext cx="11811000" cy="4800600"/>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981200" y="6858000"/>
            <a:ext cx="10896600" cy="1292662"/>
          </a:xfrm>
          <a:prstGeom prst="rect">
            <a:avLst/>
          </a:prstGeom>
          <a:noFill/>
        </p:spPr>
        <p:txBody>
          <a:bodyPr wrap="square" rtlCol="0">
            <a:spAutoFit/>
          </a:bodyPr>
          <a:lstStyle/>
          <a:p>
            <a:r>
              <a:rPr lang="en-US" dirty="0"/>
              <a:t>In State Fiscal Year 2018, AHCCCS avoided </a:t>
            </a:r>
            <a:r>
              <a:rPr lang="en-US" b="1" dirty="0"/>
              <a:t>$42,433,657.00 </a:t>
            </a:r>
            <a:r>
              <a:rPr lang="en-US" dirty="0"/>
              <a:t>in capitation for incarcerated members.</a:t>
            </a:r>
          </a:p>
          <a:p>
            <a:endParaRPr lang="en-US" dirty="0"/>
          </a:p>
        </p:txBody>
      </p:sp>
    </p:spTree>
    <p:extLst>
      <p:ext uri="{BB962C8B-B14F-4D97-AF65-F5344CB8AC3E}">
        <p14:creationId xmlns:p14="http://schemas.microsoft.com/office/powerpoint/2010/main" val="1192338567"/>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31" presetClass="entr" presetSubtype="0" fill="hold" nodeType="afterEffect">
                                  <p:stCondLst>
                                    <p:cond delay="75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par>
                                <p:cTn id="18" presetID="31" presetClass="entr" presetSubtype="0" fill="hold" grpId="0" nodeType="withEffect">
                                  <p:stCondLst>
                                    <p:cond delay="750"/>
                                  </p:stCondLst>
                                  <p:childTnLst>
                                    <p:set>
                                      <p:cBhvr>
                                        <p:cTn id="19" dur="1" fill="hold">
                                          <p:stCondLst>
                                            <p:cond delay="0"/>
                                          </p:stCondLst>
                                        </p:cTn>
                                        <p:tgtEl>
                                          <p:spTgt spid="3"/>
                                        </p:tgtEl>
                                        <p:attrNameLst>
                                          <p:attrName>style.visibility</p:attrName>
                                        </p:attrNameLst>
                                      </p:cBhvr>
                                      <p:to>
                                        <p:strVal val="visible"/>
                                      </p:to>
                                    </p:set>
                                    <p:anim calcmode="lin" valueType="num">
                                      <p:cBhvr>
                                        <p:cTn id="20" dur="1000" fill="hold"/>
                                        <p:tgtEl>
                                          <p:spTgt spid="3"/>
                                        </p:tgtEl>
                                        <p:attrNameLst>
                                          <p:attrName>ppt_w</p:attrName>
                                        </p:attrNameLst>
                                      </p:cBhvr>
                                      <p:tavLst>
                                        <p:tav tm="0">
                                          <p:val>
                                            <p:fltVal val="0"/>
                                          </p:val>
                                        </p:tav>
                                        <p:tav tm="100000">
                                          <p:val>
                                            <p:strVal val="#ppt_w"/>
                                          </p:val>
                                        </p:tav>
                                      </p:tavLst>
                                    </p:anim>
                                    <p:anim calcmode="lin" valueType="num">
                                      <p:cBhvr>
                                        <p:cTn id="21" dur="1000" fill="hold"/>
                                        <p:tgtEl>
                                          <p:spTgt spid="3"/>
                                        </p:tgtEl>
                                        <p:attrNameLst>
                                          <p:attrName>ppt_h</p:attrName>
                                        </p:attrNameLst>
                                      </p:cBhvr>
                                      <p:tavLst>
                                        <p:tav tm="0">
                                          <p:val>
                                            <p:fltVal val="0"/>
                                          </p:val>
                                        </p:tav>
                                        <p:tav tm="100000">
                                          <p:val>
                                            <p:strVal val="#ppt_h"/>
                                          </p:val>
                                        </p:tav>
                                      </p:tavLst>
                                    </p:anim>
                                    <p:anim calcmode="lin" valueType="num">
                                      <p:cBhvr>
                                        <p:cTn id="22" dur="1000" fill="hold"/>
                                        <p:tgtEl>
                                          <p:spTgt spid="3"/>
                                        </p:tgtEl>
                                        <p:attrNameLst>
                                          <p:attrName>style.rotation</p:attrName>
                                        </p:attrNameLst>
                                      </p:cBhvr>
                                      <p:tavLst>
                                        <p:tav tm="0">
                                          <p:val>
                                            <p:fltVal val="90"/>
                                          </p:val>
                                        </p:tav>
                                        <p:tav tm="100000">
                                          <p:val>
                                            <p:fltVal val="0"/>
                                          </p:val>
                                        </p:tav>
                                      </p:tavLst>
                                    </p:anim>
                                    <p:animEffect transition="in" filter="fade">
                                      <p:cBhvr>
                                        <p:cTn id="2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Reduced Recidivism</a:t>
            </a:r>
          </a:p>
        </p:txBody>
      </p:sp>
      <p:pic>
        <p:nvPicPr>
          <p:cNvPr id="4" name="Picture 3" descr="image.pn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2590800" y="2717614"/>
            <a:ext cx="9666317" cy="5207186"/>
          </a:xfrm>
          <a:prstGeom prst="rect">
            <a:avLst/>
          </a:prstGeom>
          <a:noFill/>
          <a:ln>
            <a:noFill/>
          </a:ln>
        </p:spPr>
      </p:pic>
      <p:sp>
        <p:nvSpPr>
          <p:cNvPr id="3" name="TextBox 2"/>
          <p:cNvSpPr txBox="1"/>
          <p:nvPr/>
        </p:nvSpPr>
        <p:spPr>
          <a:xfrm>
            <a:off x="2590800" y="2057401"/>
            <a:ext cx="9666317" cy="492443"/>
          </a:xfrm>
          <a:prstGeom prst="rect">
            <a:avLst/>
          </a:prstGeom>
          <a:noFill/>
        </p:spPr>
        <p:txBody>
          <a:bodyPr wrap="square" rtlCol="0">
            <a:spAutoFit/>
          </a:bodyPr>
          <a:lstStyle/>
          <a:p>
            <a:pPr algn="ctr"/>
            <a:r>
              <a:rPr lang="en-US" dirty="0"/>
              <a:t>AZ Department of Corrections</a:t>
            </a:r>
          </a:p>
        </p:txBody>
      </p:sp>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42"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Employment </a:t>
            </a:r>
          </a:p>
        </p:txBody>
      </p:sp>
      <p:sp>
        <p:nvSpPr>
          <p:cNvPr id="3" name="Content Placeholder 2"/>
          <p:cNvSpPr>
            <a:spLocks noGrp="1"/>
          </p:cNvSpPr>
          <p:nvPr>
            <p:ph idx="1"/>
          </p:nvPr>
        </p:nvSpPr>
        <p:spPr>
          <a:xfrm>
            <a:off x="3200400" y="1828800"/>
            <a:ext cx="10698480" cy="5522596"/>
          </a:xfrm>
        </p:spPr>
        <p:txBody>
          <a:bodyPr/>
          <a:lstStyle/>
          <a:p>
            <a:pPr marL="0" indent="0">
              <a:buNone/>
            </a:pPr>
            <a:r>
              <a:rPr lang="en-US" sz="4000" dirty="0"/>
              <a:t>AZ Department of Corrections</a:t>
            </a:r>
          </a:p>
          <a:p>
            <a:endParaRPr lang="en-US" dirty="0"/>
          </a:p>
        </p:txBody>
      </p:sp>
      <p:pic>
        <p:nvPicPr>
          <p:cNvPr id="4" name="Picture 3" descr="image.pn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00400" y="2622664"/>
            <a:ext cx="8839623" cy="4143894"/>
          </a:xfrm>
          <a:prstGeom prst="rect">
            <a:avLst/>
          </a:prstGeom>
          <a:noFill/>
          <a:ln>
            <a:noFill/>
          </a:ln>
        </p:spPr>
      </p:pic>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14" presetClass="entr" presetSubtype="1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1000"/>
                                        <p:tgtEl>
                                          <p:spTgt spid="4"/>
                                        </p:tgtEl>
                                      </p:cBhvr>
                                    </p:animEffect>
                                  </p:childTnLst>
                                </p:cTn>
                              </p:par>
                              <p:par>
                                <p:cTn id="15" presetID="14" presetClass="entr" presetSubtype="10" fill="hold" grpId="0" nodeType="withEffect">
                                  <p:stCondLst>
                                    <p:cond delay="7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5" name="Rectangle 4"/>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normAutofit/>
          </a:bodyPr>
          <a:lstStyle/>
          <a:p>
            <a:r>
              <a:rPr lang="en-US" dirty="0"/>
              <a:t>Pre-Release Applications</a:t>
            </a:r>
          </a:p>
        </p:txBody>
      </p:sp>
      <p:sp>
        <p:nvSpPr>
          <p:cNvPr id="3" name="Content Placeholder 2"/>
          <p:cNvSpPr>
            <a:spLocks noGrp="1"/>
          </p:cNvSpPr>
          <p:nvPr>
            <p:ph idx="1"/>
          </p:nvPr>
        </p:nvSpPr>
        <p:spPr>
          <a:xfrm>
            <a:off x="3276600" y="1828800"/>
            <a:ext cx="9159240" cy="6324600"/>
          </a:xfrm>
        </p:spPr>
        <p:txBody>
          <a:bodyPr>
            <a:normAutofit fontScale="62500" lnSpcReduction="20000"/>
          </a:bodyPr>
          <a:lstStyle/>
          <a:p>
            <a:pPr marL="0" indent="0">
              <a:buNone/>
            </a:pPr>
            <a:r>
              <a:rPr lang="en-US" dirty="0"/>
              <a:t>Department of Corrections-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sz="4000" dirty="0"/>
          </a:p>
          <a:p>
            <a:pPr marL="0" indent="0">
              <a:buNone/>
            </a:pPr>
            <a:r>
              <a:rPr lang="en-US" sz="4000" dirty="0"/>
              <a:t>Note: BOP (Federal) – Partnership established  with AHCCCS and DES to support AHCCCS pre-release application processing of federal inmates.</a:t>
            </a:r>
          </a:p>
          <a:p>
            <a:pPr marL="0" indent="0">
              <a:buNone/>
            </a:pPr>
            <a:endParaRPr lang="en-US" dirty="0"/>
          </a:p>
          <a:p>
            <a:pPr marL="0" indent="0">
              <a:buNone/>
            </a:pPr>
            <a:endParaRPr lang="en-US" dirty="0"/>
          </a:p>
        </p:txBody>
      </p:sp>
      <p:pic>
        <p:nvPicPr>
          <p:cNvPr id="4" name="Picture 3" descr="image.png"/>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276600" y="2377441"/>
            <a:ext cx="8517775" cy="4189614"/>
          </a:xfrm>
          <a:prstGeom prst="rect">
            <a:avLst/>
          </a:prstGeom>
          <a:noFill/>
          <a:ln>
            <a:noFill/>
          </a:ln>
        </p:spPr>
      </p:pic>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15000">
        <p:fade/>
      </p:transition>
    </mc:Choice>
    <mc:Fallback xmlns="">
      <p:transition spd="med"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6" presetClass="entr" presetSubtype="16" fill="hold" nodeType="afterEffect">
                                  <p:stCondLst>
                                    <p:cond delay="75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grpId="0" nodeType="withEffect">
                                  <p:stCondLst>
                                    <p:cond delay="75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grpId="0" nodeType="withEffect">
                                  <p:stCondLst>
                                    <p:cond delay="75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par>
                                <p:cTn id="21" presetID="6" presetClass="entr" presetSubtype="16" fill="hold" grpId="0" nodeType="withEffect">
                                  <p:stCondLst>
                                    <p:cond delay="75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circle(in)">
                                      <p:cBhvr>
                                        <p:cTn id="23"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622" tIns="65311" rIns="130622" bIns="65311" rtlCol="0" anchor="ctr"/>
          <a:lstStyle/>
          <a:p>
            <a:pPr algn="ctr"/>
            <a:endParaRPr lang="en-US"/>
          </a:p>
        </p:txBody>
      </p:sp>
      <p:sp>
        <p:nvSpPr>
          <p:cNvPr id="2" name="Title 1"/>
          <p:cNvSpPr>
            <a:spLocks noGrp="1"/>
          </p:cNvSpPr>
          <p:nvPr>
            <p:ph type="title"/>
          </p:nvPr>
        </p:nvSpPr>
        <p:spPr/>
        <p:txBody>
          <a:bodyPr/>
          <a:lstStyle/>
          <a:p>
            <a:r>
              <a:rPr lang="en-US" dirty="0"/>
              <a:t>Developmental Disabilities (DD)</a:t>
            </a:r>
          </a:p>
        </p:txBody>
      </p:sp>
      <p:sp>
        <p:nvSpPr>
          <p:cNvPr id="3" name="Content Placeholder 2"/>
          <p:cNvSpPr>
            <a:spLocks noGrp="1"/>
          </p:cNvSpPr>
          <p:nvPr>
            <p:ph idx="1"/>
          </p:nvPr>
        </p:nvSpPr>
        <p:spPr>
          <a:xfrm>
            <a:off x="731520" y="2438400"/>
            <a:ext cx="13167360" cy="5431156"/>
          </a:xfrm>
        </p:spPr>
        <p:txBody>
          <a:bodyPr>
            <a:normAutofit fontScale="70000" lnSpcReduction="20000"/>
          </a:bodyPr>
          <a:lstStyle/>
          <a:p>
            <a:r>
              <a:rPr lang="en-US" dirty="0"/>
              <a:t>Since program inception, several potential members have been identified by County and/or state re-entry personnel.  </a:t>
            </a:r>
          </a:p>
          <a:p>
            <a:r>
              <a:rPr lang="en-US" dirty="0"/>
              <a:t>At least two DD-Only members’ eligibility was reassessed with </a:t>
            </a:r>
            <a:r>
              <a:rPr lang="en-US" b="1" dirty="0"/>
              <a:t>one member qualifying for ALTCS </a:t>
            </a:r>
            <a:r>
              <a:rPr lang="en-US" dirty="0"/>
              <a:t>and the </a:t>
            </a:r>
            <a:r>
              <a:rPr lang="en-US" b="1" dirty="0"/>
              <a:t>other increased to Targeted Support Coordination</a:t>
            </a:r>
            <a:r>
              <a:rPr lang="en-US" dirty="0"/>
              <a:t>.</a:t>
            </a:r>
          </a:p>
          <a:p>
            <a:r>
              <a:rPr lang="en-US" dirty="0"/>
              <a:t>One Targeted member’s services were reassessed qualifying member for ALTCS.</a:t>
            </a:r>
          </a:p>
          <a:p>
            <a:r>
              <a:rPr lang="en-US" dirty="0"/>
              <a:t>One non-member was referred to DDD and ALTCS qualifying for ALTCS Services.</a:t>
            </a:r>
          </a:p>
          <a:p>
            <a:endParaRPr lang="en-US" dirty="0"/>
          </a:p>
        </p:txBody>
      </p:sp>
      <p:sp>
        <p:nvSpPr>
          <p:cNvPr id="5" name="TextBox 4"/>
          <p:cNvSpPr txBox="1"/>
          <p:nvPr/>
        </p:nvSpPr>
        <p:spPr>
          <a:xfrm>
            <a:off x="762000" y="1635442"/>
            <a:ext cx="13106400" cy="984885"/>
          </a:xfrm>
          <a:prstGeom prst="rect">
            <a:avLst/>
          </a:prstGeom>
          <a:noFill/>
        </p:spPr>
        <p:txBody>
          <a:bodyPr wrap="square" rtlCol="0">
            <a:spAutoFit/>
          </a:bodyPr>
          <a:lstStyle/>
          <a:p>
            <a:r>
              <a:rPr lang="en-US" sz="3200" dirty="0">
                <a:latin typeface="Century Gothic" panose="020B0502020202020204" pitchFamily="34" charset="0"/>
              </a:rPr>
              <a:t>Increased eligibility determinations: </a:t>
            </a:r>
          </a:p>
          <a:p>
            <a:endParaRPr lang="en-US" dirty="0"/>
          </a:p>
        </p:txBody>
      </p:sp>
    </p:spTree>
    <p:extLst>
      <p:ext uri="{BB962C8B-B14F-4D97-AF65-F5344CB8AC3E}">
        <p14:creationId xmlns:p14="http://schemas.microsoft.com/office/powerpoint/2010/main" val="664933429"/>
      </p:ext>
    </p:extLst>
  </p:cSld>
  <p:clrMapOvr>
    <a:masterClrMapping/>
  </p:clrMapOvr>
  <mc:AlternateContent xmlns:mc="http://schemas.openxmlformats.org/markup-compatibility/2006" xmlns:p14="http://schemas.microsoft.com/office/powerpoint/2010/main">
    <mc:Choice Requires="p14">
      <p:transition spd="med" p14:dur="700" advTm="40000">
        <p:fade/>
      </p:transition>
    </mc:Choice>
    <mc:Fallback xmlns="">
      <p:transition spd="med"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2500"/>
                            </p:stCondLst>
                            <p:childTnLst>
                              <p:par>
                                <p:cTn id="9" presetID="1" presetClass="entr" presetSubtype="0" fill="hold" grpId="0" nodeType="after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par>
                          <p:cTn id="11" fill="hold">
                            <p:stCondLst>
                              <p:cond delay="3000"/>
                            </p:stCondLst>
                            <p:childTnLst>
                              <p:par>
                                <p:cTn id="12" presetID="49" presetClass="entr" presetSubtype="0" decel="100000" fill="hold" grpId="0" nodeType="after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
                                            <p:txEl>
                                              <p:pRg st="0" end="0"/>
                                            </p:txEl>
                                          </p:spTgt>
                                        </p:tgtEl>
                                        <p:attrNameLst>
                                          <p:attrName>ppt_h</p:attrName>
                                        </p:attrNameLst>
                                      </p:cBhvr>
                                      <p:tavLst>
                                        <p:tav tm="0">
                                          <p:val>
                                            <p:fltVal val="0"/>
                                          </p:val>
                                        </p:tav>
                                        <p:tav tm="100000">
                                          <p:val>
                                            <p:strVal val="#ppt_h"/>
                                          </p:val>
                                        </p:tav>
                                      </p:tavLst>
                                    </p:anim>
                                    <p:anim calcmode="lin" valueType="num">
                                      <p:cBhvr>
                                        <p:cTn id="16" dur="500" fill="hold"/>
                                        <p:tgtEl>
                                          <p:spTgt spid="5">
                                            <p:txEl>
                                              <p:pRg st="0" end="0"/>
                                            </p:txEl>
                                          </p:spTgt>
                                        </p:tgtEl>
                                        <p:attrNameLst>
                                          <p:attrName>style.rotation</p:attrName>
                                        </p:attrNameLst>
                                      </p:cBhvr>
                                      <p:tavLst>
                                        <p:tav tm="0">
                                          <p:val>
                                            <p:fltVal val="360"/>
                                          </p:val>
                                        </p:tav>
                                        <p:tav tm="100000">
                                          <p:val>
                                            <p:fltVal val="0"/>
                                          </p:val>
                                        </p:tav>
                                      </p:tavLst>
                                    </p:anim>
                                    <p:animEffect transition="in" filter="fade">
                                      <p:cBhvr>
                                        <p:cTn id="17" dur="500"/>
                                        <p:tgtEl>
                                          <p:spTgt spid="5">
                                            <p:txEl>
                                              <p:pRg st="0" end="0"/>
                                            </p:txEl>
                                          </p:spTgt>
                                        </p:tgtEl>
                                      </p:cBhvr>
                                    </p:animEffect>
                                  </p:childTnLst>
                                </p:cTn>
                              </p:par>
                            </p:childTnLst>
                          </p:cTn>
                        </p:par>
                        <p:par>
                          <p:cTn id="18" fill="hold">
                            <p:stCondLst>
                              <p:cond delay="3500"/>
                            </p:stCondLst>
                            <p:childTnLst>
                              <p:par>
                                <p:cTn id="19" presetID="49" presetClass="entr" presetSubtype="0" decel="100000" fill="hold" grpId="0" nodeType="afterEffect">
                                  <p:stCondLst>
                                    <p:cond delay="350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3"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24" dur="500"/>
                                        <p:tgtEl>
                                          <p:spTgt spid="3">
                                            <p:txEl>
                                              <p:pRg st="0" end="0"/>
                                            </p:txEl>
                                          </p:spTgt>
                                        </p:tgtEl>
                                      </p:cBhvr>
                                    </p:animEffect>
                                  </p:childTnLst>
                                </p:cTn>
                              </p:par>
                            </p:childTnLst>
                          </p:cTn>
                        </p:par>
                        <p:par>
                          <p:cTn id="25" fill="hold">
                            <p:stCondLst>
                              <p:cond delay="7500"/>
                            </p:stCondLst>
                            <p:childTnLst>
                              <p:par>
                                <p:cTn id="26" presetID="49" presetClass="entr" presetSubtype="0" decel="100000" fill="hold" grpId="0" nodeType="afterEffect">
                                  <p:stCondLst>
                                    <p:cond delay="350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0"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31" dur="500"/>
                                        <p:tgtEl>
                                          <p:spTgt spid="3">
                                            <p:txEl>
                                              <p:pRg st="1" end="1"/>
                                            </p:txEl>
                                          </p:spTgt>
                                        </p:tgtEl>
                                      </p:cBhvr>
                                    </p:animEffect>
                                  </p:childTnLst>
                                </p:cTn>
                              </p:par>
                            </p:childTnLst>
                          </p:cTn>
                        </p:par>
                        <p:par>
                          <p:cTn id="32" fill="hold">
                            <p:stCondLst>
                              <p:cond delay="11500"/>
                            </p:stCondLst>
                            <p:childTnLst>
                              <p:par>
                                <p:cTn id="33" presetID="49" presetClass="entr" presetSubtype="0" decel="100000" fill="hold" grpId="0" nodeType="afterEffect">
                                  <p:stCondLst>
                                    <p:cond delay="350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38" dur="500"/>
                                        <p:tgtEl>
                                          <p:spTgt spid="3">
                                            <p:txEl>
                                              <p:pRg st="2" end="2"/>
                                            </p:txEl>
                                          </p:spTgt>
                                        </p:tgtEl>
                                      </p:cBhvr>
                                    </p:animEffect>
                                  </p:childTnLst>
                                </p:cTn>
                              </p:par>
                            </p:childTnLst>
                          </p:cTn>
                        </p:par>
                        <p:par>
                          <p:cTn id="39" fill="hold">
                            <p:stCondLst>
                              <p:cond delay="15500"/>
                            </p:stCondLst>
                            <p:childTnLst>
                              <p:par>
                                <p:cTn id="40" presetID="49" presetClass="entr" presetSubtype="0" decel="100000" fill="hold" grpId="0" nodeType="afterEffect">
                                  <p:stCondLst>
                                    <p:cond delay="350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4"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4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uiExpand="1" build="p" advAuto="3500"/>
      <p:bldP spid="5" grpId="0" build="p" advAuto="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TotalTime>
  <Words>2107</Words>
  <Application>Microsoft Office PowerPoint</Application>
  <PresentationFormat>Custom</PresentationFormat>
  <Paragraphs>126</Paragraphs>
  <Slides>39</Slides>
  <Notes>0</Notes>
  <HiddenSlides>0</HiddenSlides>
  <MMClips>1</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A Year of Accomplishments</vt:lpstr>
      <vt:lpstr>Tobacco</vt:lpstr>
      <vt:lpstr>Second Chance Reentry Centers</vt:lpstr>
      <vt:lpstr>Second Chance Reentry Centers</vt:lpstr>
      <vt:lpstr>Cost Avoidance</vt:lpstr>
      <vt:lpstr>Reduced Recidivism</vt:lpstr>
      <vt:lpstr>Employment </vt:lpstr>
      <vt:lpstr>Pre-Release Applications</vt:lpstr>
      <vt:lpstr>Developmental Disabilities (DD)</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Collaboration</vt:lpstr>
      <vt:lpstr>Data</vt:lpstr>
      <vt:lpstr>Data</vt:lpstr>
      <vt:lpstr>Data</vt:lpstr>
      <vt:lpstr>Data</vt:lpstr>
      <vt:lpstr>Success Stories</vt:lpstr>
      <vt:lpstr>Success Stories</vt:lpstr>
      <vt:lpstr>Success Stories</vt:lpstr>
      <vt:lpstr>Inspiration</vt:lpstr>
      <vt:lpstr>Inspiration</vt:lpstr>
      <vt:lpstr>Inspiration</vt:lpstr>
      <vt:lpstr>Inspiration</vt:lpstr>
      <vt:lpstr>Inspiration</vt:lpstr>
    </vt:vector>
  </TitlesOfParts>
  <Company>AHCCCS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Shepherd</dc:creator>
  <cp:lastModifiedBy>Rudnick, Michal</cp:lastModifiedBy>
  <cp:revision>82</cp:revision>
  <dcterms:created xsi:type="dcterms:W3CDTF">2018-12-19T18:41:01Z</dcterms:created>
  <dcterms:modified xsi:type="dcterms:W3CDTF">2019-01-04T15:47:22Z</dcterms:modified>
</cp:coreProperties>
</file>