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4" r:id="rId4"/>
    <p:sldId id="261" r:id="rId5"/>
    <p:sldId id="265" r:id="rId6"/>
    <p:sldId id="266" r:id="rId7"/>
    <p:sldId id="258" r:id="rId8"/>
    <p:sldId id="262" r:id="rId9"/>
    <p:sldId id="257" r:id="rId10"/>
    <p:sldId id="267" r:id="rId11"/>
    <p:sldId id="268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C0D88B-15CD-4117-AC58-C56BDF081435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813DA8-9459-46E0-82DE-FD321DBD4569}">
      <dgm:prSet phldrT="[Text]"/>
      <dgm:spPr>
        <a:xfrm>
          <a:off x="1294081" y="755766"/>
          <a:ext cx="3874212" cy="2313723"/>
        </a:xfr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Child &amp; Family Team</a:t>
          </a:r>
        </a:p>
        <a:p>
          <a:endParaRPr lang="en-US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2AED1FA4-4EDD-4415-8D28-6BFA570F88A3}" type="parTrans" cxnId="{9925B301-C82F-4D0C-BCB4-BA1C766FB491}">
      <dgm:prSet/>
      <dgm:spPr/>
      <dgm:t>
        <a:bodyPr/>
        <a:lstStyle/>
        <a:p>
          <a:endParaRPr lang="en-US"/>
        </a:p>
      </dgm:t>
    </dgm:pt>
    <dgm:pt modelId="{FE3B9A4A-3A38-4FF9-A40B-588E24D82072}" type="sibTrans" cxnId="{9925B301-C82F-4D0C-BCB4-BA1C766FB491}">
      <dgm:prSet/>
      <dgm:spPr/>
      <dgm:t>
        <a:bodyPr/>
        <a:lstStyle/>
        <a:p>
          <a:endParaRPr lang="en-US"/>
        </a:p>
      </dgm:t>
    </dgm:pt>
    <dgm:pt modelId="{949C190B-20ED-4AE7-885F-43ACB95716D9}">
      <dgm:prSet phldrT="[Text]"/>
      <dgm:spPr>
        <a:xfrm>
          <a:off x="2391261" y="-186499"/>
          <a:ext cx="1660824" cy="1214620"/>
        </a:xfr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SBH</a:t>
          </a:r>
        </a:p>
      </dgm:t>
    </dgm:pt>
    <dgm:pt modelId="{7F244CBF-4CCC-496A-889A-2808258DEFB9}" type="parTrans" cxnId="{06F7BFA6-16AC-495A-BA0E-2D7D4D39E2BF}">
      <dgm:prSet/>
      <dgm:spPr/>
      <dgm:t>
        <a:bodyPr/>
        <a:lstStyle/>
        <a:p>
          <a:endParaRPr lang="en-US"/>
        </a:p>
      </dgm:t>
    </dgm:pt>
    <dgm:pt modelId="{F5B4AD8D-8B34-4537-AB00-1A1E0C42EC94}" type="sibTrans" cxnId="{06F7BFA6-16AC-495A-BA0E-2D7D4D39E2BF}">
      <dgm:prSet/>
      <dgm:spPr/>
      <dgm:t>
        <a:bodyPr/>
        <a:lstStyle/>
        <a:p>
          <a:endParaRPr lang="en-US"/>
        </a:p>
      </dgm:t>
    </dgm:pt>
    <dgm:pt modelId="{0A11A30A-C4B1-4033-BB33-5BB7BD679F75}">
      <dgm:prSet phldrT="[Text]"/>
      <dgm:spPr>
        <a:xfrm>
          <a:off x="4773503" y="1312667"/>
          <a:ext cx="1469034" cy="1180392"/>
        </a:xfr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School</a:t>
          </a:r>
        </a:p>
      </dgm:t>
    </dgm:pt>
    <dgm:pt modelId="{BA3E5C27-AB7C-4B8A-9692-358C9428B04F}" type="parTrans" cxnId="{941AD1D4-EC69-4E21-BF47-12EAF1A8EF9F}">
      <dgm:prSet/>
      <dgm:spPr/>
      <dgm:t>
        <a:bodyPr/>
        <a:lstStyle/>
        <a:p>
          <a:endParaRPr lang="en-US"/>
        </a:p>
      </dgm:t>
    </dgm:pt>
    <dgm:pt modelId="{8EDEAA54-6936-4244-B2C2-89C2C833E089}" type="sibTrans" cxnId="{941AD1D4-EC69-4E21-BF47-12EAF1A8EF9F}">
      <dgm:prSet/>
      <dgm:spPr/>
      <dgm:t>
        <a:bodyPr/>
        <a:lstStyle/>
        <a:p>
          <a:endParaRPr lang="en-US"/>
        </a:p>
      </dgm:t>
    </dgm:pt>
    <dgm:pt modelId="{BACCDA10-3CC5-41F0-9CEC-CE2EBB006D9B}">
      <dgm:prSet phldrT="[Text]"/>
      <dgm:spPr>
        <a:xfrm>
          <a:off x="2336227" y="2869536"/>
          <a:ext cx="1789920" cy="1317459"/>
        </a:xfr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Other natural supports</a:t>
          </a:r>
        </a:p>
      </dgm:t>
    </dgm:pt>
    <dgm:pt modelId="{F98CB5BD-2D1A-4618-B683-7825FDAD6F9C}" type="parTrans" cxnId="{BE56CD4C-CA95-44A1-972C-B56002684CF6}">
      <dgm:prSet/>
      <dgm:spPr/>
      <dgm:t>
        <a:bodyPr/>
        <a:lstStyle/>
        <a:p>
          <a:endParaRPr lang="en-US"/>
        </a:p>
      </dgm:t>
    </dgm:pt>
    <dgm:pt modelId="{CC97C898-9AAC-4F78-B697-A2E44CF2F520}" type="sibTrans" cxnId="{BE56CD4C-CA95-44A1-972C-B56002684CF6}">
      <dgm:prSet/>
      <dgm:spPr/>
      <dgm:t>
        <a:bodyPr/>
        <a:lstStyle/>
        <a:p>
          <a:endParaRPr lang="en-US"/>
        </a:p>
      </dgm:t>
    </dgm:pt>
    <dgm:pt modelId="{7DCFF0E8-9238-405A-B077-799257649566}">
      <dgm:prSet phldrT="[Text]"/>
      <dgm:spPr>
        <a:xfrm>
          <a:off x="305111" y="1355061"/>
          <a:ext cx="1573136" cy="1115132"/>
        </a:xfrm>
        <a:solidFill>
          <a:srgbClr val="F7964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Community</a:t>
          </a:r>
        </a:p>
      </dgm:t>
    </dgm:pt>
    <dgm:pt modelId="{A2E8922A-6681-49C6-AE82-8AF83094B843}" type="parTrans" cxnId="{166D51E2-D4FB-4E29-B2DE-E5ED5A963BE6}">
      <dgm:prSet/>
      <dgm:spPr/>
      <dgm:t>
        <a:bodyPr/>
        <a:lstStyle/>
        <a:p>
          <a:endParaRPr lang="en-US"/>
        </a:p>
      </dgm:t>
    </dgm:pt>
    <dgm:pt modelId="{3DCE1E12-648F-475D-BBF6-B7497DC14E77}" type="sibTrans" cxnId="{166D51E2-D4FB-4E29-B2DE-E5ED5A963BE6}">
      <dgm:prSet/>
      <dgm:spPr/>
      <dgm:t>
        <a:bodyPr/>
        <a:lstStyle/>
        <a:p>
          <a:endParaRPr lang="en-US"/>
        </a:p>
      </dgm:t>
    </dgm:pt>
    <dgm:pt modelId="{7E10ACD8-8B07-4EAD-9099-08291DA4FAD7}" type="pres">
      <dgm:prSet presAssocID="{5AC0D88B-15CD-4117-AC58-C56BDF081435}" presName="composite" presStyleCnt="0">
        <dgm:presLayoutVars>
          <dgm:chMax val="1"/>
          <dgm:dir/>
          <dgm:resizeHandles val="exact"/>
        </dgm:presLayoutVars>
      </dgm:prSet>
      <dgm:spPr/>
    </dgm:pt>
    <dgm:pt modelId="{72700ABE-456C-47C3-B99D-5C9B3CCCB09B}" type="pres">
      <dgm:prSet presAssocID="{5AC0D88B-15CD-4117-AC58-C56BDF081435}" presName="radial" presStyleCnt="0">
        <dgm:presLayoutVars>
          <dgm:animLvl val="ctr"/>
        </dgm:presLayoutVars>
      </dgm:prSet>
      <dgm:spPr/>
    </dgm:pt>
    <dgm:pt modelId="{D665BE3A-70C9-4E89-99BE-8F57E7B928F9}" type="pres">
      <dgm:prSet presAssocID="{04813DA8-9459-46E0-82DE-FD321DBD4569}" presName="centerShape" presStyleLbl="vennNode1" presStyleIdx="0" presStyleCnt="5" custScaleX="301873" custScaleY="180282"/>
      <dgm:spPr>
        <a:prstGeom prst="ellipse">
          <a:avLst/>
        </a:prstGeom>
      </dgm:spPr>
    </dgm:pt>
    <dgm:pt modelId="{495D332A-5F58-4332-9282-3704684118A3}" type="pres">
      <dgm:prSet presAssocID="{949C190B-20ED-4AE7-885F-43ACB95716D9}" presName="node" presStyleLbl="vennNode1" presStyleIdx="1" presStyleCnt="5" custScaleX="258818" custScaleY="189283" custRadScaleRad="92338" custRadScaleInc="-406">
        <dgm:presLayoutVars>
          <dgm:bulletEnabled val="1"/>
        </dgm:presLayoutVars>
      </dgm:prSet>
      <dgm:spPr>
        <a:prstGeom prst="ellipse">
          <a:avLst/>
        </a:prstGeom>
      </dgm:spPr>
    </dgm:pt>
    <dgm:pt modelId="{D89075FA-30F0-428D-BB53-84B88C154533}" type="pres">
      <dgm:prSet presAssocID="{0A11A30A-C4B1-4033-BB33-5BB7BD679F75}" presName="node" presStyleLbl="vennNode1" presStyleIdx="2" presStyleCnt="5" custScaleX="228930" custScaleY="183949" custRadScaleRad="142852" custRadScaleInc="938">
        <dgm:presLayoutVars>
          <dgm:bulletEnabled val="1"/>
        </dgm:presLayoutVars>
      </dgm:prSet>
      <dgm:spPr>
        <a:prstGeom prst="ellipse">
          <a:avLst/>
        </a:prstGeom>
      </dgm:spPr>
    </dgm:pt>
    <dgm:pt modelId="{B005E937-38CF-4758-9EB6-BAD1F234960C}" type="pres">
      <dgm:prSet presAssocID="{BACCDA10-3CC5-41F0-9CEC-CE2EBB006D9B}" presName="node" presStyleLbl="vennNode1" presStyleIdx="3" presStyleCnt="5" custScaleX="278936" custScaleY="205309">
        <dgm:presLayoutVars>
          <dgm:bulletEnabled val="1"/>
        </dgm:presLayoutVars>
      </dgm:prSet>
      <dgm:spPr>
        <a:prstGeom prst="ellipse">
          <a:avLst/>
        </a:prstGeom>
      </dgm:spPr>
    </dgm:pt>
    <dgm:pt modelId="{FBDF96B1-56C5-4587-B240-7A045F30376E}" type="pres">
      <dgm:prSet presAssocID="{7DCFF0E8-9238-405A-B077-799257649566}" presName="node" presStyleLbl="vennNode1" presStyleIdx="4" presStyleCnt="5" custScaleX="245153" custScaleY="173779" custRadScaleRad="132425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925B301-C82F-4D0C-BCB4-BA1C766FB491}" srcId="{5AC0D88B-15CD-4117-AC58-C56BDF081435}" destId="{04813DA8-9459-46E0-82DE-FD321DBD4569}" srcOrd="0" destOrd="0" parTransId="{2AED1FA4-4EDD-4415-8D28-6BFA570F88A3}" sibTransId="{FE3B9A4A-3A38-4FF9-A40B-588E24D82072}"/>
    <dgm:cxn modelId="{7442572A-C606-4451-9F5F-A6B67EFBF1E8}" type="presOf" srcId="{949C190B-20ED-4AE7-885F-43ACB95716D9}" destId="{495D332A-5F58-4332-9282-3704684118A3}" srcOrd="0" destOrd="0" presId="urn:microsoft.com/office/officeart/2005/8/layout/radial3"/>
    <dgm:cxn modelId="{62CC782B-3DD1-4014-9FB0-EEA908776642}" type="presOf" srcId="{7DCFF0E8-9238-405A-B077-799257649566}" destId="{FBDF96B1-56C5-4587-B240-7A045F30376E}" srcOrd="0" destOrd="0" presId="urn:microsoft.com/office/officeart/2005/8/layout/radial3"/>
    <dgm:cxn modelId="{28677E37-F22A-42EF-AD18-B10D0F7977CF}" type="presOf" srcId="{BACCDA10-3CC5-41F0-9CEC-CE2EBB006D9B}" destId="{B005E937-38CF-4758-9EB6-BAD1F234960C}" srcOrd="0" destOrd="0" presId="urn:microsoft.com/office/officeart/2005/8/layout/radial3"/>
    <dgm:cxn modelId="{0A315C61-902F-47DA-BB0A-5B4733B7B4CF}" type="presOf" srcId="{5AC0D88B-15CD-4117-AC58-C56BDF081435}" destId="{7E10ACD8-8B07-4EAD-9099-08291DA4FAD7}" srcOrd="0" destOrd="0" presId="urn:microsoft.com/office/officeart/2005/8/layout/radial3"/>
    <dgm:cxn modelId="{41361E6A-297C-43A3-811A-1D902D032265}" type="presOf" srcId="{0A11A30A-C4B1-4033-BB33-5BB7BD679F75}" destId="{D89075FA-30F0-428D-BB53-84B88C154533}" srcOrd="0" destOrd="0" presId="urn:microsoft.com/office/officeart/2005/8/layout/radial3"/>
    <dgm:cxn modelId="{BE56CD4C-CA95-44A1-972C-B56002684CF6}" srcId="{04813DA8-9459-46E0-82DE-FD321DBD4569}" destId="{BACCDA10-3CC5-41F0-9CEC-CE2EBB006D9B}" srcOrd="2" destOrd="0" parTransId="{F98CB5BD-2D1A-4618-B683-7825FDAD6F9C}" sibTransId="{CC97C898-9AAC-4F78-B697-A2E44CF2F520}"/>
    <dgm:cxn modelId="{06F7BFA6-16AC-495A-BA0E-2D7D4D39E2BF}" srcId="{04813DA8-9459-46E0-82DE-FD321DBD4569}" destId="{949C190B-20ED-4AE7-885F-43ACB95716D9}" srcOrd="0" destOrd="0" parTransId="{7F244CBF-4CCC-496A-889A-2808258DEFB9}" sibTransId="{F5B4AD8D-8B34-4537-AB00-1A1E0C42EC94}"/>
    <dgm:cxn modelId="{CE45BAAE-9027-4613-B4AC-70E20CE7D542}" type="presOf" srcId="{04813DA8-9459-46E0-82DE-FD321DBD4569}" destId="{D665BE3A-70C9-4E89-99BE-8F57E7B928F9}" srcOrd="0" destOrd="0" presId="urn:microsoft.com/office/officeart/2005/8/layout/radial3"/>
    <dgm:cxn modelId="{941AD1D4-EC69-4E21-BF47-12EAF1A8EF9F}" srcId="{04813DA8-9459-46E0-82DE-FD321DBD4569}" destId="{0A11A30A-C4B1-4033-BB33-5BB7BD679F75}" srcOrd="1" destOrd="0" parTransId="{BA3E5C27-AB7C-4B8A-9692-358C9428B04F}" sibTransId="{8EDEAA54-6936-4244-B2C2-89C2C833E089}"/>
    <dgm:cxn modelId="{166D51E2-D4FB-4E29-B2DE-E5ED5A963BE6}" srcId="{04813DA8-9459-46E0-82DE-FD321DBD4569}" destId="{7DCFF0E8-9238-405A-B077-799257649566}" srcOrd="3" destOrd="0" parTransId="{A2E8922A-6681-49C6-AE82-8AF83094B843}" sibTransId="{3DCE1E12-648F-475D-BBF6-B7497DC14E77}"/>
    <dgm:cxn modelId="{BDA26957-3924-4497-84AF-4F95D81DD0FD}" type="presParOf" srcId="{7E10ACD8-8B07-4EAD-9099-08291DA4FAD7}" destId="{72700ABE-456C-47C3-B99D-5C9B3CCCB09B}" srcOrd="0" destOrd="0" presId="urn:microsoft.com/office/officeart/2005/8/layout/radial3"/>
    <dgm:cxn modelId="{E30D624E-4367-40F8-8DE8-0B817F49D8D5}" type="presParOf" srcId="{72700ABE-456C-47C3-B99D-5C9B3CCCB09B}" destId="{D665BE3A-70C9-4E89-99BE-8F57E7B928F9}" srcOrd="0" destOrd="0" presId="urn:microsoft.com/office/officeart/2005/8/layout/radial3"/>
    <dgm:cxn modelId="{43265EF2-0897-4FD0-AA55-5D66ABE37045}" type="presParOf" srcId="{72700ABE-456C-47C3-B99D-5C9B3CCCB09B}" destId="{495D332A-5F58-4332-9282-3704684118A3}" srcOrd="1" destOrd="0" presId="urn:microsoft.com/office/officeart/2005/8/layout/radial3"/>
    <dgm:cxn modelId="{63007B4E-8F28-4FFB-BC58-C1011640F818}" type="presParOf" srcId="{72700ABE-456C-47C3-B99D-5C9B3CCCB09B}" destId="{D89075FA-30F0-428D-BB53-84B88C154533}" srcOrd="2" destOrd="0" presId="urn:microsoft.com/office/officeart/2005/8/layout/radial3"/>
    <dgm:cxn modelId="{FA7B33D4-54F3-4B70-A50B-718B0074486F}" type="presParOf" srcId="{72700ABE-456C-47C3-B99D-5C9B3CCCB09B}" destId="{B005E937-38CF-4758-9EB6-BAD1F234960C}" srcOrd="3" destOrd="0" presId="urn:microsoft.com/office/officeart/2005/8/layout/radial3"/>
    <dgm:cxn modelId="{7C163AD1-C460-4804-98EB-C6DA99888ECD}" type="presParOf" srcId="{72700ABE-456C-47C3-B99D-5C9B3CCCB09B}" destId="{FBDF96B1-56C5-4587-B240-7A045F30376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5BE3A-70C9-4E89-99BE-8F57E7B928F9}">
      <dsp:nvSpPr>
        <dsp:cNvPr id="0" name=""/>
        <dsp:cNvSpPr/>
      </dsp:nvSpPr>
      <dsp:spPr>
        <a:xfrm>
          <a:off x="800274" y="467015"/>
          <a:ext cx="2394016" cy="1429733"/>
        </a:xfrm>
        <a:prstGeom prst="ellipse">
          <a:avLst/>
        </a:prstGeom>
        <a:solidFill>
          <a:srgbClr val="C0504D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Child &amp; Family Team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1150870" y="676395"/>
        <a:ext cx="1692824" cy="1010973"/>
      </dsp:txXfrm>
    </dsp:sp>
    <dsp:sp modelId="{495D332A-5F58-4332-9282-3704684118A3}">
      <dsp:nvSpPr>
        <dsp:cNvPr id="0" name=""/>
        <dsp:cNvSpPr/>
      </dsp:nvSpPr>
      <dsp:spPr>
        <a:xfrm>
          <a:off x="1478261" y="-115244"/>
          <a:ext cx="1026283" cy="750558"/>
        </a:xfrm>
        <a:prstGeom prst="ellipse">
          <a:avLst/>
        </a:prstGeom>
        <a:solidFill>
          <a:srgbClr val="9BBB59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SBH</a:t>
          </a:r>
        </a:p>
      </dsp:txBody>
      <dsp:txXfrm>
        <a:off x="1628557" y="-5327"/>
        <a:ext cx="725691" cy="530724"/>
      </dsp:txXfrm>
    </dsp:sp>
    <dsp:sp modelId="{D89075FA-30F0-428D-BB53-84B88C154533}">
      <dsp:nvSpPr>
        <dsp:cNvPr id="0" name=""/>
        <dsp:cNvSpPr/>
      </dsp:nvSpPr>
      <dsp:spPr>
        <a:xfrm>
          <a:off x="2969421" y="838191"/>
          <a:ext cx="907769" cy="729407"/>
        </a:xfrm>
        <a:prstGeom prst="ellipse">
          <a:avLst/>
        </a:prstGeom>
        <a:solidFill>
          <a:srgbClr val="8064A2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School</a:t>
          </a:r>
        </a:p>
      </dsp:txBody>
      <dsp:txXfrm>
        <a:off x="3102361" y="945010"/>
        <a:ext cx="641889" cy="515769"/>
      </dsp:txXfrm>
    </dsp:sp>
    <dsp:sp modelId="{B005E937-38CF-4758-9EB6-BAD1F234960C}">
      <dsp:nvSpPr>
        <dsp:cNvPr id="0" name=""/>
        <dsp:cNvSpPr/>
      </dsp:nvSpPr>
      <dsp:spPr>
        <a:xfrm>
          <a:off x="1444253" y="1773190"/>
          <a:ext cx="1106056" cy="814105"/>
        </a:xfrm>
        <a:prstGeom prst="ellipse">
          <a:avLst/>
        </a:prstGeom>
        <a:solidFill>
          <a:srgbClr val="4BACC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Other natural supports</a:t>
          </a:r>
        </a:p>
      </dsp:txBody>
      <dsp:txXfrm>
        <a:off x="1606231" y="1892413"/>
        <a:ext cx="782100" cy="575659"/>
      </dsp:txXfrm>
    </dsp:sp>
    <dsp:sp modelId="{FBDF96B1-56C5-4587-B240-7A045F30376E}">
      <dsp:nvSpPr>
        <dsp:cNvPr id="0" name=""/>
        <dsp:cNvSpPr/>
      </dsp:nvSpPr>
      <dsp:spPr>
        <a:xfrm>
          <a:off x="189153" y="837341"/>
          <a:ext cx="972097" cy="689080"/>
        </a:xfrm>
        <a:prstGeom prst="ellipse">
          <a:avLst/>
        </a:prstGeom>
        <a:solidFill>
          <a:srgbClr val="F79646">
            <a:alpha val="5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Community</a:t>
          </a:r>
        </a:p>
      </dsp:txBody>
      <dsp:txXfrm>
        <a:off x="331513" y="938254"/>
        <a:ext cx="687377" cy="48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7318B-E5AD-4AC4-A8B9-D75D2C61C043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7CF94-C50F-4EBB-BED8-D5C6D4F0D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9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1DCD-32C9-422C-8507-2AF148ECB4BD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82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B1DCD-32C9-422C-8507-2AF148ECB4B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55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872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6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905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34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0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8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2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9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4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8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3F1E6-ED41-479F-BBBD-F7EA258FC9D6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B7D6ED-7C49-45AF-A654-6CAB28CC6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rrieH@sbhservice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KathyV@sbhservices.org" TargetMode="External"/><Relationship Id="rId4" Type="http://schemas.openxmlformats.org/officeDocument/2006/relationships/hyperlink" Target="mailto:AlyssonZ@sbhservice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/>
              <a:t>School and Community-based Counseling Services:</a:t>
            </a:r>
            <a:br>
              <a:rPr lang="en-US" sz="3600" dirty="0"/>
            </a:br>
            <a:br>
              <a:rPr lang="en-US" sz="3200" dirty="0"/>
            </a:br>
            <a:r>
              <a:rPr lang="en-US" sz="3200" dirty="0"/>
              <a:t>A Collaborative Partnership in Support of Your Students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871" y="4622009"/>
            <a:ext cx="1973328" cy="10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3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How do School-based Clinicians Work with your School?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How can schools support their school-based clinician?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Access to consistent, confidential space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Access to school email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Access to school staff,                                           teachers, administrators and student schedules</a:t>
            </a:r>
          </a:p>
          <a:p>
            <a:pPr lvl="1">
              <a:spcBef>
                <a:spcPts val="1800"/>
              </a:spcBef>
            </a:pPr>
            <a:r>
              <a:rPr lang="en-US" sz="2400" dirty="0"/>
              <a:t>Invitations to IEP/504 Plan meeting and parent/teacher meeting for enrolled clients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363" y="2562895"/>
            <a:ext cx="2847278" cy="18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8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</a:rPr>
              <a:t>Contact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334" y="1387857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East Valley School Based Programming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Carrie Holmes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Program Director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602-696-4287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CarrieH@sbhservices.org</a:t>
            </a: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Central Valley School Based Programming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 err="1"/>
              <a:t>Alysson</a:t>
            </a:r>
            <a:r>
              <a:rPr lang="en-US" sz="2000" dirty="0"/>
              <a:t> </a:t>
            </a:r>
            <a:r>
              <a:rPr lang="en-US" sz="2000" dirty="0" err="1"/>
              <a:t>Zatarga</a:t>
            </a: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Program 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602-686-1016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Email: </a:t>
            </a:r>
            <a:r>
              <a:rPr lang="en-US" sz="2000" dirty="0">
                <a:solidFill>
                  <a:srgbClr val="0070C0"/>
                </a:solidFill>
                <a:hlinkClick r:id="rId4"/>
              </a:rPr>
              <a:t>AlyssonZ@sbhservices.org</a:t>
            </a:r>
            <a:endParaRPr lang="en-US" sz="2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West Valley School Based Programming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Kathy Villa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Program Director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602-525-3329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/>
              <a:t>Email: </a:t>
            </a:r>
            <a:r>
              <a:rPr lang="en-US" sz="2000" dirty="0">
                <a:solidFill>
                  <a:srgbClr val="0070C0"/>
                </a:solidFill>
                <a:hlinkClick r:id="rId5"/>
              </a:rPr>
              <a:t>KathyV@sbhservices.org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836" y="5268630"/>
            <a:ext cx="1621663" cy="103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The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55313"/>
            <a:ext cx="9561371" cy="5228822"/>
          </a:xfrm>
        </p:spPr>
        <p:txBody>
          <a:bodyPr>
            <a:normAutofit/>
          </a:bodyPr>
          <a:lstStyle/>
          <a:p>
            <a:r>
              <a:rPr lang="en-US" dirty="0"/>
              <a:t>School districts partner with Southwest Behavioral &amp; Health Services in order to provide an additional level of support to the students and families.</a:t>
            </a:r>
          </a:p>
          <a:p>
            <a:r>
              <a:rPr lang="en-US" dirty="0"/>
              <a:t>Southwest Behavioral &amp; Health Services provides a Master’s or Doctoral level, clinician who is located on the identified school campus.</a:t>
            </a:r>
          </a:p>
          <a:p>
            <a:r>
              <a:rPr lang="en-US" dirty="0"/>
              <a:t>The Southwest Behavioral &amp; Health clinician is able to work collaboratively with the administration, teaching staff, paraprofessional staff, and families in order to provide a comprehensive level of support to students.</a:t>
            </a:r>
          </a:p>
          <a:p>
            <a:r>
              <a:rPr lang="en-US" dirty="0"/>
              <a:t>Skill-building groups (socialization skills, emotional regulation, anger management) are available to enrolled clients.</a:t>
            </a:r>
          </a:p>
          <a:p>
            <a:r>
              <a:rPr lang="en-US" dirty="0"/>
              <a:t>Counseling and additional services are available for students enrolled with Southwest Behavioral &amp; Health.  </a:t>
            </a:r>
          </a:p>
          <a:p>
            <a:r>
              <a:rPr lang="en-US" dirty="0"/>
              <a:t>Enrollment is available to every student at the school.</a:t>
            </a:r>
          </a:p>
        </p:txBody>
      </p:sp>
    </p:spTree>
    <p:extLst>
      <p:ext uri="{BB962C8B-B14F-4D97-AF65-F5344CB8AC3E}">
        <p14:creationId xmlns:p14="http://schemas.microsoft.com/office/powerpoint/2010/main" val="59128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u="sng" dirty="0"/>
            </a:br>
            <a:r>
              <a:rPr lang="en-US" sz="4400" dirty="0">
                <a:solidFill>
                  <a:srgbClr val="92D050"/>
                </a:solidFill>
              </a:rPr>
              <a:t>Who is eligible for services?</a:t>
            </a:r>
            <a:br>
              <a:rPr lang="en-US" sz="4400" dirty="0">
                <a:solidFill>
                  <a:srgbClr val="0070C0"/>
                </a:solidFill>
              </a:rPr>
            </a:b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sz="2400" dirty="0"/>
          </a:p>
          <a:p>
            <a:r>
              <a:rPr lang="en-US" sz="2400" dirty="0"/>
              <a:t>All students and their families are eligible for services.</a:t>
            </a:r>
          </a:p>
          <a:p>
            <a:r>
              <a:rPr lang="en-US" sz="2400" dirty="0"/>
              <a:t>Funding sources include:</a:t>
            </a:r>
          </a:p>
          <a:p>
            <a:pPr lvl="1"/>
            <a:r>
              <a:rPr lang="en-US" sz="2000" dirty="0"/>
              <a:t>AHCCCS</a:t>
            </a:r>
          </a:p>
          <a:p>
            <a:pPr lvl="1"/>
            <a:r>
              <a:rPr lang="en-US" sz="2000" dirty="0" err="1"/>
              <a:t>KidsCare</a:t>
            </a:r>
            <a:endParaRPr lang="en-US" sz="2000" dirty="0"/>
          </a:p>
          <a:p>
            <a:pPr lvl="1"/>
            <a:r>
              <a:rPr lang="en-US" sz="2000" dirty="0"/>
              <a:t>Self Pay option on a sliding scale</a:t>
            </a:r>
          </a:p>
          <a:p>
            <a:pPr lvl="1"/>
            <a:r>
              <a:rPr lang="en-US" sz="2000" dirty="0"/>
              <a:t>Some private insurance plans (based on individual clinician eligibility)</a:t>
            </a:r>
          </a:p>
          <a:p>
            <a:pPr lvl="1"/>
            <a:r>
              <a:rPr lang="en-US" sz="2000" dirty="0"/>
              <a:t>District partnership funding opportunities</a:t>
            </a:r>
          </a:p>
          <a:p>
            <a:pPr lvl="1"/>
            <a:r>
              <a:rPr lang="en-US" sz="2000" dirty="0"/>
              <a:t>Grant and foundation funding opportunities</a:t>
            </a:r>
          </a:p>
          <a:p>
            <a:pPr lvl="0"/>
            <a:endParaRPr lang="en-US" sz="1600" dirty="0"/>
          </a:p>
          <a:p>
            <a:pPr marL="82296" indent="0">
              <a:buNone/>
            </a:pPr>
            <a:endParaRPr lang="en-US" sz="1600" dirty="0"/>
          </a:p>
          <a:p>
            <a:pPr marL="82296" indent="0" algn="ctr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3074" name="Picture 2" descr="C:\Users\carriem\AppData\Local\Microsoft\Windows\Temporary Internet Files\Content.IE5\ELQV7KCK\MC90044570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0282" y="2740184"/>
            <a:ext cx="1600200" cy="146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8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Who can refer for service?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85623"/>
            <a:ext cx="8711365" cy="355573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/>
              <a:t>School administrators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School psychologists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Teachers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Parents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Self-referring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4600">
            <a:off x="7103047" y="2411245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2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216" y="18459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Refer a Student?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5" y="1156082"/>
            <a:ext cx="7853142" cy="560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42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92D050"/>
                </a:solidFill>
              </a:rPr>
              <a:t>Referral Form</a:t>
            </a:r>
            <a:endParaRPr lang="en-US" sz="54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Identifying information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Reason for referral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Goals of Counseling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Strengths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Previous services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AHCCCS information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Parent Consent</a:t>
            </a:r>
          </a:p>
          <a:p>
            <a:pPr lvl="0">
              <a:buClr>
                <a:srgbClr val="3891A7"/>
              </a:buClr>
            </a:pPr>
            <a:r>
              <a:rPr lang="en-US" sz="2800" dirty="0">
                <a:solidFill>
                  <a:schemeClr val="tx1"/>
                </a:solidFill>
              </a:rPr>
              <a:t>Follow Up</a:t>
            </a:r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75">
            <a:off x="6053487" y="1406531"/>
            <a:ext cx="3791680" cy="48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4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What Behavioral Health Services are Provided and Available?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34831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Individualized assessment 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Individualized Services Plan (ISP) for each child receiving services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Individual and family counseling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Skill-building groups (socialization skills, anger management, emotional regulation)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Behavior coaching/modification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Psychiatric services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Coordination of care, community outreach, and resource development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Child and Family Team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19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Child &amp; Family Team Process</a:t>
            </a:r>
            <a:br>
              <a:rPr lang="en-US" sz="2800" dirty="0">
                <a:solidFill>
                  <a:srgbClr val="92D050"/>
                </a:solidFill>
              </a:rPr>
            </a:br>
            <a:r>
              <a:rPr lang="en-US" sz="2800" dirty="0">
                <a:solidFill>
                  <a:srgbClr val="92D050"/>
                </a:solidFill>
              </a:rPr>
              <a:t>(CFT)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9143"/>
            <a:ext cx="8596668" cy="3880773"/>
          </a:xfrm>
        </p:spPr>
        <p:txBody>
          <a:bodyPr/>
          <a:lstStyle/>
          <a:p>
            <a:pPr lvl="0">
              <a:buClr>
                <a:srgbClr val="3891A7"/>
              </a:buClr>
            </a:pPr>
            <a:r>
              <a:rPr lang="en-US" sz="1500" dirty="0">
                <a:solidFill>
                  <a:prstClr val="black"/>
                </a:solidFill>
              </a:rPr>
              <a:t>All of these services are coordinated through the Child and Family Team (CFT) process, which is an aspect of the Arizona Model for Children and Families.  </a:t>
            </a:r>
          </a:p>
          <a:p>
            <a:pPr lvl="0">
              <a:buClr>
                <a:srgbClr val="3891A7"/>
              </a:buClr>
            </a:pPr>
            <a:r>
              <a:rPr lang="en-US" sz="1500" dirty="0">
                <a:solidFill>
                  <a:prstClr val="black"/>
                </a:solidFill>
              </a:rPr>
              <a:t>This process identifies the key stakeholders in the life of the child and unites these stakeholders in the child’s needs and goals with the long-term objective of sustaining the successes the child attains through participating in behavioral health services.  </a:t>
            </a:r>
          </a:p>
          <a:p>
            <a:pPr lvl="0">
              <a:buClr>
                <a:srgbClr val="3891A7"/>
              </a:buClr>
            </a:pPr>
            <a:r>
              <a:rPr lang="en-US" sz="1500" dirty="0">
                <a:solidFill>
                  <a:prstClr val="black"/>
                </a:solidFill>
              </a:rPr>
              <a:t>The Child &amp; Family Team can be comprised of: the child, parent/guardian, key school staff, DCS, Juvenile Probation, family friends and relatives, other support providers (case managers, behavior coaches), mentor, medical provider.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495800" y="3810000"/>
          <a:ext cx="3962400" cy="2395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80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</a:rPr>
              <a:t>Counseling Services:</a:t>
            </a:r>
            <a:br>
              <a:rPr lang="en-US" sz="3200" dirty="0">
                <a:solidFill>
                  <a:srgbClr val="92D050"/>
                </a:solidFill>
              </a:rPr>
            </a:br>
            <a:r>
              <a:rPr lang="en-US" sz="3200" dirty="0">
                <a:solidFill>
                  <a:srgbClr val="92D050"/>
                </a:solidFill>
              </a:rPr>
              <a:t>Flow of Services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3131" y="1906950"/>
            <a:ext cx="3270250" cy="8372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cs typeface="Arial" pitchFamily="34" charset="0"/>
              </a:rPr>
              <a:t>What can a parent and student expect from counseling services with Southwest Behavioral &amp; Health Services within Deer Valley Unified School </a:t>
            </a:r>
            <a:r>
              <a:rPr lang="en-US" altLang="en-US" sz="1200" b="1">
                <a:cs typeface="Arial" pitchFamily="34" charset="0"/>
              </a:rPr>
              <a:t>Distrcit?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267154" y="1858094"/>
            <a:ext cx="327025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000" b="1" u="sng" dirty="0">
                <a:cs typeface="Arial" pitchFamily="34" charset="0"/>
              </a:rPr>
              <a:t>Initial outreach call from SBH staff: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Description of the program 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Discuss presenting concerns and goal setting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Schedule the initial intake assessment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381346" y="3815371"/>
            <a:ext cx="3270250" cy="24149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000" b="1" u="sng" dirty="0">
                <a:cs typeface="Arial" pitchFamily="34" charset="0"/>
              </a:rPr>
              <a:t>Services Begin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b="1" dirty="0">
                <a:cs typeface="Arial" pitchFamily="34" charset="0"/>
              </a:rPr>
              <a:t>Individual counseling, in-class support, crisis management, emotional regulation, de-escalation 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Family meetings to support strategies learned at school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Progress reviewed at each session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Regular contact and communication with teachers and school staff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CFT meetings at least every 90 days</a:t>
            </a:r>
          </a:p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Ongoing collaboration with SBH counselor, school staff, other family members and community members.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4566219" y="2109209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774155" y="3109528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C:\Users\norriz\AppData\Local\Microsoft\Windows\Temporary Internet Files\Content.IE5\XL5N74Q5\small_group_pic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92" y="2779751"/>
            <a:ext cx="1621338" cy="169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854605" y="4626536"/>
            <a:ext cx="3567301" cy="1255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altLang="en-US" sz="1000" b="1" u="sng" dirty="0">
                <a:cs typeface="Arial" pitchFamily="34" charset="0"/>
              </a:rPr>
              <a:t>Already Enrolled with a Behavioral Health Provider?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SB&amp;H can collaborate with existing behavioral health providers </a:t>
            </a:r>
          </a:p>
          <a:p>
            <a:pPr marL="171450" indent="-1714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000" dirty="0">
                <a:cs typeface="Arial" pitchFamily="34" charset="0"/>
              </a:rPr>
              <a:t>SB&amp;H can support skills and strategies your child is learning throughout the school day by collaborating with the existing counseling team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5400000">
            <a:off x="4659310" y="4955508"/>
            <a:ext cx="484632" cy="597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136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10258</TotalTime>
  <Words>661</Words>
  <Application>Microsoft Office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School and Community-based Counseling Services:  A Collaborative Partnership in Support of Your Students  </vt:lpstr>
      <vt:lpstr>The Collaboration</vt:lpstr>
      <vt:lpstr> Who is eligible for services? </vt:lpstr>
      <vt:lpstr>Who can refer for service?</vt:lpstr>
      <vt:lpstr>When to Refer a Student?</vt:lpstr>
      <vt:lpstr>Referral Form</vt:lpstr>
      <vt:lpstr>What Behavioral Health Services are Provided and Available? </vt:lpstr>
      <vt:lpstr>Child &amp; Family Team Process (CFT)</vt:lpstr>
      <vt:lpstr>Counseling Services: Flow of Services</vt:lpstr>
      <vt:lpstr>How do School-based Clinicians Work with your School?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Collaborative Partnership in Support of Your Students:  WESD Ironwood CCB Program and Southwest Behavioral &amp; Health Services</dc:title>
  <dc:creator>Alysson Zatarga</dc:creator>
  <cp:lastModifiedBy>Steven Sheets</cp:lastModifiedBy>
  <cp:revision>17</cp:revision>
  <cp:lastPrinted>2018-08-10T15:33:40Z</cp:lastPrinted>
  <dcterms:created xsi:type="dcterms:W3CDTF">2018-07-26T18:24:31Z</dcterms:created>
  <dcterms:modified xsi:type="dcterms:W3CDTF">2019-08-28T17:38:31Z</dcterms:modified>
</cp:coreProperties>
</file>