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83" r:id="rId1"/>
  </p:sldMasterIdLst>
  <p:notesMasterIdLst>
    <p:notesMasterId r:id="rId9"/>
  </p:notesMasterIdLst>
  <p:handoutMasterIdLst>
    <p:handoutMasterId r:id="rId10"/>
  </p:handoutMasterIdLst>
  <p:sldIdLst>
    <p:sldId id="256" r:id="rId2"/>
    <p:sldId id="342" r:id="rId3"/>
    <p:sldId id="352" r:id="rId4"/>
    <p:sldId id="347" r:id="rId5"/>
    <p:sldId id="348" r:id="rId6"/>
    <p:sldId id="338" r:id="rId7"/>
    <p:sldId id="260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kurka, Michelle" initials="SM" lastIdx="4" clrIdx="0"/>
  <p:cmAuthor id="1" name="Mohapatra, Cielo" initials="M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96" autoAdjust="0"/>
  </p:normalViewPr>
  <p:slideViewPr>
    <p:cSldViewPr>
      <p:cViewPr>
        <p:scale>
          <a:sx n="98" d="100"/>
          <a:sy n="98" d="100"/>
        </p:scale>
        <p:origin x="-360" y="-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B188030-45C4-488E-BD51-0C5DBAAB56E8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7DF3DAA-EC32-43A4-B1AB-8C61BC881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1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6DAAAD-9A8A-4037-9921-B72F2182C2F4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9C71B4-0BE4-46D8-9A18-4A1D7B2ED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211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rc.org/populations/lgbt" TargetMode="External"/><Relationship Id="rId7" Type="http://schemas.openxmlformats.org/officeDocument/2006/relationships/hyperlink" Target="https://www.sprc.org/comprehensive-approach%20/life-skill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sprc.org/comprehensive-approach/social-connectedness" TargetMode="External"/><Relationship Id="rId5" Type="http://schemas.openxmlformats.org/officeDocument/2006/relationships/hyperlink" Target="https://www.sprc.org/comprehensive-approach/effective-care" TargetMode="External"/><Relationship Id="rId4" Type="http://schemas.openxmlformats.org/officeDocument/2006/relationships/hyperlink" Target="https://www.sprc.org/settings/aian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1 person</a:t>
            </a:r>
            <a:r>
              <a:rPr lang="en-US" baseline="0" dirty="0" smtClean="0"/>
              <a:t> dies by suicide every 7hours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Suicide is the 8</a:t>
            </a:r>
            <a:r>
              <a:rPr lang="en-US" baseline="30000" dirty="0" smtClean="0"/>
              <a:t>th</a:t>
            </a:r>
            <a:r>
              <a:rPr lang="en-US" baseline="0" dirty="0" smtClean="0"/>
              <a:t> leading cause of death in Arizona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State ranks 17 in the Country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Alarming 2</a:t>
            </a:r>
            <a:r>
              <a:rPr lang="en-US" baseline="30000" dirty="0" smtClean="0"/>
              <a:t>nd</a:t>
            </a:r>
            <a:r>
              <a:rPr lang="en-US" baseline="0" dirty="0" smtClean="0"/>
              <a:t> leading cause of death amongst ages 15-34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Nationally average is 44,695  vs 1,271 deaths by Suicide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Environmental Factors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Access to lethal means including firearms and drugs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Prolonged stress, such as harassment, bullying, relationship problems or unemployment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Stressful life events, like rejection, divorce, financial crisis, other life transitions or loss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Exposure to another person’s suicide, or to graphic or sensationalized accounts of suicide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 Factors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Mental health conditions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Depression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Substance use problems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Bipolar disorder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Schizophrenia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Personality traits of aggression, mood changes and poor relationships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Conduct disorder</a:t>
            </a:r>
          </a:p>
          <a:p>
            <a:pPr lvl="1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Anxiety disorders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Serious physical health conditions including pain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Traumatic brain injury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Historical Factors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Previous suicide attempts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Family history of suicide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Childhood abuse, neglect or trauma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48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</a:t>
            </a:r>
            <a:r>
              <a:rPr lang="en-US" sz="1200" baseline="0" dirty="0" smtClean="0">
                <a:solidFill>
                  <a:srgbClr val="5959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SAMHSA / Suicide Prevention Resource Center </a:t>
            </a:r>
            <a:endParaRPr lang="en-US" sz="1200" dirty="0" smtClean="0">
              <a:solidFill>
                <a:srgbClr val="5959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Prevention strategies - such as educating medical providers on safe prescribing practices, conducting comprehensive and suicide risk screening and assessment and implementing non-medical strategies to address pain - exist that may mitigate these risks among patients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has shown that patients experiencing chronic pain may be at increased risk for opioid abuse, overdose, and death by suicide</a:t>
            </a:r>
            <a:endParaRPr lang="en-US" sz="1200" dirty="0" smtClean="0">
              <a:solidFill>
                <a:srgbClr val="5959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 smtClean="0">
              <a:solidFill>
                <a:srgbClr val="59595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 the problem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Incidence/Prevalence (what, when, where, why)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Demographics (age, gender, language, location, ethnicity)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Risk/Protective Factors (culture and social determinants of health)</a:t>
            </a:r>
          </a:p>
          <a:p>
            <a:r>
              <a:rPr 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 community readiness and resources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has been done and implemented to reduce suicide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resources are available (referrals to prevention and treatment) </a:t>
            </a:r>
          </a:p>
          <a:p>
            <a:r>
              <a:rPr lang="en-US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 priorities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Identify high risk populations and contributing factors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Identify specific outcomes and/or behaviors to be change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Identify effective programs and campaigns to reduce suicide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 Factors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 factors are characteristics of a person or his or her environment that increase the likelihood that he or she will die by suicide (i.e., suicide risk).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Major risk factors for suicide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 suicide attempt(s)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Misuse and abuse of alcohol or other drugs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Mental disorders, particularly depression and other mood disorders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Access to lethal means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Knowing someone who died by suicide, particularly a family member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Social isolation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Chronic disease and disability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Lack of access to behavioral health care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 Factors Can Vary Across Groups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 factors can vary by age group, culture, sex, and other characteristics. For example: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Stress resulting from prejudice and discrimination (family rejection, bullying, violence) is a known risk factor for suicide attempts among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lesbian, gay, bisexual, and transgender (LGBT)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youth.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historical trauma suffered by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American Indians and Alaska Natives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(resettlement, destruction of cultures and economies) contributes to the high suicide rate in this population.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men in the middle years, stressors that challenge traditional male roles, such as unemployment and divorce, have been identified as important risk factors.</a:t>
            </a:r>
          </a:p>
          <a:p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Protective Factors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Protective factors are personal or environmental characteristics that help protect people from suicide.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Major protective factors for suicide include: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Effective behavioral health care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Connectedness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to individuals, family, community, and social institutions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Life skills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(including problem solving skills and coping skills, ability to adapt to change)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Self-esteem and a sense of purpose or meaning in life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Cultural, religious, or personal beliefs that discourage suicide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41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</a:t>
            </a:r>
            <a:r>
              <a:rPr lang="en-US" sz="11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SAMHSA (2018</a:t>
            </a:r>
            <a:r>
              <a:rPr lang="en-US" sz="1100" baseline="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l"/>
            <a:r>
              <a:rPr lang="en-US" sz="1100" b="1" i="0" dirty="0" smtClean="0">
                <a:solidFill>
                  <a:srgbClr val="396D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Talk</a:t>
            </a:r>
          </a:p>
          <a:p>
            <a:pPr algn="l"/>
            <a:r>
              <a:rPr lang="en-US" sz="1100" b="0" i="0" dirty="0" smtClean="0">
                <a:solidFill>
                  <a:srgbClr val="26262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a person talks about:</a:t>
            </a:r>
          </a:p>
          <a:p>
            <a:pPr algn="l">
              <a:buFont typeface="Arial"/>
              <a:buChar char="•"/>
            </a:pPr>
            <a:r>
              <a:rPr lang="en-US" sz="1100" b="0" i="0" dirty="0" smtClean="0">
                <a:solidFill>
                  <a:srgbClr val="26262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Killing themselves</a:t>
            </a:r>
          </a:p>
          <a:p>
            <a:pPr algn="l">
              <a:buFont typeface="Arial"/>
              <a:buChar char="•"/>
            </a:pPr>
            <a:r>
              <a:rPr lang="en-US" sz="1100" b="0" i="0" dirty="0" smtClean="0">
                <a:solidFill>
                  <a:srgbClr val="26262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Feeling hopeless</a:t>
            </a:r>
          </a:p>
          <a:p>
            <a:pPr algn="l">
              <a:buFont typeface="Arial"/>
              <a:buChar char="•"/>
            </a:pPr>
            <a:r>
              <a:rPr lang="en-US" sz="1100" b="0" i="0" dirty="0" smtClean="0">
                <a:solidFill>
                  <a:srgbClr val="26262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Having no reason to live</a:t>
            </a:r>
          </a:p>
          <a:p>
            <a:pPr algn="l">
              <a:buFont typeface="Arial"/>
              <a:buChar char="•"/>
            </a:pPr>
            <a:r>
              <a:rPr lang="en-US" sz="1100" b="0" i="0" dirty="0" smtClean="0">
                <a:solidFill>
                  <a:srgbClr val="26262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Being a burden to others</a:t>
            </a:r>
          </a:p>
          <a:p>
            <a:pPr algn="l">
              <a:buFont typeface="Arial"/>
              <a:buChar char="•"/>
            </a:pPr>
            <a:r>
              <a:rPr lang="en-US" sz="1100" b="0" i="0" dirty="0" smtClean="0">
                <a:solidFill>
                  <a:srgbClr val="26262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Feeling trapped</a:t>
            </a:r>
          </a:p>
          <a:p>
            <a:pPr algn="l">
              <a:buFont typeface="Arial"/>
              <a:buChar char="•"/>
            </a:pPr>
            <a:r>
              <a:rPr lang="en-US" sz="1100" b="0" i="0" dirty="0" smtClean="0">
                <a:solidFill>
                  <a:srgbClr val="26262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Unbearable pain</a:t>
            </a:r>
          </a:p>
          <a:p>
            <a:pPr algn="l"/>
            <a:r>
              <a:rPr lang="en-US" sz="1100" b="1" i="0" dirty="0" smtClean="0">
                <a:solidFill>
                  <a:srgbClr val="396D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Behavior</a:t>
            </a:r>
          </a:p>
          <a:p>
            <a:pPr algn="l"/>
            <a:r>
              <a:rPr lang="en-US" sz="1100" b="0" i="0" dirty="0" smtClean="0">
                <a:solidFill>
                  <a:srgbClr val="26262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Behaviors that may signal risk, especially if related to a painful event, loss or change:</a:t>
            </a:r>
          </a:p>
          <a:p>
            <a:pPr algn="l">
              <a:buFont typeface="Arial"/>
              <a:buChar char="•"/>
            </a:pPr>
            <a:r>
              <a:rPr lang="en-US" sz="1100" b="0" i="0" dirty="0" smtClean="0">
                <a:solidFill>
                  <a:srgbClr val="26262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Increased use of alcohol or drugs</a:t>
            </a:r>
          </a:p>
          <a:p>
            <a:pPr algn="l">
              <a:buFont typeface="Arial"/>
              <a:buChar char="•"/>
            </a:pPr>
            <a:r>
              <a:rPr lang="en-US" sz="1100" b="0" i="0" dirty="0" smtClean="0">
                <a:solidFill>
                  <a:srgbClr val="26262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Looking for a way to end their lives, such as searching online for methods</a:t>
            </a:r>
          </a:p>
          <a:p>
            <a:pPr algn="l">
              <a:buFont typeface="Arial"/>
              <a:buChar char="•"/>
            </a:pPr>
            <a:r>
              <a:rPr lang="en-US" sz="1100" b="0" i="0" dirty="0" smtClean="0">
                <a:solidFill>
                  <a:srgbClr val="26262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Withdrawing from activities</a:t>
            </a:r>
          </a:p>
          <a:p>
            <a:pPr algn="l">
              <a:buFont typeface="Arial"/>
              <a:buChar char="•"/>
            </a:pPr>
            <a:r>
              <a:rPr lang="en-US" sz="1100" b="0" i="0" dirty="0" smtClean="0">
                <a:solidFill>
                  <a:srgbClr val="26262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Isolating from family and friends</a:t>
            </a:r>
          </a:p>
          <a:p>
            <a:pPr algn="l">
              <a:buFont typeface="Arial"/>
              <a:buChar char="•"/>
            </a:pPr>
            <a:r>
              <a:rPr lang="en-US" sz="1100" b="0" i="0" dirty="0" smtClean="0">
                <a:solidFill>
                  <a:srgbClr val="26262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Sleeping too much or too little</a:t>
            </a:r>
          </a:p>
          <a:p>
            <a:pPr algn="l">
              <a:buFont typeface="Arial"/>
              <a:buChar char="•"/>
            </a:pPr>
            <a:r>
              <a:rPr lang="en-US" sz="1100" b="0" i="0" dirty="0" smtClean="0">
                <a:solidFill>
                  <a:srgbClr val="26262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Visiting or calling people to say goodbye</a:t>
            </a:r>
          </a:p>
          <a:p>
            <a:pPr algn="l">
              <a:buFont typeface="Arial"/>
              <a:buChar char="•"/>
            </a:pPr>
            <a:r>
              <a:rPr lang="en-US" sz="1100" b="0" i="0" dirty="0" smtClean="0">
                <a:solidFill>
                  <a:srgbClr val="26262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Giving away prized possessions</a:t>
            </a:r>
          </a:p>
          <a:p>
            <a:pPr algn="l">
              <a:buFont typeface="Arial"/>
              <a:buChar char="•"/>
            </a:pPr>
            <a:r>
              <a:rPr lang="en-US" sz="1100" b="0" i="0" dirty="0" smtClean="0">
                <a:solidFill>
                  <a:srgbClr val="26262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Aggression</a:t>
            </a:r>
          </a:p>
          <a:p>
            <a:pPr algn="l">
              <a:buFont typeface="Arial"/>
              <a:buChar char="•"/>
            </a:pPr>
            <a:r>
              <a:rPr lang="en-US" sz="1100" b="0" i="0" dirty="0" smtClean="0">
                <a:solidFill>
                  <a:srgbClr val="26262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Fatigue</a:t>
            </a:r>
          </a:p>
          <a:p>
            <a:pPr algn="l"/>
            <a:r>
              <a:rPr lang="en-US" sz="1100" b="1" i="0" dirty="0" smtClean="0">
                <a:solidFill>
                  <a:srgbClr val="396D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Mood</a:t>
            </a:r>
          </a:p>
          <a:p>
            <a:pPr algn="l"/>
            <a:r>
              <a:rPr lang="en-US" sz="1100" b="0" i="0" dirty="0" smtClean="0">
                <a:solidFill>
                  <a:srgbClr val="26262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 who are considering suicide often display one or more of the following moods:</a:t>
            </a:r>
          </a:p>
          <a:p>
            <a:pPr algn="l">
              <a:buFont typeface="Arial"/>
              <a:buChar char="•"/>
            </a:pPr>
            <a:r>
              <a:rPr lang="en-US" sz="1100" b="0" i="0" dirty="0" smtClean="0">
                <a:solidFill>
                  <a:srgbClr val="26262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Depression</a:t>
            </a:r>
          </a:p>
          <a:p>
            <a:pPr algn="l">
              <a:buFont typeface="Arial"/>
              <a:buChar char="•"/>
            </a:pPr>
            <a:r>
              <a:rPr lang="en-US" sz="1100" b="0" i="0" dirty="0" smtClean="0">
                <a:solidFill>
                  <a:srgbClr val="26262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Anxiety</a:t>
            </a:r>
          </a:p>
          <a:p>
            <a:pPr algn="l">
              <a:buFont typeface="Arial"/>
              <a:buChar char="•"/>
            </a:pPr>
            <a:r>
              <a:rPr lang="en-US" sz="1100" b="0" i="0" dirty="0" smtClean="0">
                <a:solidFill>
                  <a:srgbClr val="26262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Loss of interest</a:t>
            </a:r>
          </a:p>
          <a:p>
            <a:pPr algn="l">
              <a:buFont typeface="Arial"/>
              <a:buChar char="•"/>
            </a:pPr>
            <a:r>
              <a:rPr lang="en-US" sz="1100" b="0" i="0" dirty="0" smtClean="0">
                <a:solidFill>
                  <a:srgbClr val="26262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Irritability</a:t>
            </a:r>
          </a:p>
          <a:p>
            <a:pPr algn="l">
              <a:buFont typeface="Arial"/>
              <a:buChar char="•"/>
            </a:pPr>
            <a:r>
              <a:rPr lang="en-US" sz="1100" b="0" i="0" dirty="0" smtClean="0">
                <a:solidFill>
                  <a:srgbClr val="26262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Humiliation/Shame</a:t>
            </a:r>
          </a:p>
          <a:p>
            <a:pPr algn="l">
              <a:buFont typeface="Arial"/>
              <a:buChar char="•"/>
            </a:pPr>
            <a:r>
              <a:rPr lang="en-US" sz="1100" b="0" i="0" dirty="0" smtClean="0">
                <a:solidFill>
                  <a:srgbClr val="26262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Agitation/Anger</a:t>
            </a:r>
          </a:p>
          <a:p>
            <a:pPr algn="l">
              <a:buFont typeface="Arial"/>
              <a:buChar char="•"/>
            </a:pPr>
            <a:r>
              <a:rPr lang="en-US" sz="1100" b="0" i="0" dirty="0" smtClean="0">
                <a:solidFill>
                  <a:srgbClr val="26262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Relief/Sudden Improvement</a:t>
            </a:r>
          </a:p>
          <a:p>
            <a:endParaRPr lang="en-US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92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C71B4-0BE4-46D8-9A18-4A1D7B2ED13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69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48056" y="2015653"/>
            <a:ext cx="6705600" cy="1905000"/>
          </a:xfrm>
          <a:prstGeom prst="rect">
            <a:avLst/>
          </a:prstGeom>
        </p:spPr>
        <p:txBody>
          <a:bodyPr anchor="b" anchorCtr="0"/>
          <a:lstStyle>
            <a:lvl1pPr algn="l">
              <a:defRPr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57200" y="4114800"/>
            <a:ext cx="4724400" cy="2133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38616"/>
            <a:ext cx="4648200" cy="126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44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749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ansi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42875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Transition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49072" y="4114800"/>
            <a:ext cx="5723128" cy="1676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26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84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07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6474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6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Graphic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703618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81000" y="1828800"/>
            <a:ext cx="4210194" cy="3886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51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Graphic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457200" y="1600200"/>
            <a:ext cx="4114800" cy="4373563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4610101" y="1828800"/>
            <a:ext cx="4210194" cy="38862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rgbClr val="F2D10E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rgbClr val="F2D10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rgbClr val="F2D10E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rgbClr val="F2D10E"/>
              </a:buClr>
              <a:buFont typeface="Arial" panose="020B0604020202020204" pitchFamily="34" charset="0"/>
              <a:buChar char="•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endParaRPr lang="en-US" dirty="0" smtClean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97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e-Contras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381000" y="1447800"/>
            <a:ext cx="8458200" cy="0"/>
          </a:xfrm>
          <a:prstGeom prst="line">
            <a:avLst/>
          </a:prstGeom>
          <a:ln w="28575">
            <a:solidFill>
              <a:srgbClr val="318DCC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6240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57200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4572000" y="1676400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1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587531" y="2334490"/>
            <a:ext cx="3993573" cy="3810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0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8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>
              <a:buClr>
                <a:schemeClr val="accent1"/>
              </a:buClr>
              <a:buSzPct val="70000"/>
              <a:buFont typeface="Wingdings" panose="05000000000000000000" pitchFamily="2" charset="2"/>
              <a:buChar char="q"/>
              <a:defRPr sz="16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rgbClr val="71717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14566" cy="121920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sz="4000" dirty="0">
                <a:solidFill>
                  <a:srgbClr val="318DCF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634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49072" y="1371600"/>
            <a:ext cx="5723128" cy="2457450"/>
          </a:xfrm>
          <a:prstGeom prst="rect">
            <a:avLst/>
          </a:prstGeom>
        </p:spPr>
        <p:txBody>
          <a:bodyPr anchor="b" anchorCtr="0"/>
          <a:lstStyle>
            <a:lvl1pPr algn="l">
              <a:defRPr lang="en-US" dirty="0">
                <a:solidFill>
                  <a:srgbClr val="318DCC"/>
                </a:solidFill>
                <a:effectLst>
                  <a:outerShdw blurRad="63500" dist="38100" dir="2700000" algn="tl">
                    <a:srgbClr val="1F5B83">
                      <a:alpha val="42745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dirty="0" smtClean="0"/>
              <a:t>Question?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6969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3" y="6019800"/>
            <a:ext cx="2228088" cy="604060"/>
          </a:xfrm>
          <a:prstGeom prst="rect">
            <a:avLst/>
          </a:prstGeom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6969"/>
            <a:ext cx="9144000" cy="381000"/>
          </a:xfrm>
        </p:spPr>
        <p:txBody>
          <a:bodyPr/>
          <a:lstStyle/>
          <a:p>
            <a:r>
              <a:rPr lang="en-US" dirty="0" smtClean="0"/>
              <a:t>Reaching across Arizona to provide comprehensive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42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199632"/>
            <a:ext cx="2133600" cy="288925"/>
          </a:xfrm>
          <a:prstGeom prst="rect">
            <a:avLst/>
          </a:prstGeom>
        </p:spPr>
        <p:txBody>
          <a:bodyPr anchor="b" anchorCtr="0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F445594-FFE8-4E90-934C-EFF530110A3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199632"/>
            <a:ext cx="9144000" cy="381000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ts val="1200"/>
              </a:lnSpc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Reaching across Arizona to provide comprehensive  </a:t>
            </a:r>
            <a:br>
              <a:rPr lang="en-US" dirty="0" smtClean="0"/>
            </a:br>
            <a:r>
              <a:rPr lang="en-US" dirty="0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15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nikki@teenlifeline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Kelli.williams@azahcccs.gov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056" y="2514600"/>
            <a:ext cx="7705344" cy="914400"/>
          </a:xfrm>
        </p:spPr>
        <p:txBody>
          <a:bodyPr/>
          <a:lstStyle/>
          <a:p>
            <a:r>
              <a:rPr lang="en-US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Suicide Prevention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0"/>
            <a:ext cx="7315200" cy="2133600"/>
          </a:xfrm>
        </p:spPr>
        <p:txBody>
          <a:bodyPr/>
          <a:lstStyle/>
          <a:p>
            <a:r>
              <a:rPr lang="en-US" sz="2800" dirty="0" smtClean="0"/>
              <a:t>Kelli Donley Williams, MPH</a:t>
            </a:r>
          </a:p>
          <a:p>
            <a:r>
              <a:rPr lang="en-US" sz="1800" dirty="0" smtClean="0"/>
              <a:t>Suicide Prevention Specialist</a:t>
            </a:r>
          </a:p>
          <a:p>
            <a:r>
              <a:rPr lang="en-US" sz="1800" dirty="0" smtClean="0"/>
              <a:t>Office of the Director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4796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04800"/>
            <a:ext cx="8686801" cy="566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51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Suicide Prevention in Schools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New legislation goes into effect 2020 </a:t>
            </a:r>
            <a:endParaRPr lang="en-US" sz="2400" dirty="0" smtClean="0"/>
          </a:p>
          <a:p>
            <a:r>
              <a:rPr lang="en-US" sz="2400" dirty="0" smtClean="0"/>
              <a:t>Trainings to be announced in October, posted to AHCCCS website in coordination with the Arizona Department of Education</a:t>
            </a:r>
            <a:endParaRPr lang="en-US" sz="2400" dirty="0"/>
          </a:p>
          <a:p>
            <a:r>
              <a:rPr lang="en-US" sz="2400" dirty="0" smtClean="0"/>
              <a:t>Project AWARE – schedule your Youth Mental Health First Aid training </a:t>
            </a:r>
            <a:endParaRPr lang="en-US" sz="2400" dirty="0" smtClean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96966C-B232-4F0E-A24B-952BC299F98F}" type="slidenum">
              <a:rPr lang="en-US" smtClean="0"/>
              <a:t>3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X/XX/XXXX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0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Teen </a:t>
            </a:r>
            <a:r>
              <a:rPr lang="en-US" alt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LifeLine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Badge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82000" cy="4572000"/>
          </a:xfrm>
        </p:spPr>
        <p:txBody>
          <a:bodyPr/>
          <a:lstStyle/>
          <a:p>
            <a:r>
              <a:rPr lang="en-US" sz="2800" dirty="0" smtClean="0"/>
              <a:t>147 schools statewide currently participating</a:t>
            </a:r>
          </a:p>
          <a:p>
            <a:r>
              <a:rPr lang="en-US" sz="2800" dirty="0" smtClean="0"/>
              <a:t>200,000 students</a:t>
            </a:r>
          </a:p>
          <a:p>
            <a:r>
              <a:rPr lang="en-US" sz="2800" dirty="0" smtClean="0"/>
              <a:t>From the Navajo Nation to Bisbee</a:t>
            </a:r>
          </a:p>
          <a:p>
            <a:r>
              <a:rPr lang="en-US" sz="2800" dirty="0" smtClean="0"/>
              <a:t>Interest by the legislature to have this implemented statewide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9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114" y="1600200"/>
            <a:ext cx="3280172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294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Teen </a:t>
            </a:r>
            <a:r>
              <a:rPr lang="en-US" alt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LifeLine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Badge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/>
          <a:lstStyle/>
          <a:p>
            <a:r>
              <a:rPr lang="en-US" dirty="0" smtClean="0"/>
              <a:t>Contacts:</a:t>
            </a:r>
          </a:p>
          <a:p>
            <a:pPr lvl="1"/>
            <a:r>
              <a:rPr lang="en-US" dirty="0" smtClean="0"/>
              <a:t>Nikki Kontz – Teen Lifeline</a:t>
            </a:r>
          </a:p>
          <a:p>
            <a:pPr lvl="2"/>
            <a:r>
              <a:rPr lang="en-US" dirty="0" smtClean="0">
                <a:hlinkClick r:id="rId3"/>
              </a:rPr>
              <a:t>nikki@teenlifeline.org</a:t>
            </a:r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r>
              <a:rPr lang="en-US" dirty="0" smtClean="0"/>
              <a:t>Kelli Donley Williams – AHCCCS</a:t>
            </a:r>
          </a:p>
          <a:p>
            <a:pPr marL="914400" lvl="2" indent="0">
              <a:buNone/>
            </a:pPr>
            <a:r>
              <a:rPr lang="en-US" dirty="0" smtClean="0">
                <a:hlinkClick r:id="rId4"/>
              </a:rPr>
              <a:t>Kelli.williams@azahcccs.gov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602-417-4493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94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382000" cy="5334000"/>
          </a:xfrm>
        </p:spPr>
        <p:txBody>
          <a:bodyPr/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 </a:t>
            </a:r>
            <a:r>
              <a:rPr lang="en-US" sz="2800" dirty="0" smtClean="0">
                <a:effectLst/>
              </a:rPr>
              <a:t/>
            </a:r>
            <a:br>
              <a:rPr lang="en-US" sz="2800" dirty="0" smtClean="0">
                <a:effectLst/>
              </a:rPr>
            </a:br>
            <a:endParaRPr lang="en-US" sz="3200" dirty="0" smtClean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F445594-FFE8-4E90-934C-EFF530110A38}" type="slidenum">
              <a:rPr lang="en-US" smtClean="0"/>
              <a:t>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Reaching across Arizona to provide comprehensive </a:t>
            </a:r>
            <a:br>
              <a:rPr lang="en-US" smtClean="0"/>
            </a:br>
            <a:r>
              <a:rPr lang="en-US" smtClean="0"/>
              <a:t>quality health care for those in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7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2014 AHCCCS">
  <a:themeElements>
    <a:clrScheme name="AHCCCS 1">
      <a:dk1>
        <a:srgbClr val="595959"/>
      </a:dk1>
      <a:lt1>
        <a:sysClr val="window" lastClr="FFFFFF"/>
      </a:lt1>
      <a:dk2>
        <a:srgbClr val="1F497D"/>
      </a:dk2>
      <a:lt2>
        <a:srgbClr val="FFFFFF"/>
      </a:lt2>
      <a:accent1>
        <a:srgbClr val="318DCC"/>
      </a:accent1>
      <a:accent2>
        <a:srgbClr val="FFCB08"/>
      </a:accent2>
      <a:accent3>
        <a:srgbClr val="702339"/>
      </a:accent3>
      <a:accent4>
        <a:srgbClr val="6E9282"/>
      </a:accent4>
      <a:accent5>
        <a:srgbClr val="A0CEEC"/>
      </a:accent5>
      <a:accent6>
        <a:srgbClr val="FAE69C"/>
      </a:accent6>
      <a:hlink>
        <a:srgbClr val="318DCC"/>
      </a:hlink>
      <a:folHlink>
        <a:srgbClr val="702339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1627</TotalTime>
  <Words>600</Words>
  <Application>Microsoft Office PowerPoint</Application>
  <PresentationFormat>On-screen Show (4:3)</PresentationFormat>
  <Paragraphs>138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2_2014 AHCCCS</vt:lpstr>
      <vt:lpstr>Suicide Prevention</vt:lpstr>
      <vt:lpstr>PowerPoint Presentation</vt:lpstr>
      <vt:lpstr>Suicide Prevention in Schools</vt:lpstr>
      <vt:lpstr>Teen LifeLine Badge Project</vt:lpstr>
      <vt:lpstr>Examples:</vt:lpstr>
      <vt:lpstr>Teen LifeLine Badge Project</vt:lpstr>
      <vt:lpstr>Questions?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Shepherd, Jill</dc:creator>
  <cp:lastModifiedBy>Williams, Kelli</cp:lastModifiedBy>
  <cp:revision>386</cp:revision>
  <cp:lastPrinted>2018-11-06T20:59:26Z</cp:lastPrinted>
  <dcterms:created xsi:type="dcterms:W3CDTF">2014-04-21T18:20:21Z</dcterms:created>
  <dcterms:modified xsi:type="dcterms:W3CDTF">2019-09-18T12:57:36Z</dcterms:modified>
</cp:coreProperties>
</file>