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2"/>
  </p:notesMasterIdLst>
  <p:sldIdLst>
    <p:sldId id="257" r:id="rId2"/>
    <p:sldId id="256" r:id="rId3"/>
    <p:sldId id="258" r:id="rId4"/>
    <p:sldId id="261" r:id="rId5"/>
    <p:sldId id="264" r:id="rId6"/>
    <p:sldId id="260" r:id="rId7"/>
    <p:sldId id="266" r:id="rId8"/>
    <p:sldId id="263" r:id="rId9"/>
    <p:sldId id="265" r:id="rId10"/>
    <p:sldId id="267"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80197" autoAdjust="0"/>
  </p:normalViewPr>
  <p:slideViewPr>
    <p:cSldViewPr snapToGrid="0">
      <p:cViewPr varScale="1">
        <p:scale>
          <a:sx n="79" d="100"/>
          <a:sy n="79" d="100"/>
        </p:scale>
        <p:origin x="75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1CA913-9C00-428A-9589-2CF861F12794}" type="datetimeFigureOut">
              <a:rPr lang="en-US" smtClean="0"/>
              <a:t>9/22/2019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0753C1-7503-459B-B1AB-B000CDE7164C}" type="slidenum">
              <a:rPr lang="en-US" smtClean="0"/>
              <a:t>‹#›</a:t>
            </a:fld>
            <a:endParaRPr lang="en-US"/>
          </a:p>
        </p:txBody>
      </p:sp>
    </p:spTree>
    <p:extLst>
      <p:ext uri="{BB962C8B-B14F-4D97-AF65-F5344CB8AC3E}">
        <p14:creationId xmlns:p14="http://schemas.microsoft.com/office/powerpoint/2010/main" val="1940116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Customer Service:  May require changing a (BH) systemic or agency-specific attitude from “determining what may be possible” to “finding the yes”</a:t>
            </a:r>
          </a:p>
          <a:p>
            <a:pPr marL="171450" indent="-171450">
              <a:buFont typeface="Arial" panose="020B0604020202020204" pitchFamily="34" charset="0"/>
              <a:buChar char="•"/>
            </a:pPr>
            <a:r>
              <a:rPr lang="en-US" dirty="0"/>
              <a:t>Maintain Responsive Outreach:  At least monthly contact so community responses have a pre-identified protocol (informal or formal) and parties know who to call in the other agency in the event of a student/teacher death or other serious event</a:t>
            </a:r>
          </a:p>
          <a:p>
            <a:pPr marL="171450" indent="-171450">
              <a:buFont typeface="Arial" panose="020B0604020202020204" pitchFamily="34" charset="0"/>
              <a:buChar char="•"/>
            </a:pPr>
            <a:r>
              <a:rPr lang="en-US" dirty="0"/>
              <a:t>Critical Education System Needs:  School districts have done a ton of work to identify specific school’s or district-wide needs and don’t need to be told what BH providers think is needed</a:t>
            </a:r>
          </a:p>
          <a:p>
            <a:pPr marL="171450" indent="-171450">
              <a:buFont typeface="Arial" panose="020B0604020202020204" pitchFamily="34" charset="0"/>
              <a:buChar char="•"/>
            </a:pPr>
            <a:r>
              <a:rPr lang="en-US" dirty="0"/>
              <a:t>Communication:  Know who to call before it’s needed, engage frequently (monthly) for ongoing check-in when possible, have chains of command in place or at least primaries &amp; backups for ongoing communication; “it takes a village” on both sides to make a successful overall team</a:t>
            </a:r>
          </a:p>
        </p:txBody>
      </p:sp>
      <p:sp>
        <p:nvSpPr>
          <p:cNvPr id="4" name="Slide Number Placeholder 3"/>
          <p:cNvSpPr>
            <a:spLocks noGrp="1"/>
          </p:cNvSpPr>
          <p:nvPr>
            <p:ph type="sldNum" sz="quarter" idx="5"/>
          </p:nvPr>
        </p:nvSpPr>
        <p:spPr/>
        <p:txBody>
          <a:bodyPr/>
          <a:lstStyle/>
          <a:p>
            <a:fld id="{0C0753C1-7503-459B-B1AB-B000CDE7164C}" type="slidenum">
              <a:rPr lang="en-US" smtClean="0"/>
              <a:t>2</a:t>
            </a:fld>
            <a:endParaRPr lang="en-US"/>
          </a:p>
        </p:txBody>
      </p:sp>
    </p:spTree>
    <p:extLst>
      <p:ext uri="{BB962C8B-B14F-4D97-AF65-F5344CB8AC3E}">
        <p14:creationId xmlns:p14="http://schemas.microsoft.com/office/powerpoint/2010/main" val="3255577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FUSD Funding</a:t>
            </a:r>
          </a:p>
          <a:p>
            <a:pPr marL="171450" indent="-171450">
              <a:buFont typeface="Arial" panose="020B0604020202020204" pitchFamily="34" charset="0"/>
              <a:buChar char="•"/>
            </a:pPr>
            <a:r>
              <a:rPr lang="en-US" dirty="0"/>
              <a:t>Academic vs. School Counselors:  Funding limitations focused priorities on academic advising and overcoming access to resources instead of counseling</a:t>
            </a:r>
          </a:p>
          <a:p>
            <a:pPr marL="171450" indent="-171450">
              <a:buFont typeface="Arial" panose="020B0604020202020204" pitchFamily="34" charset="0"/>
              <a:buChar char="•"/>
            </a:pPr>
            <a:r>
              <a:rPr lang="en-US" dirty="0"/>
              <a:t>Limited Scope:  Can provide screenings or evaluations, but not formalized mental health assessments to address all needs</a:t>
            </a:r>
          </a:p>
          <a:p>
            <a:pPr marL="171450" indent="-171450">
              <a:buFont typeface="Arial" panose="020B0604020202020204" pitchFamily="34" charset="0"/>
              <a:buChar char="•"/>
            </a:pPr>
            <a:r>
              <a:rPr lang="en-US" dirty="0"/>
              <a:t>Spread Limited Resources:  No school has 1.0 FTE of a non-academic counselor</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TGC Engagement</a:t>
            </a:r>
          </a:p>
          <a:p>
            <a:pPr marL="171450" indent="-171450">
              <a:buFont typeface="Arial" panose="020B0604020202020204" pitchFamily="34" charset="0"/>
              <a:buChar char="•"/>
            </a:pPr>
            <a:r>
              <a:rPr lang="en-US" dirty="0"/>
              <a:t>History of Community Withdrawal:  Funding struggles led to focusing on maintaining internal programs and avoiding community requests for additional services or programs</a:t>
            </a:r>
          </a:p>
          <a:p>
            <a:pPr marL="171450" indent="-171450">
              <a:buFont typeface="Arial" panose="020B0604020202020204" pitchFamily="34" charset="0"/>
              <a:buChar char="•"/>
            </a:pPr>
            <a:r>
              <a:rPr lang="en-US" dirty="0"/>
              <a:t>Leadership Communication Difficulties:  Present leaders spread too thin, unable to be as responsive as district needed when urgent issues arose</a:t>
            </a:r>
          </a:p>
          <a:p>
            <a:pPr marL="171450" indent="-171450">
              <a:buFont typeface="Arial" panose="020B0604020202020204" pitchFamily="34" charset="0"/>
              <a:buChar char="•"/>
            </a:pPr>
            <a:r>
              <a:rPr lang="en-US" dirty="0"/>
              <a:t>Focused on Billable Services…:  Only saw students (or families) already engaged in services rather than attempting to bring additional individuals into crisis or other, ongoing services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C0753C1-7503-459B-B1AB-B000CDE7164C}" type="slidenum">
              <a:rPr lang="en-US" smtClean="0"/>
              <a:t>3</a:t>
            </a:fld>
            <a:endParaRPr lang="en-US"/>
          </a:p>
        </p:txBody>
      </p:sp>
    </p:spTree>
    <p:extLst>
      <p:ext uri="{BB962C8B-B14F-4D97-AF65-F5344CB8AC3E}">
        <p14:creationId xmlns:p14="http://schemas.microsoft.com/office/powerpoint/2010/main" val="2991905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Stronger As One:  Define it; mention partners on slide, not a full list and continuing to grow (add-on CJCC, NAH BH, NACA, CC Detention facilities, etc.)</a:t>
            </a:r>
          </a:p>
          <a:p>
            <a:endParaRPr lang="en-US" dirty="0"/>
          </a:p>
          <a:p>
            <a:r>
              <a:rPr lang="en-US" dirty="0"/>
              <a:t>One of the first initiatives on next slide (advance)</a:t>
            </a:r>
          </a:p>
        </p:txBody>
      </p:sp>
      <p:sp>
        <p:nvSpPr>
          <p:cNvPr id="4" name="Slide Number Placeholder 3"/>
          <p:cNvSpPr>
            <a:spLocks noGrp="1"/>
          </p:cNvSpPr>
          <p:nvPr>
            <p:ph type="sldNum" sz="quarter" idx="5"/>
          </p:nvPr>
        </p:nvSpPr>
        <p:spPr/>
        <p:txBody>
          <a:bodyPr/>
          <a:lstStyle/>
          <a:p>
            <a:fld id="{0C0753C1-7503-459B-B1AB-B000CDE7164C}" type="slidenum">
              <a:rPr lang="en-US" smtClean="0"/>
              <a:t>4</a:t>
            </a:fld>
            <a:endParaRPr lang="en-US"/>
          </a:p>
        </p:txBody>
      </p:sp>
    </p:spTree>
    <p:extLst>
      <p:ext uri="{BB962C8B-B14F-4D97-AF65-F5344CB8AC3E}">
        <p14:creationId xmlns:p14="http://schemas.microsoft.com/office/powerpoint/2010/main" val="2706472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NARBHA Institute helped FUSD, Steward Health Choice Arizona (AHCCCS health plan), TGC, NACA and other community partners create a new Instructor class of Youth Mental Health First Aid.  After covering the significant cost and coordinating the event with the District, the only requirement was helping FUSD train its faculty and staff.  The District Superintendent committed to providing an entire extra in-service day in the ‘18-’19 academic year (November, 2018) to provide this training.</a:t>
            </a:r>
          </a:p>
          <a:p>
            <a:endParaRPr lang="en-US" dirty="0"/>
          </a:p>
          <a:p>
            <a:r>
              <a:rPr lang="en-US" dirty="0"/>
              <a:t>YMHFA intends to bring comfort to people in the approach, offer an understanding ear with knowledge of needs and resources and improve individuals’ abilities to support students and other teachers.</a:t>
            </a:r>
          </a:p>
          <a:p>
            <a:endParaRPr lang="en-US" dirty="0"/>
          </a:p>
          <a:p>
            <a:r>
              <a:rPr lang="en-US" dirty="0"/>
              <a:t>The need was highlighted by learning of a student death by suicide during the latter portion of the training.</a:t>
            </a:r>
          </a:p>
        </p:txBody>
      </p:sp>
      <p:sp>
        <p:nvSpPr>
          <p:cNvPr id="4" name="Slide Number Placeholder 3"/>
          <p:cNvSpPr>
            <a:spLocks noGrp="1"/>
          </p:cNvSpPr>
          <p:nvPr>
            <p:ph type="sldNum" sz="quarter" idx="5"/>
          </p:nvPr>
        </p:nvSpPr>
        <p:spPr/>
        <p:txBody>
          <a:bodyPr/>
          <a:lstStyle/>
          <a:p>
            <a:fld id="{0C0753C1-7503-459B-B1AB-B000CDE7164C}" type="slidenum">
              <a:rPr lang="en-US" smtClean="0"/>
              <a:t>5</a:t>
            </a:fld>
            <a:endParaRPr lang="en-US"/>
          </a:p>
        </p:txBody>
      </p:sp>
    </p:spTree>
    <p:extLst>
      <p:ext uri="{BB962C8B-B14F-4D97-AF65-F5344CB8AC3E}">
        <p14:creationId xmlns:p14="http://schemas.microsoft.com/office/powerpoint/2010/main" val="2010280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Trever provide the story of the escalated female neighbor that showed up following Sinagua’s bullying suicide.</a:t>
            </a:r>
          </a:p>
        </p:txBody>
      </p:sp>
      <p:sp>
        <p:nvSpPr>
          <p:cNvPr id="4" name="Slide Number Placeholder 3"/>
          <p:cNvSpPr>
            <a:spLocks noGrp="1"/>
          </p:cNvSpPr>
          <p:nvPr>
            <p:ph type="sldNum" sz="quarter" idx="5"/>
          </p:nvPr>
        </p:nvSpPr>
        <p:spPr/>
        <p:txBody>
          <a:bodyPr/>
          <a:lstStyle/>
          <a:p>
            <a:fld id="{0C0753C1-7503-459B-B1AB-B000CDE7164C}" type="slidenum">
              <a:rPr lang="en-US" smtClean="0"/>
              <a:t>7</a:t>
            </a:fld>
            <a:endParaRPr lang="en-US"/>
          </a:p>
        </p:txBody>
      </p:sp>
    </p:spTree>
    <p:extLst>
      <p:ext uri="{BB962C8B-B14F-4D97-AF65-F5344CB8AC3E}">
        <p14:creationId xmlns:p14="http://schemas.microsoft.com/office/powerpoint/2010/main" val="1089302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0753C1-7503-459B-B1AB-B000CDE7164C}" type="slidenum">
              <a:rPr lang="en-US" smtClean="0"/>
              <a:t>9</a:t>
            </a:fld>
            <a:endParaRPr lang="en-US"/>
          </a:p>
        </p:txBody>
      </p:sp>
    </p:spTree>
    <p:extLst>
      <p:ext uri="{BB962C8B-B14F-4D97-AF65-F5344CB8AC3E}">
        <p14:creationId xmlns:p14="http://schemas.microsoft.com/office/powerpoint/2010/main" val="3629700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to starting with local school district, make good contacts</a:t>
            </a:r>
          </a:p>
          <a:p>
            <a:endParaRPr lang="en-US" dirty="0"/>
          </a:p>
          <a:p>
            <a:r>
              <a:rPr lang="en-US" dirty="0"/>
              <a:t>Learn what they’ve got and what they feel they need without subjecting opinion or judgment</a:t>
            </a:r>
          </a:p>
          <a:p>
            <a:endParaRPr lang="en-US" dirty="0"/>
          </a:p>
          <a:p>
            <a:r>
              <a:rPr lang="en-US" dirty="0"/>
              <a:t>Continuously offer up what BH has available, get creative to address gaps, call in community stakeholders</a:t>
            </a:r>
          </a:p>
          <a:p>
            <a:endParaRPr lang="en-US" dirty="0"/>
          </a:p>
          <a:p>
            <a:r>
              <a:rPr lang="en-US" dirty="0"/>
              <a:t>Respect the privacy of the CC as an independent organization while reinforcing their strengths instead of advising on vulnerabilities</a:t>
            </a:r>
          </a:p>
          <a:p>
            <a:endParaRPr lang="en-US" dirty="0"/>
          </a:p>
          <a:p>
            <a:r>
              <a:rPr lang="en-US" dirty="0"/>
              <a:t>CCC:  REACH protocol for student referral &amp; follow-up</a:t>
            </a:r>
          </a:p>
          <a:p>
            <a:pPr marL="171450" indent="-171450">
              <a:buFont typeface="Arial" panose="020B0604020202020204" pitchFamily="34" charset="0"/>
              <a:buChar char="•"/>
            </a:pPr>
            <a:r>
              <a:rPr lang="en-US" dirty="0"/>
              <a:t>Stronger As One / TNI</a:t>
            </a:r>
          </a:p>
          <a:p>
            <a:pPr marL="171450" indent="-171450">
              <a:buFont typeface="Arial" panose="020B0604020202020204" pitchFamily="34" charset="0"/>
              <a:buChar char="•"/>
            </a:pPr>
            <a:r>
              <a:rPr lang="en-US" dirty="0"/>
              <a:t>Baylor University partnership</a:t>
            </a:r>
          </a:p>
        </p:txBody>
      </p:sp>
      <p:sp>
        <p:nvSpPr>
          <p:cNvPr id="4" name="Slide Number Placeholder 3"/>
          <p:cNvSpPr>
            <a:spLocks noGrp="1"/>
          </p:cNvSpPr>
          <p:nvPr>
            <p:ph type="sldNum" sz="quarter" idx="5"/>
          </p:nvPr>
        </p:nvSpPr>
        <p:spPr/>
        <p:txBody>
          <a:bodyPr/>
          <a:lstStyle/>
          <a:p>
            <a:fld id="{0C0753C1-7503-459B-B1AB-B000CDE7164C}" type="slidenum">
              <a:rPr lang="en-US" smtClean="0"/>
              <a:t>10</a:t>
            </a:fld>
            <a:endParaRPr lang="en-US"/>
          </a:p>
        </p:txBody>
      </p:sp>
    </p:spTree>
    <p:extLst>
      <p:ext uri="{BB962C8B-B14F-4D97-AF65-F5344CB8AC3E}">
        <p14:creationId xmlns:p14="http://schemas.microsoft.com/office/powerpoint/2010/main" val="285027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9/20/2019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9/20/2019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9/20/2019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9/20/2019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9/20/2019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9/20/2019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9/20/2019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9/20/2019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9/20/2019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9/20/2019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9/20/2019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9/20/2019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9/20/2019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9/20/2019</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9/20/2019</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94F39-D5C4-4D04-97F7-00EECF54C295}"/>
              </a:ext>
            </a:extLst>
          </p:cNvPr>
          <p:cNvSpPr>
            <a:spLocks noGrp="1"/>
          </p:cNvSpPr>
          <p:nvPr>
            <p:ph type="ctrTitle"/>
          </p:nvPr>
        </p:nvSpPr>
        <p:spPr/>
        <p:txBody>
          <a:bodyPr/>
          <a:lstStyle/>
          <a:p>
            <a:r>
              <a:rPr lang="en-US" dirty="0"/>
              <a:t>Education &amp; Behavioral Health Partnerships in Rural Communities</a:t>
            </a:r>
          </a:p>
        </p:txBody>
      </p:sp>
      <p:sp>
        <p:nvSpPr>
          <p:cNvPr id="3" name="Subtitle 2">
            <a:extLst>
              <a:ext uri="{FF2B5EF4-FFF2-40B4-BE49-F238E27FC236}">
                <a16:creationId xmlns:a16="http://schemas.microsoft.com/office/drawing/2014/main" id="{584ECEE7-B9D9-4B12-AA6F-9517D89FCBF2}"/>
              </a:ext>
            </a:extLst>
          </p:cNvPr>
          <p:cNvSpPr>
            <a:spLocks noGrp="1"/>
          </p:cNvSpPr>
          <p:nvPr>
            <p:ph type="subTitle" idx="1"/>
          </p:nvPr>
        </p:nvSpPr>
        <p:spPr>
          <a:xfrm>
            <a:off x="810001" y="5280846"/>
            <a:ext cx="10572000" cy="1249846"/>
          </a:xfrm>
        </p:spPr>
        <p:txBody>
          <a:bodyPr>
            <a:normAutofit/>
          </a:bodyPr>
          <a:lstStyle/>
          <a:p>
            <a:r>
              <a:rPr lang="en-US" sz="2400" dirty="0"/>
              <a:t>Lauren Lauder, MSW, MBA, LISAC, Chief Executive Officer		</a:t>
            </a:r>
          </a:p>
          <a:p>
            <a:r>
              <a:rPr lang="en-US" sz="2400" dirty="0"/>
              <a:t>Trever Davis, DBH, LAC, Chief Clinical Officer				</a:t>
            </a:r>
            <a:r>
              <a:rPr lang="en-US" sz="2400" i="1" dirty="0"/>
              <a:t>Sept. 23, 2019</a:t>
            </a:r>
          </a:p>
        </p:txBody>
      </p:sp>
      <p:pic>
        <p:nvPicPr>
          <p:cNvPr id="5" name="Picture 4">
            <a:extLst>
              <a:ext uri="{FF2B5EF4-FFF2-40B4-BE49-F238E27FC236}">
                <a16:creationId xmlns:a16="http://schemas.microsoft.com/office/drawing/2014/main" id="{30CA6923-C376-43E0-838E-5353B3F40F95}"/>
              </a:ext>
            </a:extLst>
          </p:cNvPr>
          <p:cNvPicPr>
            <a:picLocks noChangeAspect="1"/>
          </p:cNvPicPr>
          <p:nvPr/>
        </p:nvPicPr>
        <p:blipFill>
          <a:blip r:embed="rId2"/>
          <a:stretch>
            <a:fillRect/>
          </a:stretch>
        </p:blipFill>
        <p:spPr>
          <a:xfrm>
            <a:off x="8470583" y="327308"/>
            <a:ext cx="3021213" cy="1323974"/>
          </a:xfrm>
          <a:prstGeom prst="rect">
            <a:avLst/>
          </a:prstGeom>
        </p:spPr>
      </p:pic>
      <p:pic>
        <p:nvPicPr>
          <p:cNvPr id="6" name="Picture 5">
            <a:extLst>
              <a:ext uri="{FF2B5EF4-FFF2-40B4-BE49-F238E27FC236}">
                <a16:creationId xmlns:a16="http://schemas.microsoft.com/office/drawing/2014/main" id="{D4AA189B-06D6-46F2-AC56-F40CAD2918C2}"/>
              </a:ext>
            </a:extLst>
          </p:cNvPr>
          <p:cNvPicPr>
            <a:picLocks noChangeAspect="1"/>
          </p:cNvPicPr>
          <p:nvPr/>
        </p:nvPicPr>
        <p:blipFill>
          <a:blip r:embed="rId3"/>
          <a:stretch>
            <a:fillRect/>
          </a:stretch>
        </p:blipFill>
        <p:spPr>
          <a:xfrm>
            <a:off x="809999" y="327308"/>
            <a:ext cx="5810250" cy="1323975"/>
          </a:xfrm>
          <a:prstGeom prst="rect">
            <a:avLst/>
          </a:prstGeom>
        </p:spPr>
      </p:pic>
    </p:spTree>
    <p:extLst>
      <p:ext uri="{BB962C8B-B14F-4D97-AF65-F5344CB8AC3E}">
        <p14:creationId xmlns:p14="http://schemas.microsoft.com/office/powerpoint/2010/main" val="1502989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Freeform 6">
            <a:extLst>
              <a:ext uri="{FF2B5EF4-FFF2-40B4-BE49-F238E27FC236}">
                <a16:creationId xmlns:a16="http://schemas.microsoft.com/office/drawing/2014/main" id="{8EE457FF-670E-4EC1-ACD4-1173DA9A7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79C49F2D-D112-4ED6-9FA3-FA54125606E2}"/>
              </a:ext>
            </a:extLst>
          </p:cNvPr>
          <p:cNvSpPr>
            <a:spLocks noGrp="1"/>
          </p:cNvSpPr>
          <p:nvPr>
            <p:ph type="title"/>
          </p:nvPr>
        </p:nvSpPr>
        <p:spPr>
          <a:xfrm>
            <a:off x="8191525" y="1303113"/>
            <a:ext cx="3880501" cy="4251775"/>
          </a:xfrm>
          <a:effectLst/>
        </p:spPr>
        <p:txBody>
          <a:bodyPr vert="horz" lIns="91440" tIns="45720" rIns="91440" bIns="45720" rtlCol="0" anchor="ctr">
            <a:normAutofit/>
          </a:bodyPr>
          <a:lstStyle/>
          <a:p>
            <a:pPr algn="ctr"/>
            <a:r>
              <a:rPr lang="en-US" sz="4400" b="1" dirty="0"/>
              <a:t>Community College</a:t>
            </a:r>
            <a:br>
              <a:rPr lang="en-US" sz="4400" b="1" dirty="0"/>
            </a:br>
            <a:r>
              <a:rPr lang="en-US" sz="4400" b="1" dirty="0"/>
              <a:t>Opportunities</a:t>
            </a:r>
            <a:br>
              <a:rPr lang="en-US" sz="4400" b="1" dirty="0"/>
            </a:br>
            <a:br>
              <a:rPr lang="en-US" sz="4400" b="1" dirty="0"/>
            </a:br>
            <a:r>
              <a:rPr lang="en-US" sz="4400" b="1" dirty="0">
                <a:solidFill>
                  <a:srgbClr val="002060"/>
                </a:solidFill>
              </a:rPr>
              <a:t>ALIGN &amp; REINFORCE</a:t>
            </a:r>
          </a:p>
        </p:txBody>
      </p:sp>
      <p:sp useBgFill="1">
        <p:nvSpPr>
          <p:cNvPr id="18" name="Freeform: Shape 17">
            <a:extLst>
              <a:ext uri="{FF2B5EF4-FFF2-40B4-BE49-F238E27FC236}">
                <a16:creationId xmlns:a16="http://schemas.microsoft.com/office/drawing/2014/main" id="{68F2977E-E0AE-4EB4-A059-59E908EB86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66761" y="-666761"/>
            <a:ext cx="6858002" cy="8191524"/>
          </a:xfrm>
          <a:custGeom>
            <a:avLst/>
            <a:gdLst>
              <a:gd name="connsiteX0" fmla="*/ 6858002 w 6858002"/>
              <a:gd name="connsiteY0" fmla="*/ 6080676 h 8191524"/>
              <a:gd name="connsiteX1" fmla="*/ 3829244 w 6858002"/>
              <a:gd name="connsiteY1" fmla="*/ 8068294 h 8191524"/>
              <a:gd name="connsiteX2" fmla="*/ 3827371 w 6858002"/>
              <a:gd name="connsiteY2" fmla="*/ 8069839 h 8191524"/>
              <a:gd name="connsiteX3" fmla="*/ 3824585 w 6858002"/>
              <a:gd name="connsiteY3" fmla="*/ 8071350 h 8191524"/>
              <a:gd name="connsiteX4" fmla="*/ 3798695 w 6858002"/>
              <a:gd name="connsiteY4" fmla="*/ 8088342 h 8191524"/>
              <a:gd name="connsiteX5" fmla="*/ 3785013 w 6858002"/>
              <a:gd name="connsiteY5" fmla="*/ 8092830 h 8191524"/>
              <a:gd name="connsiteX6" fmla="*/ 3706341 w 6858002"/>
              <a:gd name="connsiteY6" fmla="*/ 8135531 h 8191524"/>
              <a:gd name="connsiteX7" fmla="*/ 3429000 w 6858002"/>
              <a:gd name="connsiteY7" fmla="*/ 8191524 h 8191524"/>
              <a:gd name="connsiteX8" fmla="*/ 3151660 w 6858002"/>
              <a:gd name="connsiteY8" fmla="*/ 8135531 h 8191524"/>
              <a:gd name="connsiteX9" fmla="*/ 3072998 w 6858002"/>
              <a:gd name="connsiteY9" fmla="*/ 8092835 h 8191524"/>
              <a:gd name="connsiteX10" fmla="*/ 3059300 w 6858002"/>
              <a:gd name="connsiteY10" fmla="*/ 8088342 h 8191524"/>
              <a:gd name="connsiteX11" fmla="*/ 3033385 w 6858002"/>
              <a:gd name="connsiteY11" fmla="*/ 8071334 h 8191524"/>
              <a:gd name="connsiteX12" fmla="*/ 3030629 w 6858002"/>
              <a:gd name="connsiteY12" fmla="*/ 8069839 h 8191524"/>
              <a:gd name="connsiteX13" fmla="*/ 3028777 w 6858002"/>
              <a:gd name="connsiteY13" fmla="*/ 8068310 h 8191524"/>
              <a:gd name="connsiteX14" fmla="*/ 2 w 6858002"/>
              <a:gd name="connsiteY14" fmla="*/ 6080676 h 8191524"/>
              <a:gd name="connsiteX15" fmla="*/ 6858002 w 6858002"/>
              <a:gd name="connsiteY15" fmla="*/ 0 h 8191524"/>
              <a:gd name="connsiteX16" fmla="*/ 6858002 w 6858002"/>
              <a:gd name="connsiteY16" fmla="*/ 2634972 h 8191524"/>
              <a:gd name="connsiteX17" fmla="*/ 6858002 w 6858002"/>
              <a:gd name="connsiteY17" fmla="*/ 2984308 h 8191524"/>
              <a:gd name="connsiteX18" fmla="*/ 6858002 w 6858002"/>
              <a:gd name="connsiteY18" fmla="*/ 3291840 h 8191524"/>
              <a:gd name="connsiteX19" fmla="*/ 6858002 w 6858002"/>
              <a:gd name="connsiteY19" fmla="*/ 6080675 h 8191524"/>
              <a:gd name="connsiteX20" fmla="*/ 2 w 6858002"/>
              <a:gd name="connsiteY20" fmla="*/ 6080675 h 8191524"/>
              <a:gd name="connsiteX21" fmla="*/ 2 w 6858002"/>
              <a:gd name="connsiteY21" fmla="*/ 3291840 h 8191524"/>
              <a:gd name="connsiteX22" fmla="*/ 0 w 6858002"/>
              <a:gd name="connsiteY22" fmla="*/ 3291840 h 8191524"/>
              <a:gd name="connsiteX23" fmla="*/ 0 w 6858002"/>
              <a:gd name="connsiteY23" fmla="*/ 0 h 8191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858002" h="8191524">
                <a:moveTo>
                  <a:pt x="6858002" y="6080676"/>
                </a:moveTo>
                <a:lnTo>
                  <a:pt x="3829244" y="8068294"/>
                </a:lnTo>
                <a:lnTo>
                  <a:pt x="3827371" y="8069839"/>
                </a:lnTo>
                <a:lnTo>
                  <a:pt x="3824585" y="8071350"/>
                </a:lnTo>
                <a:lnTo>
                  <a:pt x="3798695" y="8088342"/>
                </a:lnTo>
                <a:lnTo>
                  <a:pt x="3785013" y="8092830"/>
                </a:lnTo>
                <a:lnTo>
                  <a:pt x="3706341" y="8135531"/>
                </a:lnTo>
                <a:cubicBezTo>
                  <a:pt x="3621098" y="8171586"/>
                  <a:pt x="3527377" y="8191524"/>
                  <a:pt x="3429000" y="8191524"/>
                </a:cubicBezTo>
                <a:cubicBezTo>
                  <a:pt x="3330623" y="8191524"/>
                  <a:pt x="3236903" y="8171586"/>
                  <a:pt x="3151660" y="8135531"/>
                </a:cubicBezTo>
                <a:lnTo>
                  <a:pt x="3072998" y="8092835"/>
                </a:lnTo>
                <a:lnTo>
                  <a:pt x="3059300" y="8088342"/>
                </a:lnTo>
                <a:lnTo>
                  <a:pt x="3033385" y="8071334"/>
                </a:lnTo>
                <a:lnTo>
                  <a:pt x="3030629" y="8069839"/>
                </a:lnTo>
                <a:lnTo>
                  <a:pt x="3028777" y="8068310"/>
                </a:lnTo>
                <a:lnTo>
                  <a:pt x="2" y="6080676"/>
                </a:lnTo>
                <a:close/>
                <a:moveTo>
                  <a:pt x="6858002" y="0"/>
                </a:moveTo>
                <a:lnTo>
                  <a:pt x="6858002" y="2634972"/>
                </a:lnTo>
                <a:lnTo>
                  <a:pt x="6858002" y="2984308"/>
                </a:lnTo>
                <a:lnTo>
                  <a:pt x="6858002" y="3291840"/>
                </a:lnTo>
                <a:lnTo>
                  <a:pt x="6858002" y="6080675"/>
                </a:lnTo>
                <a:lnTo>
                  <a:pt x="2" y="6080675"/>
                </a:lnTo>
                <a:lnTo>
                  <a:pt x="2" y="3291840"/>
                </a:lnTo>
                <a:lnTo>
                  <a:pt x="0" y="3291840"/>
                </a:lnTo>
                <a:lnTo>
                  <a:pt x="0" y="0"/>
                </a:lnTo>
                <a:close/>
              </a:path>
            </a:pathLst>
          </a:custGeom>
          <a:ln>
            <a:noFill/>
          </a:ln>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8" name="Text Placeholder 7">
            <a:extLst>
              <a:ext uri="{FF2B5EF4-FFF2-40B4-BE49-F238E27FC236}">
                <a16:creationId xmlns:a16="http://schemas.microsoft.com/office/drawing/2014/main" id="{A6470D68-C6F6-49F4-AD02-12D7EA05EF19}"/>
              </a:ext>
            </a:extLst>
          </p:cNvPr>
          <p:cNvSpPr>
            <a:spLocks noGrp="1"/>
          </p:cNvSpPr>
          <p:nvPr>
            <p:ph type="body" sz="half" idx="2"/>
          </p:nvPr>
        </p:nvSpPr>
        <p:spPr>
          <a:xfrm>
            <a:off x="451514" y="428018"/>
            <a:ext cx="5830952" cy="6031148"/>
          </a:xfrm>
          <a:effectLst/>
        </p:spPr>
        <p:txBody>
          <a:bodyPr vert="horz" lIns="91440" tIns="45720" rIns="91440" bIns="45720" rtlCol="0" anchor="ctr">
            <a:normAutofit/>
          </a:bodyPr>
          <a:lstStyle/>
          <a:p>
            <a:pPr>
              <a:buFont typeface="Wingdings 2" charset="2"/>
              <a:buChar char=""/>
            </a:pPr>
            <a:r>
              <a:rPr lang="en-US" sz="2800" dirty="0"/>
              <a:t>Identify framework for current response protocol &amp; capacity</a:t>
            </a:r>
          </a:p>
          <a:p>
            <a:pPr>
              <a:buFont typeface="Wingdings 2" charset="2"/>
              <a:buChar char=""/>
            </a:pPr>
            <a:r>
              <a:rPr lang="en-US" sz="2800" dirty="0"/>
              <a:t>Find the right collaborators in the leadership team</a:t>
            </a:r>
          </a:p>
          <a:p>
            <a:pPr>
              <a:buFont typeface="Wingdings 2" charset="2"/>
              <a:buChar char=""/>
            </a:pPr>
            <a:r>
              <a:rPr lang="en-US" sz="2800" dirty="0"/>
              <a:t>Maintain communication</a:t>
            </a:r>
          </a:p>
          <a:p>
            <a:pPr>
              <a:buFont typeface="Wingdings 2" charset="2"/>
              <a:buChar char=""/>
            </a:pPr>
            <a:r>
              <a:rPr lang="en-US" sz="2800" dirty="0"/>
              <a:t>BH Providers should make regular offers of new available resources, trainings &amp; education</a:t>
            </a:r>
          </a:p>
        </p:txBody>
      </p:sp>
    </p:spTree>
    <p:extLst>
      <p:ext uri="{BB962C8B-B14F-4D97-AF65-F5344CB8AC3E}">
        <p14:creationId xmlns:p14="http://schemas.microsoft.com/office/powerpoint/2010/main" val="1327941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0C21E70-FF38-4152-B66F-7B342C10DBDE}"/>
              </a:ext>
            </a:extLst>
          </p:cNvPr>
          <p:cNvSpPr>
            <a:spLocks noGrp="1"/>
          </p:cNvSpPr>
          <p:nvPr>
            <p:ph type="title"/>
          </p:nvPr>
        </p:nvSpPr>
        <p:spPr/>
        <p:txBody>
          <a:bodyPr/>
          <a:lstStyle/>
          <a:p>
            <a:r>
              <a:rPr lang="en-US" dirty="0"/>
              <a:t>Key Attitudes for Partnership</a:t>
            </a:r>
          </a:p>
        </p:txBody>
      </p:sp>
      <p:sp>
        <p:nvSpPr>
          <p:cNvPr id="7" name="Content Placeholder 6">
            <a:extLst>
              <a:ext uri="{FF2B5EF4-FFF2-40B4-BE49-F238E27FC236}">
                <a16:creationId xmlns:a16="http://schemas.microsoft.com/office/drawing/2014/main" id="{0426474B-BDFB-4539-AB78-4A6D6F48D07B}"/>
              </a:ext>
            </a:extLst>
          </p:cNvPr>
          <p:cNvSpPr>
            <a:spLocks noGrp="1"/>
          </p:cNvSpPr>
          <p:nvPr>
            <p:ph idx="1"/>
          </p:nvPr>
        </p:nvSpPr>
        <p:spPr>
          <a:xfrm>
            <a:off x="810000" y="2325654"/>
            <a:ext cx="10554574" cy="3636511"/>
          </a:xfrm>
        </p:spPr>
        <p:txBody>
          <a:bodyPr>
            <a:normAutofit/>
          </a:bodyPr>
          <a:lstStyle/>
          <a:p>
            <a:r>
              <a:rPr lang="en-US" sz="2800" dirty="0"/>
              <a:t>Mutual desire for excellence in customer service</a:t>
            </a:r>
          </a:p>
          <a:p>
            <a:r>
              <a:rPr lang="en-US" sz="2800" dirty="0"/>
              <a:t>Willingness to maintain responsive outreach</a:t>
            </a:r>
          </a:p>
          <a:p>
            <a:r>
              <a:rPr lang="en-US" sz="2800" dirty="0"/>
              <a:t>Follow and support the most critical needs in the education system and resolve meeting those needs with frequent collaborative efforts</a:t>
            </a:r>
          </a:p>
          <a:p>
            <a:r>
              <a:rPr lang="en-US" sz="2800" dirty="0"/>
              <a:t>Communication!</a:t>
            </a:r>
          </a:p>
        </p:txBody>
      </p:sp>
    </p:spTree>
    <p:extLst>
      <p:ext uri="{BB962C8B-B14F-4D97-AF65-F5344CB8AC3E}">
        <p14:creationId xmlns:p14="http://schemas.microsoft.com/office/powerpoint/2010/main" val="3921176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020636-518C-4632-99DB-188605036806}"/>
              </a:ext>
            </a:extLst>
          </p:cNvPr>
          <p:cNvSpPr>
            <a:spLocks noGrp="1"/>
          </p:cNvSpPr>
          <p:nvPr>
            <p:ph type="title"/>
          </p:nvPr>
        </p:nvSpPr>
        <p:spPr/>
        <p:txBody>
          <a:bodyPr/>
          <a:lstStyle/>
          <a:p>
            <a:r>
              <a:rPr lang="en-US" dirty="0"/>
              <a:t>Challenges in Early Development</a:t>
            </a:r>
          </a:p>
        </p:txBody>
      </p:sp>
      <p:sp>
        <p:nvSpPr>
          <p:cNvPr id="6" name="Text Placeholder 5">
            <a:extLst>
              <a:ext uri="{FF2B5EF4-FFF2-40B4-BE49-F238E27FC236}">
                <a16:creationId xmlns:a16="http://schemas.microsoft.com/office/drawing/2014/main" id="{93A3755A-A1A3-49BC-9EE8-CA65FA7A1308}"/>
              </a:ext>
            </a:extLst>
          </p:cNvPr>
          <p:cNvSpPr>
            <a:spLocks noGrp="1"/>
          </p:cNvSpPr>
          <p:nvPr>
            <p:ph type="body" idx="1"/>
          </p:nvPr>
        </p:nvSpPr>
        <p:spPr>
          <a:solidFill>
            <a:schemeClr val="accent1">
              <a:lumMod val="50000"/>
            </a:schemeClr>
          </a:solidFill>
        </p:spPr>
        <p:txBody>
          <a:bodyPr/>
          <a:lstStyle/>
          <a:p>
            <a:r>
              <a:rPr lang="en-US" sz="2800" b="1" dirty="0">
                <a:solidFill>
                  <a:schemeClr val="accent1">
                    <a:lumMod val="40000"/>
                    <a:lumOff val="60000"/>
                  </a:schemeClr>
                </a:solidFill>
              </a:rPr>
              <a:t>FUSD Funding</a:t>
            </a:r>
          </a:p>
        </p:txBody>
      </p:sp>
      <p:sp>
        <p:nvSpPr>
          <p:cNvPr id="7" name="Content Placeholder 6">
            <a:extLst>
              <a:ext uri="{FF2B5EF4-FFF2-40B4-BE49-F238E27FC236}">
                <a16:creationId xmlns:a16="http://schemas.microsoft.com/office/drawing/2014/main" id="{DF6EECCB-04F4-4F7D-9F53-9DAA931183E6}"/>
              </a:ext>
            </a:extLst>
          </p:cNvPr>
          <p:cNvSpPr>
            <a:spLocks noGrp="1"/>
          </p:cNvSpPr>
          <p:nvPr>
            <p:ph sz="half" idx="2"/>
          </p:nvPr>
        </p:nvSpPr>
        <p:spPr/>
        <p:txBody>
          <a:bodyPr>
            <a:normAutofit/>
          </a:bodyPr>
          <a:lstStyle/>
          <a:p>
            <a:r>
              <a:rPr lang="en-US" sz="2400" dirty="0"/>
              <a:t>Academic vs. School Counselors</a:t>
            </a:r>
          </a:p>
          <a:p>
            <a:r>
              <a:rPr lang="en-US" sz="2400" dirty="0"/>
              <a:t>Limited Scope: No Assessment</a:t>
            </a:r>
          </a:p>
          <a:p>
            <a:r>
              <a:rPr lang="en-US" sz="2400" dirty="0"/>
              <a:t>District’s Attempts to Spread Limited Resources</a:t>
            </a:r>
          </a:p>
        </p:txBody>
      </p:sp>
      <p:sp>
        <p:nvSpPr>
          <p:cNvPr id="8" name="Text Placeholder 7">
            <a:extLst>
              <a:ext uri="{FF2B5EF4-FFF2-40B4-BE49-F238E27FC236}">
                <a16:creationId xmlns:a16="http://schemas.microsoft.com/office/drawing/2014/main" id="{6F20EA6F-5621-4C89-9E58-0B9462275916}"/>
              </a:ext>
            </a:extLst>
          </p:cNvPr>
          <p:cNvSpPr>
            <a:spLocks noGrp="1"/>
          </p:cNvSpPr>
          <p:nvPr>
            <p:ph type="body" sz="quarter" idx="3"/>
          </p:nvPr>
        </p:nvSpPr>
        <p:spPr>
          <a:solidFill>
            <a:schemeClr val="accent1">
              <a:lumMod val="50000"/>
            </a:schemeClr>
          </a:solidFill>
        </p:spPr>
        <p:txBody>
          <a:bodyPr/>
          <a:lstStyle/>
          <a:p>
            <a:r>
              <a:rPr lang="en-US" sz="2800" b="1" dirty="0">
                <a:solidFill>
                  <a:schemeClr val="accent1">
                    <a:lumMod val="40000"/>
                    <a:lumOff val="60000"/>
                  </a:schemeClr>
                </a:solidFill>
              </a:rPr>
              <a:t>TGC Engagement</a:t>
            </a:r>
          </a:p>
        </p:txBody>
      </p:sp>
      <p:sp>
        <p:nvSpPr>
          <p:cNvPr id="9" name="Content Placeholder 8">
            <a:extLst>
              <a:ext uri="{FF2B5EF4-FFF2-40B4-BE49-F238E27FC236}">
                <a16:creationId xmlns:a16="http://schemas.microsoft.com/office/drawing/2014/main" id="{7A48591C-5B8E-4536-96DD-6C47F9D16884}"/>
              </a:ext>
            </a:extLst>
          </p:cNvPr>
          <p:cNvSpPr>
            <a:spLocks noGrp="1"/>
          </p:cNvSpPr>
          <p:nvPr>
            <p:ph sz="quarter" idx="4"/>
          </p:nvPr>
        </p:nvSpPr>
        <p:spPr/>
        <p:txBody>
          <a:bodyPr>
            <a:normAutofit/>
          </a:bodyPr>
          <a:lstStyle/>
          <a:p>
            <a:r>
              <a:rPr lang="en-US" sz="2400" dirty="0"/>
              <a:t>History of Community Withdrawal</a:t>
            </a:r>
          </a:p>
          <a:p>
            <a:r>
              <a:rPr lang="en-US" sz="2400" dirty="0"/>
              <a:t>Leadership Communication Difficulties</a:t>
            </a:r>
          </a:p>
          <a:p>
            <a:r>
              <a:rPr lang="en-US" sz="2400" dirty="0"/>
              <a:t>Focused on Billable Services over Community Response</a:t>
            </a:r>
          </a:p>
          <a:p>
            <a:endParaRPr lang="en-US" sz="2400" dirty="0"/>
          </a:p>
        </p:txBody>
      </p:sp>
    </p:spTree>
    <p:extLst>
      <p:ext uri="{BB962C8B-B14F-4D97-AF65-F5344CB8AC3E}">
        <p14:creationId xmlns:p14="http://schemas.microsoft.com/office/powerpoint/2010/main" val="3406399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5121A-12FB-429C-98E4-18CA61F3758F}"/>
              </a:ext>
            </a:extLst>
          </p:cNvPr>
          <p:cNvSpPr>
            <a:spLocks noGrp="1"/>
          </p:cNvSpPr>
          <p:nvPr>
            <p:ph type="title"/>
          </p:nvPr>
        </p:nvSpPr>
        <p:spPr/>
        <p:txBody>
          <a:bodyPr/>
          <a:lstStyle/>
          <a:p>
            <a:r>
              <a:rPr lang="en-US" dirty="0"/>
              <a:t>Takes More Than Two To Tango</a:t>
            </a:r>
          </a:p>
        </p:txBody>
      </p:sp>
      <p:pic>
        <p:nvPicPr>
          <p:cNvPr id="4" name="Content Placeholder 3">
            <a:extLst>
              <a:ext uri="{FF2B5EF4-FFF2-40B4-BE49-F238E27FC236}">
                <a16:creationId xmlns:a16="http://schemas.microsoft.com/office/drawing/2014/main" id="{8FCA846B-C5E2-46CD-B6D0-B401B2336E55}"/>
              </a:ext>
            </a:extLst>
          </p:cNvPr>
          <p:cNvPicPr>
            <a:picLocks noGrp="1" noChangeAspect="1"/>
          </p:cNvPicPr>
          <p:nvPr>
            <p:ph idx="1"/>
          </p:nvPr>
        </p:nvPicPr>
        <p:blipFill>
          <a:blip r:embed="rId3"/>
          <a:stretch>
            <a:fillRect/>
          </a:stretch>
        </p:blipFill>
        <p:spPr>
          <a:xfrm>
            <a:off x="9495" y="2222500"/>
            <a:ext cx="7533440" cy="4625932"/>
          </a:xfrm>
          <a:prstGeom prst="rect">
            <a:avLst/>
          </a:prstGeom>
        </p:spPr>
      </p:pic>
      <p:sp>
        <p:nvSpPr>
          <p:cNvPr id="5" name="TextBox 4">
            <a:extLst>
              <a:ext uri="{FF2B5EF4-FFF2-40B4-BE49-F238E27FC236}">
                <a16:creationId xmlns:a16="http://schemas.microsoft.com/office/drawing/2014/main" id="{5B2877B1-7984-4005-AC7C-62807ED0F6B7}"/>
              </a:ext>
            </a:extLst>
          </p:cNvPr>
          <p:cNvSpPr txBox="1"/>
          <p:nvPr/>
        </p:nvSpPr>
        <p:spPr>
          <a:xfrm>
            <a:off x="7832035" y="2218413"/>
            <a:ext cx="3957888" cy="4801314"/>
          </a:xfrm>
          <a:prstGeom prst="rect">
            <a:avLst/>
          </a:prstGeom>
          <a:noFill/>
        </p:spPr>
        <p:txBody>
          <a:bodyPr wrap="square" rtlCol="0">
            <a:spAutoFit/>
          </a:bodyPr>
          <a:lstStyle/>
          <a:p>
            <a:r>
              <a:rPr lang="en-US" dirty="0"/>
              <a:t>Coconino County Public Health &amp; Other Departments</a:t>
            </a:r>
          </a:p>
          <a:p>
            <a:endParaRPr lang="en-US" dirty="0"/>
          </a:p>
          <a:p>
            <a:r>
              <a:rPr lang="en-US" dirty="0"/>
              <a:t>Northern Arizona Healthcare &amp; The NARBHA Institute</a:t>
            </a:r>
          </a:p>
          <a:p>
            <a:endParaRPr lang="en-US" dirty="0"/>
          </a:p>
          <a:p>
            <a:r>
              <a:rPr lang="en-US" dirty="0"/>
              <a:t>Coconino Community College</a:t>
            </a:r>
          </a:p>
          <a:p>
            <a:endParaRPr lang="en-US" dirty="0"/>
          </a:p>
          <a:p>
            <a:r>
              <a:rPr lang="en-US" dirty="0"/>
              <a:t>Flagstaff Police Department &amp; Coconino County Sheriff’s Dept.</a:t>
            </a:r>
          </a:p>
          <a:p>
            <a:endParaRPr lang="en-US" dirty="0"/>
          </a:p>
          <a:p>
            <a:r>
              <a:rPr lang="en-US" dirty="0"/>
              <a:t>The Guidance Center, </a:t>
            </a:r>
            <a:r>
              <a:rPr lang="en-US" dirty="0" err="1"/>
              <a:t>Terros</a:t>
            </a:r>
            <a:r>
              <a:rPr lang="en-US" dirty="0"/>
              <a:t> &amp; Native Americans for Community Action</a:t>
            </a:r>
          </a:p>
          <a:p>
            <a:endParaRPr lang="en-US" dirty="0"/>
          </a:p>
          <a:p>
            <a:r>
              <a:rPr lang="en-US" dirty="0"/>
              <a:t>Flagstaff City Council &amp; County Board of Supervisors</a:t>
            </a:r>
          </a:p>
        </p:txBody>
      </p:sp>
    </p:spTree>
    <p:extLst>
      <p:ext uri="{BB962C8B-B14F-4D97-AF65-F5344CB8AC3E}">
        <p14:creationId xmlns:p14="http://schemas.microsoft.com/office/powerpoint/2010/main" val="4106134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E642818-A99E-4C4C-A567-534B39EE38B3}"/>
              </a:ext>
            </a:extLst>
          </p:cNvPr>
          <p:cNvSpPr>
            <a:spLocks noGrp="1"/>
          </p:cNvSpPr>
          <p:nvPr>
            <p:ph type="body" sz="half" idx="2"/>
          </p:nvPr>
        </p:nvSpPr>
        <p:spPr/>
        <p:txBody>
          <a:bodyPr>
            <a:normAutofit/>
          </a:bodyPr>
          <a:lstStyle/>
          <a:p>
            <a:r>
              <a:rPr lang="en-US" sz="2400" dirty="0"/>
              <a:t>Trained all 2018-2019 faculty &amp; staff of Flagstaff Unified School District in a single in-service day (over 300 individuals)</a:t>
            </a:r>
          </a:p>
        </p:txBody>
      </p:sp>
      <p:sp>
        <p:nvSpPr>
          <p:cNvPr id="2" name="Title 1">
            <a:extLst>
              <a:ext uri="{FF2B5EF4-FFF2-40B4-BE49-F238E27FC236}">
                <a16:creationId xmlns:a16="http://schemas.microsoft.com/office/drawing/2014/main" id="{FA35BB02-88B4-457B-BAAB-25A491B1537E}"/>
              </a:ext>
            </a:extLst>
          </p:cNvPr>
          <p:cNvSpPr>
            <a:spLocks noGrp="1"/>
          </p:cNvSpPr>
          <p:nvPr>
            <p:ph type="title"/>
          </p:nvPr>
        </p:nvSpPr>
        <p:spPr/>
        <p:txBody>
          <a:bodyPr/>
          <a:lstStyle/>
          <a:p>
            <a:pPr algn="ctr"/>
            <a:r>
              <a:rPr lang="en-US" sz="3200" dirty="0"/>
              <a:t>Mental Health First Aid </a:t>
            </a:r>
            <a:br>
              <a:rPr lang="en-US" sz="3200" dirty="0"/>
            </a:br>
            <a:r>
              <a:rPr lang="en-US" sz="3200" i="1" dirty="0"/>
              <a:t>Youth Module</a:t>
            </a:r>
          </a:p>
        </p:txBody>
      </p:sp>
      <p:pic>
        <p:nvPicPr>
          <p:cNvPr id="10" name="Content Placeholder 9">
            <a:extLst>
              <a:ext uri="{FF2B5EF4-FFF2-40B4-BE49-F238E27FC236}">
                <a16:creationId xmlns:a16="http://schemas.microsoft.com/office/drawing/2014/main" id="{31EF0978-A2AE-4FC0-9102-2B7C097C82C3}"/>
              </a:ext>
            </a:extLst>
          </p:cNvPr>
          <p:cNvPicPr>
            <a:picLocks noGrp="1" noChangeAspect="1"/>
          </p:cNvPicPr>
          <p:nvPr>
            <p:ph idx="1"/>
          </p:nvPr>
        </p:nvPicPr>
        <p:blipFill>
          <a:blip r:embed="rId3"/>
          <a:stretch>
            <a:fillRect/>
          </a:stretch>
        </p:blipFill>
        <p:spPr>
          <a:xfrm>
            <a:off x="4783828" y="446087"/>
            <a:ext cx="7174823" cy="5414961"/>
          </a:xfrm>
          <a:prstGeom prst="rect">
            <a:avLst/>
          </a:prstGeom>
        </p:spPr>
      </p:pic>
      <p:pic>
        <p:nvPicPr>
          <p:cNvPr id="11" name="Picture 10">
            <a:extLst>
              <a:ext uri="{FF2B5EF4-FFF2-40B4-BE49-F238E27FC236}">
                <a16:creationId xmlns:a16="http://schemas.microsoft.com/office/drawing/2014/main" id="{FCE46A30-DD85-42CD-8448-CCA101324D68}"/>
              </a:ext>
            </a:extLst>
          </p:cNvPr>
          <p:cNvPicPr>
            <a:picLocks noChangeAspect="1"/>
          </p:cNvPicPr>
          <p:nvPr/>
        </p:nvPicPr>
        <p:blipFill>
          <a:blip r:embed="rId4"/>
          <a:stretch>
            <a:fillRect/>
          </a:stretch>
        </p:blipFill>
        <p:spPr>
          <a:xfrm>
            <a:off x="311151" y="5633440"/>
            <a:ext cx="1524000" cy="847725"/>
          </a:xfrm>
          <a:prstGeom prst="rect">
            <a:avLst/>
          </a:prstGeom>
        </p:spPr>
      </p:pic>
    </p:spTree>
    <p:extLst>
      <p:ext uri="{BB962C8B-B14F-4D97-AF65-F5344CB8AC3E}">
        <p14:creationId xmlns:p14="http://schemas.microsoft.com/office/powerpoint/2010/main" val="3223601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B7743172-17A8-4FA4-8434-B813E03B7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23">
            <a:extLst>
              <a:ext uri="{FF2B5EF4-FFF2-40B4-BE49-F238E27FC236}">
                <a16:creationId xmlns:a16="http://schemas.microsoft.com/office/drawing/2014/main" id="{4CE1233C-FD2F-489E-BFDE-086F5FED6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2D22BC0-9BFA-484D-86BF-77EC40164A0D}"/>
              </a:ext>
            </a:extLst>
          </p:cNvPr>
          <p:cNvSpPr>
            <a:spLocks noGrp="1"/>
          </p:cNvSpPr>
          <p:nvPr>
            <p:ph type="title"/>
          </p:nvPr>
        </p:nvSpPr>
        <p:spPr>
          <a:xfrm>
            <a:off x="451514" y="1800225"/>
            <a:ext cx="3444211" cy="4241136"/>
          </a:xfrm>
        </p:spPr>
        <p:txBody>
          <a:bodyPr vert="horz" lIns="91440" tIns="45720" rIns="91440" bIns="45720" rtlCol="0" anchor="t">
            <a:normAutofit/>
          </a:bodyPr>
          <a:lstStyle/>
          <a:p>
            <a:r>
              <a:rPr lang="en-US" sz="4400"/>
              <a:t>Catching Up &amp; Offering Support</a:t>
            </a:r>
          </a:p>
        </p:txBody>
      </p:sp>
      <p:pic>
        <p:nvPicPr>
          <p:cNvPr id="4" name="Picture 3">
            <a:extLst>
              <a:ext uri="{FF2B5EF4-FFF2-40B4-BE49-F238E27FC236}">
                <a16:creationId xmlns:a16="http://schemas.microsoft.com/office/drawing/2014/main" id="{A6577664-797A-4CB9-A15B-48545CEA202C}"/>
              </a:ext>
            </a:extLst>
          </p:cNvPr>
          <p:cNvPicPr>
            <a:picLocks noChangeAspect="1"/>
          </p:cNvPicPr>
          <p:nvPr/>
        </p:nvPicPr>
        <p:blipFill>
          <a:blip r:embed="rId3"/>
          <a:stretch>
            <a:fillRect/>
          </a:stretch>
        </p:blipFill>
        <p:spPr>
          <a:xfrm>
            <a:off x="5280472" y="457200"/>
            <a:ext cx="6483004" cy="1329015"/>
          </a:xfrm>
          <a:prstGeom prst="roundRect">
            <a:avLst>
              <a:gd name="adj" fmla="val 3876"/>
            </a:avLst>
          </a:prstGeom>
          <a:ln>
            <a:solidFill>
              <a:schemeClr val="accent1"/>
            </a:solidFill>
          </a:ln>
          <a:effectLst/>
        </p:spPr>
      </p:pic>
      <p:sp>
        <p:nvSpPr>
          <p:cNvPr id="10" name="Content Placeholder 6">
            <a:extLst>
              <a:ext uri="{FF2B5EF4-FFF2-40B4-BE49-F238E27FC236}">
                <a16:creationId xmlns:a16="http://schemas.microsoft.com/office/drawing/2014/main" id="{48EA5FBE-4217-40E0-816D-619A1F39A375}"/>
              </a:ext>
            </a:extLst>
          </p:cNvPr>
          <p:cNvSpPr txBox="1">
            <a:spLocks/>
          </p:cNvSpPr>
          <p:nvPr/>
        </p:nvSpPr>
        <p:spPr>
          <a:xfrm>
            <a:off x="5280472" y="1974000"/>
            <a:ext cx="6460014" cy="4426799"/>
          </a:xfrm>
          <a:prstGeom prst="rect">
            <a:avLst/>
          </a:prstGeom>
          <a:solidFill>
            <a:schemeClr val="accent1">
              <a:lumMod val="50000"/>
            </a:schemeClr>
          </a:solidFill>
          <a:effectLst>
            <a:outerShdw blurRad="50800" dir="14400000">
              <a:srgbClr val="000000">
                <a:alpha val="40000"/>
              </a:srgbClr>
            </a:outerShdw>
          </a:effectLst>
        </p:spPr>
        <p:txBody>
          <a:bodyPr vert="horz" lIns="91440" tIns="45720" rIns="91440" bIns="45720" rtlCol="0" anchor="t">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600"/>
              </a:spcAft>
              <a:buClr>
                <a:srgbClr val="00C6BB"/>
              </a:buClr>
              <a:buSzTx/>
              <a:buFont typeface="Wingdings 2" charset="2"/>
              <a:buChar char=""/>
              <a:tabLst/>
              <a:defRPr/>
            </a:pPr>
            <a:r>
              <a:rPr kumimoji="0" lang="en-US" sz="2400" b="0" i="0" u="none" strike="noStrike" kern="1200" cap="none" spc="0" normalizeH="0" baseline="0" noProof="0" dirty="0">
                <a:ln>
                  <a:noFill/>
                </a:ln>
                <a:solidFill>
                  <a:sysClr val="window" lastClr="FFFFFF"/>
                </a:solidFill>
                <a:effectLst/>
                <a:uLnTx/>
                <a:uFillTx/>
                <a:latin typeface="Century Gothic" panose="020B0502020202020204"/>
                <a:ea typeface="+mn-ea"/>
                <a:cs typeface="+mn-cs"/>
              </a:rPr>
              <a:t>FUSD Initiated Training Plan</a:t>
            </a:r>
          </a:p>
          <a:p>
            <a:pPr marL="342900" marR="0" lvl="0" indent="-342900" algn="l" defTabSz="457200" rtl="0" eaLnBrk="1" fontAlgn="auto" latinLnBrk="0" hangingPunct="1">
              <a:lnSpc>
                <a:spcPct val="100000"/>
              </a:lnSpc>
              <a:spcBef>
                <a:spcPct val="20000"/>
              </a:spcBef>
              <a:spcAft>
                <a:spcPts val="600"/>
              </a:spcAft>
              <a:buClr>
                <a:srgbClr val="00C6BB"/>
              </a:buClr>
              <a:buSzTx/>
              <a:buFont typeface="Wingdings 2" charset="2"/>
              <a:buChar char=""/>
              <a:tabLst/>
              <a:defRPr/>
            </a:pPr>
            <a:r>
              <a:rPr lang="en-US" sz="2400" dirty="0">
                <a:solidFill>
                  <a:sysClr val="window" lastClr="FFFFFF"/>
                </a:solidFill>
                <a:latin typeface="Century Gothic" panose="020B0502020202020204"/>
              </a:rPr>
              <a:t>TGC &amp; </a:t>
            </a:r>
            <a:r>
              <a:rPr lang="en-US" sz="2400" dirty="0" err="1">
                <a:solidFill>
                  <a:sysClr val="window" lastClr="FFFFFF"/>
                </a:solidFill>
                <a:latin typeface="Century Gothic" panose="020B0502020202020204"/>
              </a:rPr>
              <a:t>Terros</a:t>
            </a:r>
            <a:r>
              <a:rPr lang="en-US" sz="2400" dirty="0">
                <a:solidFill>
                  <a:sysClr val="window" lastClr="FFFFFF"/>
                </a:solidFill>
                <a:latin typeface="Century Gothic" panose="020B0502020202020204"/>
              </a:rPr>
              <a:t> Support Role</a:t>
            </a:r>
          </a:p>
          <a:p>
            <a:pPr lvl="1" indent="-342900">
              <a:buClr>
                <a:srgbClr val="00C6BB"/>
              </a:buClr>
            </a:pPr>
            <a:r>
              <a:rPr kumimoji="0" lang="en-US" sz="2200" b="0" i="0" u="none" strike="noStrike" kern="1200" cap="none" spc="0" normalizeH="0" baseline="0" noProof="0" dirty="0">
                <a:ln>
                  <a:noFill/>
                </a:ln>
                <a:solidFill>
                  <a:sysClr val="window" lastClr="FFFFFF"/>
                </a:solidFill>
                <a:effectLst/>
                <a:uLnTx/>
                <a:uFillTx/>
                <a:latin typeface="Century Gothic" panose="020B0502020202020204"/>
                <a:ea typeface="+mn-ea"/>
                <a:cs typeface="+mn-cs"/>
              </a:rPr>
              <a:t>80-110 students per school offered post-training support following </a:t>
            </a:r>
            <a:r>
              <a:rPr kumimoji="0" lang="en-US" sz="2200" b="0" i="0" u="none" strike="noStrike" kern="1200" cap="none" spc="0" normalizeH="0" baseline="0" noProof="0" dirty="0" err="1">
                <a:ln>
                  <a:noFill/>
                </a:ln>
                <a:solidFill>
                  <a:sysClr val="window" lastClr="FFFFFF"/>
                </a:solidFill>
                <a:effectLst/>
                <a:uLnTx/>
                <a:uFillTx/>
                <a:latin typeface="Century Gothic" panose="020B0502020202020204"/>
                <a:ea typeface="+mn-ea"/>
                <a:cs typeface="+mn-cs"/>
              </a:rPr>
              <a:t>sel</a:t>
            </a:r>
            <a:r>
              <a:rPr lang="en-US" sz="2200" dirty="0">
                <a:solidFill>
                  <a:sysClr val="window" lastClr="FFFFFF"/>
                </a:solidFill>
                <a:latin typeface="Century Gothic" panose="020B0502020202020204"/>
              </a:rPr>
              <a:t>f-reports of concerns</a:t>
            </a:r>
          </a:p>
          <a:p>
            <a:pPr lvl="1" indent="-342900">
              <a:buClr>
                <a:srgbClr val="00C6BB"/>
              </a:buClr>
            </a:pPr>
            <a:r>
              <a:rPr lang="en-US" sz="2200" dirty="0">
                <a:solidFill>
                  <a:sysClr val="window" lastClr="FFFFFF"/>
                </a:solidFill>
                <a:latin typeface="Century Gothic" panose="020B0502020202020204"/>
              </a:rPr>
              <a:t>School Counselor Leadership &amp; Local BH Providers coordinated all support services over the days &amp; weeks following student training &amp; contacted parents/guardians</a:t>
            </a:r>
            <a:endParaRPr kumimoji="0" lang="en-US" sz="2200" b="0" i="0" u="none" strike="noStrike" kern="1200" cap="none" spc="0" normalizeH="0" baseline="0" noProof="0" dirty="0">
              <a:ln>
                <a:noFill/>
              </a:ln>
              <a:solidFill>
                <a:sysClr val="window" lastClr="FF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067446156"/>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6C13D-2FB5-4532-955E-20404A22AC00}"/>
              </a:ext>
            </a:extLst>
          </p:cNvPr>
          <p:cNvSpPr>
            <a:spLocks noGrp="1"/>
          </p:cNvSpPr>
          <p:nvPr>
            <p:ph type="title"/>
          </p:nvPr>
        </p:nvSpPr>
        <p:spPr/>
        <p:txBody>
          <a:bodyPr/>
          <a:lstStyle/>
          <a:p>
            <a:r>
              <a:rPr lang="en-US" dirty="0"/>
              <a:t>When The Unthinkable Happens</a:t>
            </a:r>
          </a:p>
        </p:txBody>
      </p:sp>
      <p:sp>
        <p:nvSpPr>
          <p:cNvPr id="3" name="Text Placeholder 2">
            <a:extLst>
              <a:ext uri="{FF2B5EF4-FFF2-40B4-BE49-F238E27FC236}">
                <a16:creationId xmlns:a16="http://schemas.microsoft.com/office/drawing/2014/main" id="{9A45EBE9-3A41-4E55-816F-002C4A2E4972}"/>
              </a:ext>
            </a:extLst>
          </p:cNvPr>
          <p:cNvSpPr>
            <a:spLocks noGrp="1"/>
          </p:cNvSpPr>
          <p:nvPr>
            <p:ph type="body" idx="1"/>
          </p:nvPr>
        </p:nvSpPr>
        <p:spPr>
          <a:xfrm>
            <a:off x="853190" y="4443680"/>
            <a:ext cx="5891636" cy="984354"/>
          </a:xfrm>
        </p:spPr>
        <p:txBody>
          <a:bodyPr/>
          <a:lstStyle/>
          <a:p>
            <a:r>
              <a:rPr lang="en-US" sz="2800" dirty="0"/>
              <a:t>Student or Teacher Death by Suicide:  Know What You’ll Do</a:t>
            </a:r>
          </a:p>
        </p:txBody>
      </p:sp>
      <p:sp>
        <p:nvSpPr>
          <p:cNvPr id="4" name="Text Placeholder 3">
            <a:extLst>
              <a:ext uri="{FF2B5EF4-FFF2-40B4-BE49-F238E27FC236}">
                <a16:creationId xmlns:a16="http://schemas.microsoft.com/office/drawing/2014/main" id="{D5220723-7B26-4F67-AE35-51012ED41516}"/>
              </a:ext>
            </a:extLst>
          </p:cNvPr>
          <p:cNvSpPr>
            <a:spLocks noGrp="1"/>
          </p:cNvSpPr>
          <p:nvPr>
            <p:ph type="body" sz="quarter" idx="16"/>
          </p:nvPr>
        </p:nvSpPr>
        <p:spPr>
          <a:xfrm>
            <a:off x="7574642" y="1081456"/>
            <a:ext cx="4137460" cy="5309616"/>
          </a:xfrm>
        </p:spPr>
        <p:txBody>
          <a:bodyPr>
            <a:normAutofit/>
          </a:bodyPr>
          <a:lstStyle/>
          <a:p>
            <a:r>
              <a:rPr lang="en-US" sz="2800" b="1" dirty="0"/>
              <a:t>Proactive Protocols Already in Place</a:t>
            </a:r>
          </a:p>
          <a:p>
            <a:pPr marL="457200" indent="-457200">
              <a:buFont typeface="Arial" panose="020B0604020202020204" pitchFamily="34" charset="0"/>
              <a:buChar char="•"/>
            </a:pPr>
            <a:r>
              <a:rPr lang="en-US" sz="2800" dirty="0"/>
              <a:t>Response Times &amp; Capacity</a:t>
            </a:r>
          </a:p>
          <a:p>
            <a:pPr marL="457200" indent="-457200">
              <a:buFont typeface="Arial" panose="020B0604020202020204" pitchFamily="34" charset="0"/>
              <a:buChar char="•"/>
            </a:pPr>
            <a:r>
              <a:rPr lang="en-US" sz="2800" dirty="0"/>
              <a:t>Dispatch Process</a:t>
            </a:r>
          </a:p>
          <a:p>
            <a:pPr marL="457200" indent="-457200">
              <a:buFont typeface="Arial" panose="020B0604020202020204" pitchFamily="34" charset="0"/>
              <a:buChar char="•"/>
            </a:pPr>
            <a:r>
              <a:rPr lang="en-US" sz="2800" dirty="0"/>
              <a:t>Single Points of Contact for Ongoing Coordination</a:t>
            </a:r>
          </a:p>
        </p:txBody>
      </p:sp>
    </p:spTree>
    <p:extLst>
      <p:ext uri="{BB962C8B-B14F-4D97-AF65-F5344CB8AC3E}">
        <p14:creationId xmlns:p14="http://schemas.microsoft.com/office/powerpoint/2010/main" val="808088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44D8D5-3E86-41A2-8963-D963D1187B29}"/>
              </a:ext>
            </a:extLst>
          </p:cNvPr>
          <p:cNvPicPr>
            <a:picLocks noChangeAspect="1"/>
          </p:cNvPicPr>
          <p:nvPr/>
        </p:nvPicPr>
        <p:blipFill>
          <a:blip r:embed="rId2"/>
          <a:stretch>
            <a:fillRect/>
          </a:stretch>
        </p:blipFill>
        <p:spPr>
          <a:xfrm>
            <a:off x="0" y="-4160"/>
            <a:ext cx="12184612" cy="6862160"/>
          </a:xfrm>
          <a:prstGeom prst="rect">
            <a:avLst/>
          </a:prstGeom>
        </p:spPr>
      </p:pic>
    </p:spTree>
    <p:extLst>
      <p:ext uri="{BB962C8B-B14F-4D97-AF65-F5344CB8AC3E}">
        <p14:creationId xmlns:p14="http://schemas.microsoft.com/office/powerpoint/2010/main" val="314216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3E1B4-3322-4D38-940E-FE4915AEC5E6}"/>
              </a:ext>
            </a:extLst>
          </p:cNvPr>
          <p:cNvSpPr>
            <a:spLocks noGrp="1"/>
          </p:cNvSpPr>
          <p:nvPr>
            <p:ph type="title"/>
          </p:nvPr>
        </p:nvSpPr>
        <p:spPr/>
        <p:txBody>
          <a:bodyPr/>
          <a:lstStyle/>
          <a:p>
            <a:r>
              <a:rPr lang="en-US" dirty="0"/>
              <a:t>“Back to School” Open House                 Behavioral Health Service Offerings</a:t>
            </a:r>
          </a:p>
        </p:txBody>
      </p:sp>
      <p:sp>
        <p:nvSpPr>
          <p:cNvPr id="3" name="Content Placeholder 2">
            <a:extLst>
              <a:ext uri="{FF2B5EF4-FFF2-40B4-BE49-F238E27FC236}">
                <a16:creationId xmlns:a16="http://schemas.microsoft.com/office/drawing/2014/main" id="{0593421E-6E57-4415-83D1-99D0F4D38035}"/>
              </a:ext>
            </a:extLst>
          </p:cNvPr>
          <p:cNvSpPr>
            <a:spLocks noGrp="1"/>
          </p:cNvSpPr>
          <p:nvPr>
            <p:ph idx="1"/>
          </p:nvPr>
        </p:nvSpPr>
        <p:spPr>
          <a:xfrm>
            <a:off x="818712" y="2222287"/>
            <a:ext cx="10554574" cy="4188525"/>
          </a:xfrm>
        </p:spPr>
        <p:txBody>
          <a:bodyPr>
            <a:normAutofit/>
          </a:bodyPr>
          <a:lstStyle/>
          <a:p>
            <a:r>
              <a:rPr lang="en-US" sz="2800" dirty="0"/>
              <a:t>Offered on-site </a:t>
            </a:r>
            <a:r>
              <a:rPr lang="en-US" sz="2800" b="1" dirty="0"/>
              <a:t>AHCCCS Eligibility Screening</a:t>
            </a:r>
            <a:r>
              <a:rPr lang="en-US" sz="2800" dirty="0"/>
              <a:t> &amp; “Outreach for Services” </a:t>
            </a:r>
            <a:r>
              <a:rPr lang="en-US" sz="2800" b="1" dirty="0"/>
              <a:t>Release of Information </a:t>
            </a:r>
            <a:r>
              <a:rPr lang="en-US" sz="2800" dirty="0"/>
              <a:t>for both local child-serving BH agencies</a:t>
            </a:r>
          </a:p>
          <a:p>
            <a:r>
              <a:rPr lang="en-US" sz="2800" b="1" dirty="0"/>
              <a:t>Services advertisements</a:t>
            </a:r>
            <a:r>
              <a:rPr lang="en-US" sz="2800" dirty="0"/>
              <a:t> for Child &amp; Family Support Services &amp; The Guidance Center offered to all attendees</a:t>
            </a:r>
          </a:p>
          <a:p>
            <a:r>
              <a:rPr lang="en-US" sz="2800" dirty="0"/>
              <a:t>Advertised </a:t>
            </a:r>
            <a:r>
              <a:rPr lang="en-US" sz="2800" b="1" dirty="0"/>
              <a:t>Mental Health First Aid </a:t>
            </a:r>
            <a:r>
              <a:rPr lang="en-US" sz="2800" dirty="0"/>
              <a:t>free trainings to Sinagua Middle School Parent-Teacher Organization</a:t>
            </a:r>
          </a:p>
        </p:txBody>
      </p:sp>
    </p:spTree>
    <p:extLst>
      <p:ext uri="{BB962C8B-B14F-4D97-AF65-F5344CB8AC3E}">
        <p14:creationId xmlns:p14="http://schemas.microsoft.com/office/powerpoint/2010/main" val="21155356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580</TotalTime>
  <Words>924</Words>
  <Application>Microsoft Office PowerPoint</Application>
  <PresentationFormat>Widescreen</PresentationFormat>
  <Paragraphs>91</Paragraphs>
  <Slides>10</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Century Gothic</vt:lpstr>
      <vt:lpstr>Wingdings 2</vt:lpstr>
      <vt:lpstr>Quotable</vt:lpstr>
      <vt:lpstr>Education &amp; Behavioral Health Partnerships in Rural Communities</vt:lpstr>
      <vt:lpstr>Key Attitudes for Partnership</vt:lpstr>
      <vt:lpstr>Challenges in Early Development</vt:lpstr>
      <vt:lpstr>Takes More Than Two To Tango</vt:lpstr>
      <vt:lpstr>Mental Health First Aid  Youth Module</vt:lpstr>
      <vt:lpstr>Catching Up &amp; Offering Support</vt:lpstr>
      <vt:lpstr>When The Unthinkable Happens</vt:lpstr>
      <vt:lpstr>PowerPoint Presentation</vt:lpstr>
      <vt:lpstr>“Back to School” Open House                 Behavioral Health Service Offerings</vt:lpstr>
      <vt:lpstr>Community College Opportunities  ALIGN &amp; REINFORCE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&amp; Behavioral Health Partnerships in Rural Communities</dc:title>
  <dc:creator>Trever Davis</dc:creator>
  <cp:lastModifiedBy>Trever Davis</cp:lastModifiedBy>
  <cp:revision>3</cp:revision>
  <dcterms:created xsi:type="dcterms:W3CDTF">2019-09-23T03:54:29Z</dcterms:created>
  <dcterms:modified xsi:type="dcterms:W3CDTF">2019-09-23T13:34:48Z</dcterms:modified>
</cp:coreProperties>
</file>