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33"/>
                </a:solidFill>
              </a:rPr>
              <a:t>              </a:t>
            </a:r>
            <a:r>
              <a:rPr lang="en-US" b="1" dirty="0" smtClean="0">
                <a:solidFill>
                  <a:srgbClr val="000033"/>
                </a:solidFill>
              </a:rPr>
              <a:t>30 Years of Medicaid Innovation</a:t>
            </a:r>
          </a:p>
          <a:p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i="1" dirty="0" smtClean="0">
                <a:solidFill>
                  <a:srgbClr val="000033"/>
                </a:solidFill>
              </a:rPr>
              <a:t>Our first care is your health care</a:t>
            </a:r>
          </a:p>
          <a:p>
            <a:r>
              <a:rPr lang="en-US" i="1" dirty="0" smtClean="0">
                <a:solidFill>
                  <a:srgbClr val="000033"/>
                </a:solidFill>
              </a:rPr>
              <a:t>              Arizona Health Care Cost Containment System</a:t>
            </a:r>
          </a:p>
          <a:p>
            <a:endParaRPr lang="en-US" dirty="0">
              <a:solidFill>
                <a:srgbClr val="000033"/>
              </a:solidFill>
            </a:endParaRPr>
          </a:p>
        </p:txBody>
      </p: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33"/>
                </a:solidFill>
              </a:endParaRPr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33"/>
                </a:solidFill>
              </a:endParaRPr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33"/>
                </a:solidFill>
              </a:endParaRPr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33"/>
                </a:solidFill>
              </a:endParaRPr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33"/>
                </a:solidFill>
              </a:endParaRPr>
            </a:p>
          </p:txBody>
        </p:sp>
      </p:grp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943600" y="60960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srgbClr val="000033"/>
              </a:solidFill>
              <a:latin typeface="Arial" charset="0"/>
            </a:endParaRPr>
          </a:p>
        </p:txBody>
      </p:sp>
      <p:sp>
        <p:nvSpPr>
          <p:cNvPr id="23568" name="Text Box 16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33"/>
                </a:solidFill>
                <a:latin typeface="Arial" charset="0"/>
              </a:rPr>
              <a:t>“Reaching across Arizona to provide comprehensive quality health care for those in need”</a:t>
            </a:r>
          </a:p>
        </p:txBody>
      </p:sp>
      <p:pic>
        <p:nvPicPr>
          <p:cNvPr id="14" name="Picture 13" descr="C:\Users\Lcraymon\AppData\Local\Microsoft\Windows\Temporary Internet Files\Content.Outlook\OU63YQMA\30th-Anniversary-Logo-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2988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33"/>
                </a:solidFill>
              </a:rPr>
              <a:t>              </a:t>
            </a:r>
            <a:r>
              <a:rPr lang="en-US" b="1" dirty="0" smtClean="0">
                <a:solidFill>
                  <a:srgbClr val="000033"/>
                </a:solidFill>
              </a:rPr>
              <a:t>30 Years of Medicaid Innovation</a:t>
            </a:r>
          </a:p>
          <a:p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i="1" dirty="0" smtClean="0">
                <a:solidFill>
                  <a:srgbClr val="000033"/>
                </a:solidFill>
              </a:rPr>
              <a:t>Our first care is your health care</a:t>
            </a:r>
          </a:p>
          <a:p>
            <a:r>
              <a:rPr lang="en-US" i="1" dirty="0" smtClean="0">
                <a:solidFill>
                  <a:srgbClr val="000033"/>
                </a:solidFill>
              </a:rPr>
              <a:t>              Arizona Health Care Cost Containment System</a:t>
            </a:r>
          </a:p>
          <a:p>
            <a:endParaRPr lang="en-US" dirty="0">
              <a:solidFill>
                <a:srgbClr val="00003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8FC688-C5B8-4493-8FE0-06D31B3F3679}" type="slidenum">
              <a:rPr lang="en-US">
                <a:solidFill>
                  <a:srgbClr val="000033"/>
                </a:solidFill>
              </a:rPr>
              <a:pPr/>
              <a:t>‹#›</a:t>
            </a:fld>
            <a:endParaRPr lang="en-US" dirty="0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36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33"/>
                </a:solidFill>
              </a:rPr>
              <a:t>              </a:t>
            </a:r>
            <a:r>
              <a:rPr lang="en-US" b="1" dirty="0" smtClean="0">
                <a:solidFill>
                  <a:srgbClr val="000033"/>
                </a:solidFill>
              </a:rPr>
              <a:t>30 Years of Medicaid Innovation</a:t>
            </a:r>
          </a:p>
          <a:p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i="1" dirty="0" smtClean="0">
                <a:solidFill>
                  <a:srgbClr val="000033"/>
                </a:solidFill>
              </a:rPr>
              <a:t>Our first care is your health care</a:t>
            </a:r>
          </a:p>
          <a:p>
            <a:r>
              <a:rPr lang="en-US" i="1" dirty="0" smtClean="0">
                <a:solidFill>
                  <a:srgbClr val="000033"/>
                </a:solidFill>
              </a:rPr>
              <a:t>              Arizona Health Care Cost Containment System</a:t>
            </a:r>
          </a:p>
          <a:p>
            <a:endParaRPr lang="en-US" dirty="0">
              <a:solidFill>
                <a:srgbClr val="00003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106C88-A84F-41BA-B872-618AE1198871}" type="slidenum">
              <a:rPr lang="en-US">
                <a:solidFill>
                  <a:srgbClr val="000033"/>
                </a:solidFill>
              </a:rPr>
              <a:pPr/>
              <a:t>‹#›</a:t>
            </a:fld>
            <a:endParaRPr lang="en-US" dirty="0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81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33"/>
                </a:solidFill>
              </a:rPr>
              <a:t>              </a:t>
            </a:r>
            <a:r>
              <a:rPr lang="en-US" b="1" dirty="0" smtClean="0">
                <a:solidFill>
                  <a:srgbClr val="000033"/>
                </a:solidFill>
              </a:rPr>
              <a:t>30 Years of Medicaid Innovation</a:t>
            </a:r>
          </a:p>
          <a:p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i="1" dirty="0" smtClean="0">
                <a:solidFill>
                  <a:srgbClr val="000033"/>
                </a:solidFill>
              </a:rPr>
              <a:t>Our first care is your health care</a:t>
            </a:r>
          </a:p>
          <a:p>
            <a:r>
              <a:rPr lang="en-US" i="1" dirty="0" smtClean="0">
                <a:solidFill>
                  <a:srgbClr val="000033"/>
                </a:solidFill>
              </a:rPr>
              <a:t>              Arizona Health Care Cost Containment System</a:t>
            </a:r>
          </a:p>
          <a:p>
            <a:endParaRPr lang="en-US" dirty="0">
              <a:solidFill>
                <a:srgbClr val="00003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D26230-3EB5-4604-AF78-0F052656C95F}" type="slidenum">
              <a:rPr lang="en-US">
                <a:solidFill>
                  <a:srgbClr val="000033"/>
                </a:solidFill>
              </a:rPr>
              <a:pPr/>
              <a:t>‹#›</a:t>
            </a:fld>
            <a:endParaRPr lang="en-US" dirty="0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161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33"/>
                </a:solidFill>
              </a:rPr>
              <a:t>              </a:t>
            </a:r>
            <a:r>
              <a:rPr lang="en-US" b="1" dirty="0" smtClean="0">
                <a:solidFill>
                  <a:srgbClr val="000033"/>
                </a:solidFill>
              </a:rPr>
              <a:t>30 Years of Medicaid Innovation</a:t>
            </a:r>
          </a:p>
          <a:p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i="1" dirty="0" smtClean="0">
                <a:solidFill>
                  <a:srgbClr val="000033"/>
                </a:solidFill>
              </a:rPr>
              <a:t>Our first care is your health care</a:t>
            </a:r>
          </a:p>
          <a:p>
            <a:r>
              <a:rPr lang="en-US" i="1" dirty="0" smtClean="0">
                <a:solidFill>
                  <a:srgbClr val="000033"/>
                </a:solidFill>
              </a:rPr>
              <a:t>              Arizona Health Care Cost Containment System</a:t>
            </a:r>
          </a:p>
          <a:p>
            <a:endParaRPr lang="en-US" dirty="0">
              <a:solidFill>
                <a:srgbClr val="00003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1FB0F7-F515-4DF0-B0D0-2F1A89D65C15}" type="slidenum">
              <a:rPr lang="en-US">
                <a:solidFill>
                  <a:srgbClr val="000033"/>
                </a:solidFill>
              </a:rPr>
              <a:pPr/>
              <a:t>‹#›</a:t>
            </a:fld>
            <a:endParaRPr lang="en-US" dirty="0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19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33"/>
                </a:solidFill>
              </a:rPr>
              <a:t>              </a:t>
            </a:r>
            <a:r>
              <a:rPr lang="en-US" b="1" dirty="0" smtClean="0">
                <a:solidFill>
                  <a:srgbClr val="000033"/>
                </a:solidFill>
              </a:rPr>
              <a:t>30 Years of Medicaid Innovation</a:t>
            </a:r>
          </a:p>
          <a:p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i="1" dirty="0" smtClean="0">
                <a:solidFill>
                  <a:srgbClr val="000033"/>
                </a:solidFill>
              </a:rPr>
              <a:t>Our first care is your health care</a:t>
            </a:r>
          </a:p>
          <a:p>
            <a:r>
              <a:rPr lang="en-US" i="1" dirty="0" smtClean="0">
                <a:solidFill>
                  <a:srgbClr val="000033"/>
                </a:solidFill>
              </a:rPr>
              <a:t>              Arizona Health Care Cost Containment System</a:t>
            </a:r>
          </a:p>
          <a:p>
            <a:endParaRPr lang="en-US" dirty="0">
              <a:solidFill>
                <a:srgbClr val="0000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3EA548-AF74-4D67-8F33-254FA8E8CDFC}" type="slidenum">
              <a:rPr lang="en-US">
                <a:solidFill>
                  <a:srgbClr val="000033"/>
                </a:solidFill>
              </a:rPr>
              <a:pPr/>
              <a:t>‹#›</a:t>
            </a:fld>
            <a:endParaRPr lang="en-US" dirty="0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40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b="1" dirty="0" smtClean="0">
                <a:solidFill>
                  <a:srgbClr val="000033"/>
                </a:solidFill>
              </a:rPr>
              <a:t>              30 Years of Medicaid Innovation</a:t>
            </a:r>
          </a:p>
          <a:p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i="1" dirty="0" smtClean="0">
                <a:solidFill>
                  <a:srgbClr val="000033"/>
                </a:solidFill>
              </a:rPr>
              <a:t>Our first care is your health care</a:t>
            </a:r>
          </a:p>
          <a:p>
            <a:r>
              <a:rPr lang="en-US" i="1" dirty="0" smtClean="0">
                <a:solidFill>
                  <a:srgbClr val="000033"/>
                </a:solidFill>
              </a:rPr>
              <a:t>              Arizona Health Care Cost Containment System</a:t>
            </a:r>
          </a:p>
          <a:p>
            <a:endParaRPr lang="en-US" dirty="0">
              <a:solidFill>
                <a:srgbClr val="000033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360C3C-64AB-413C-98D6-4A0599CDFA4B}" type="slidenum">
              <a:rPr lang="en-US">
                <a:solidFill>
                  <a:srgbClr val="000033"/>
                </a:solidFill>
              </a:rPr>
              <a:pPr/>
              <a:t>‹#›</a:t>
            </a:fld>
            <a:endParaRPr lang="en-US" dirty="0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01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33"/>
                </a:solidFill>
              </a:rPr>
              <a:t>              </a:t>
            </a:r>
            <a:r>
              <a:rPr lang="en-US" b="1" dirty="0" smtClean="0">
                <a:solidFill>
                  <a:srgbClr val="000033"/>
                </a:solidFill>
              </a:rPr>
              <a:t>30 Years of Medicaid Innovation</a:t>
            </a:r>
          </a:p>
          <a:p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i="1" dirty="0" smtClean="0">
                <a:solidFill>
                  <a:srgbClr val="000033"/>
                </a:solidFill>
              </a:rPr>
              <a:t>Our first care is your health care</a:t>
            </a:r>
          </a:p>
          <a:p>
            <a:r>
              <a:rPr lang="en-US" i="1" dirty="0" smtClean="0">
                <a:solidFill>
                  <a:srgbClr val="000033"/>
                </a:solidFill>
              </a:rPr>
              <a:t>              Arizona Health Care Cost Containment System</a:t>
            </a:r>
          </a:p>
          <a:p>
            <a:endParaRPr lang="en-US" dirty="0">
              <a:solidFill>
                <a:srgbClr val="0000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645536-07B1-4827-A0F6-8BC3AB73FA76}" type="slidenum">
              <a:rPr lang="en-US">
                <a:solidFill>
                  <a:srgbClr val="000033"/>
                </a:solidFill>
              </a:rPr>
              <a:pPr/>
              <a:t>‹#›</a:t>
            </a:fld>
            <a:endParaRPr lang="en-US" dirty="0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67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33"/>
                </a:solidFill>
              </a:rPr>
              <a:t>              </a:t>
            </a:r>
            <a:r>
              <a:rPr lang="en-US" b="1" dirty="0" smtClean="0">
                <a:solidFill>
                  <a:srgbClr val="000033"/>
                </a:solidFill>
              </a:rPr>
              <a:t>30 Years of Medicaid Innovation</a:t>
            </a:r>
          </a:p>
          <a:p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i="1" dirty="0" smtClean="0">
                <a:solidFill>
                  <a:srgbClr val="000033"/>
                </a:solidFill>
              </a:rPr>
              <a:t>Our first care is your health care</a:t>
            </a:r>
          </a:p>
          <a:p>
            <a:r>
              <a:rPr lang="en-US" i="1" dirty="0" smtClean="0">
                <a:solidFill>
                  <a:srgbClr val="000033"/>
                </a:solidFill>
              </a:rPr>
              <a:t>              Arizona Health Care Cost Containment System</a:t>
            </a:r>
          </a:p>
          <a:p>
            <a:endParaRPr lang="en-US" dirty="0">
              <a:solidFill>
                <a:srgbClr val="00003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A56A9A-593D-4542-852A-382A38DE42D7}" type="slidenum">
              <a:rPr lang="en-US">
                <a:solidFill>
                  <a:srgbClr val="000033"/>
                </a:solidFill>
              </a:rPr>
              <a:pPr/>
              <a:t>‹#›</a:t>
            </a:fld>
            <a:endParaRPr lang="en-US" dirty="0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20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33"/>
                </a:solidFill>
              </a:rPr>
              <a:t>              </a:t>
            </a:r>
            <a:r>
              <a:rPr lang="en-US" b="1" dirty="0" smtClean="0">
                <a:solidFill>
                  <a:srgbClr val="000033"/>
                </a:solidFill>
              </a:rPr>
              <a:t>30 Years of Medicaid Innovation</a:t>
            </a:r>
          </a:p>
          <a:p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i="1" dirty="0" smtClean="0">
                <a:solidFill>
                  <a:srgbClr val="000033"/>
                </a:solidFill>
              </a:rPr>
              <a:t>Our first care is your health care</a:t>
            </a:r>
          </a:p>
          <a:p>
            <a:r>
              <a:rPr lang="en-US" i="1" dirty="0" smtClean="0">
                <a:solidFill>
                  <a:srgbClr val="000033"/>
                </a:solidFill>
              </a:rPr>
              <a:t>              Arizona Health Care Cost Containment System</a:t>
            </a:r>
          </a:p>
          <a:p>
            <a:endParaRPr lang="en-US" dirty="0">
              <a:solidFill>
                <a:srgbClr val="0000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CFDFAD-250D-41ED-AB3E-026354405FD8}" type="slidenum">
              <a:rPr lang="en-US">
                <a:solidFill>
                  <a:srgbClr val="000033"/>
                </a:solidFill>
              </a:rPr>
              <a:pPr/>
              <a:t>‹#›</a:t>
            </a:fld>
            <a:endParaRPr lang="en-US" dirty="0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46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33"/>
                </a:solidFill>
              </a:rPr>
              <a:t>              </a:t>
            </a:r>
            <a:r>
              <a:rPr lang="en-US" b="1" dirty="0" smtClean="0">
                <a:solidFill>
                  <a:srgbClr val="000033"/>
                </a:solidFill>
              </a:rPr>
              <a:t>30 Years of Medicaid Innovation</a:t>
            </a:r>
          </a:p>
          <a:p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i="1" dirty="0" smtClean="0">
                <a:solidFill>
                  <a:srgbClr val="000033"/>
                </a:solidFill>
              </a:rPr>
              <a:t>Our first care is your health care</a:t>
            </a:r>
          </a:p>
          <a:p>
            <a:r>
              <a:rPr lang="en-US" i="1" dirty="0" smtClean="0">
                <a:solidFill>
                  <a:srgbClr val="000033"/>
                </a:solidFill>
              </a:rPr>
              <a:t>              Arizona Health Care Cost Containment System</a:t>
            </a:r>
          </a:p>
          <a:p>
            <a:endParaRPr lang="en-US" dirty="0">
              <a:solidFill>
                <a:srgbClr val="0000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57F361-137A-48FC-9D00-154E3A08F027}" type="slidenum">
              <a:rPr lang="en-US">
                <a:solidFill>
                  <a:srgbClr val="000033"/>
                </a:solidFill>
              </a:rPr>
              <a:pPr/>
              <a:t>‹#›</a:t>
            </a:fld>
            <a:endParaRPr lang="en-US" dirty="0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53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33"/>
                </a:solidFill>
              </a:endParaRPr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33"/>
                </a:solidFill>
              </a:endParaRPr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33"/>
                </a:solidFill>
              </a:endParaRPr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33"/>
                </a:solidFill>
              </a:endParaRPr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33"/>
                </a:solidFill>
              </a:endParaRPr>
            </a:p>
          </p:txBody>
        </p:sp>
      </p:grp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867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srgbClr val="000033"/>
              </a:solidFill>
              <a:latin typeface="Arial" charset="0"/>
            </a:endParaRPr>
          </a:p>
        </p:txBody>
      </p:sp>
      <p:sp>
        <p:nvSpPr>
          <p:cNvPr id="1743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b="1" dirty="0" smtClean="0">
                <a:solidFill>
                  <a:srgbClr val="000033"/>
                </a:solidFill>
              </a:rPr>
              <a:t>30 Years of Medicaid Innovation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i="1" dirty="0" smtClean="0">
                <a:solidFill>
                  <a:srgbClr val="000033"/>
                </a:solidFill>
              </a:rPr>
              <a:t>Our first care is your health care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 smtClean="0">
                <a:solidFill>
                  <a:srgbClr val="000033"/>
                </a:solidFill>
              </a:rPr>
              <a:t>              Arizona Health Care Cost Containment System</a:t>
            </a:r>
            <a:endParaRPr lang="en-US" i="1" dirty="0">
              <a:solidFill>
                <a:srgbClr val="000033"/>
              </a:solidFill>
            </a:endParaRPr>
          </a:p>
        </p:txBody>
      </p:sp>
      <p:sp>
        <p:nvSpPr>
          <p:cNvPr id="17432" name="Text Box 24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33"/>
                </a:solidFill>
                <a:latin typeface="Arial" charset="0"/>
              </a:rPr>
              <a:t>“Reaching across Arizona to provide comprehensive quality health care for those in need”</a:t>
            </a:r>
          </a:p>
        </p:txBody>
      </p:sp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343DD0-76E3-4274-9879-698851B62F84}" type="slidenum">
              <a:rPr lang="en-US">
                <a:solidFill>
                  <a:srgbClr val="00003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33"/>
              </a:solidFill>
            </a:endParaRPr>
          </a:p>
        </p:txBody>
      </p:sp>
      <p:pic>
        <p:nvPicPr>
          <p:cNvPr id="15" name="Picture 14" descr="C:\Users\Lcraymon\AppData\Local\Microsoft\Windows\Temporary Internet Files\Content.Outlook\OU63YQMA\30th-Anniversary-Logo-1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1954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Workgroup Scope – Major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Period </a:t>
            </a:r>
            <a:r>
              <a:rPr lang="en-US" sz="2400" dirty="0"/>
              <a:t>for rate</a:t>
            </a:r>
          </a:p>
          <a:p>
            <a:r>
              <a:rPr lang="en-US" sz="2400" dirty="0"/>
              <a:t>Timing of payments</a:t>
            </a:r>
          </a:p>
          <a:p>
            <a:r>
              <a:rPr lang="en-US" sz="2400" dirty="0"/>
              <a:t>Budget Tracking and reporting</a:t>
            </a:r>
          </a:p>
          <a:p>
            <a:r>
              <a:rPr lang="en-US" sz="2400" dirty="0"/>
              <a:t>Payment tracking and reporting</a:t>
            </a:r>
          </a:p>
          <a:p>
            <a:r>
              <a:rPr lang="en-US" sz="2400" dirty="0"/>
              <a:t>Benefit Calculations</a:t>
            </a:r>
          </a:p>
          <a:p>
            <a:r>
              <a:rPr lang="en-US" sz="2400" dirty="0" smtClean="0"/>
              <a:t>Model Scenarios for Discussion</a:t>
            </a:r>
          </a:p>
          <a:p>
            <a:r>
              <a:rPr lang="en-US" sz="2400" dirty="0" smtClean="0"/>
              <a:t>Assessment Base (discharge </a:t>
            </a:r>
            <a:r>
              <a:rPr lang="en-US" sz="2400" dirty="0"/>
              <a:t>– </a:t>
            </a:r>
            <a:r>
              <a:rPr lang="en-US" sz="2400" dirty="0" smtClean="0"/>
              <a:t>revenues (IP, OP) – days)</a:t>
            </a:r>
            <a:endParaRPr lang="en-US" sz="2400" dirty="0"/>
          </a:p>
          <a:p>
            <a:r>
              <a:rPr lang="en-US" sz="2400" dirty="0" smtClean="0"/>
              <a:t>Rate Variances and Exemptions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b="1" dirty="0" smtClean="0">
                <a:solidFill>
                  <a:srgbClr val="000033"/>
                </a:solidFill>
              </a:rPr>
              <a:t>30 Years of Medicaid Innovation</a:t>
            </a:r>
          </a:p>
          <a:p>
            <a:r>
              <a:rPr lang="en-US" dirty="0" smtClean="0">
                <a:solidFill>
                  <a:srgbClr val="000033"/>
                </a:solidFill>
              </a:rPr>
              <a:t>              </a:t>
            </a:r>
            <a:r>
              <a:rPr lang="en-US" i="1" dirty="0" smtClean="0">
                <a:solidFill>
                  <a:srgbClr val="000033"/>
                </a:solidFill>
              </a:rPr>
              <a:t>Our first care is your health care</a:t>
            </a:r>
          </a:p>
          <a:p>
            <a:r>
              <a:rPr lang="en-US" i="1" dirty="0" smtClean="0">
                <a:solidFill>
                  <a:srgbClr val="000033"/>
                </a:solidFill>
              </a:rPr>
              <a:t>              Arizona Health Care Cost Containment System</a:t>
            </a:r>
          </a:p>
          <a:p>
            <a:endParaRPr lang="en-US" dirty="0">
              <a:solidFill>
                <a:srgbClr val="00003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>
                <a:solidFill>
                  <a:srgbClr val="000033"/>
                </a:solidFill>
              </a:rPr>
              <a:pPr/>
              <a:t>1</a:t>
            </a:fld>
            <a:endParaRPr lang="en-US" dirty="0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49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Quadrant</vt:lpstr>
      <vt:lpstr>Workgroup Scope – Major Topics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Workgroup Scope – Major Topics</dc:title>
  <dc:creator>Schulik, JeanEllen</dc:creator>
  <cp:lastModifiedBy>Schulik, JeanEllen</cp:lastModifiedBy>
  <cp:revision>1</cp:revision>
  <dcterms:created xsi:type="dcterms:W3CDTF">2013-06-26T16:54:01Z</dcterms:created>
  <dcterms:modified xsi:type="dcterms:W3CDTF">2013-06-26T16:54:55Z</dcterms:modified>
</cp:coreProperties>
</file>