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craymon" initials="" lastIdx="1" clrIdx="0"/>
  <p:cmAuthor id="1" name="Silver, Shelli" initials="SS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92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5841744616818921E-2"/>
          <c:y val="6.0723406884565616E-2"/>
          <c:w val="0.64598530341440286"/>
          <c:h val="0.839501394026137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Funded Through State Funds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3/</c:v>
                </c:pt>
                <c:pt idx="6">
                  <c:v>Childless Adults </c:v>
                </c:pt>
              </c:strCache>
            </c:strRef>
          </c:cat>
          <c:val>
            <c:numRef>
              <c:f>Sheet1!$B$3:$B$9</c:f>
              <c:numCache>
                <c:formatCode>0%</c:formatCode>
                <c:ptCount val="7"/>
                <c:pt idx="0">
                  <c:v>1.4</c:v>
                </c:pt>
                <c:pt idx="1">
                  <c:v>1.33</c:v>
                </c:pt>
                <c:pt idx="2">
                  <c:v>1.33</c:v>
                </c:pt>
                <c:pt idx="3">
                  <c:v>1.5</c:v>
                </c:pt>
                <c:pt idx="4">
                  <c:v>0.23</c:v>
                </c:pt>
                <c:pt idx="5">
                  <c:v>0.77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Funded Through Tob. Tax and Tob. Settlement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Sheet1!$A$3:$A$9</c:f>
              <c:strCache>
                <c:ptCount val="7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3/</c:v>
                </c:pt>
                <c:pt idx="6">
                  <c:v>Childless Adults 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5" formatCode="0.00%">
                  <c:v>0.22999999999999998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Funded Partially Through Tob. Tax and Tob. Settlement, Partially Through Assessment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Sheet1!$A$3:$A$9</c:f>
              <c:strCache>
                <c:ptCount val="7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3/</c:v>
                </c:pt>
                <c:pt idx="6">
                  <c:v>Childless Adults 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4" formatCode="0.00%">
                  <c:v>1.1000000000000001</c:v>
                </c:pt>
              </c:numCache>
            </c:numRef>
          </c:val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Funded Through Assessment</c:v>
                </c:pt>
              </c:strCache>
            </c:strRef>
          </c:tx>
          <c:invertIfNegative val="0"/>
          <c:cat>
            <c:strRef>
              <c:f>Sheet1!$A$3:$A$9</c:f>
              <c:strCache>
                <c:ptCount val="7"/>
                <c:pt idx="0">
                  <c:v>Infants (0-1)</c:v>
                </c:pt>
                <c:pt idx="1">
                  <c:v>Children (1-5)</c:v>
                </c:pt>
                <c:pt idx="2">
                  <c:v>Children (6-18)</c:v>
                </c:pt>
                <c:pt idx="3">
                  <c:v>Pregnant Women</c:v>
                </c:pt>
                <c:pt idx="4">
                  <c:v>Parents 2/</c:v>
                </c:pt>
                <c:pt idx="5">
                  <c:v>Aged or w/ disabilities 3/</c:v>
                </c:pt>
                <c:pt idx="6">
                  <c:v>Childless Adults </c:v>
                </c:pt>
              </c:strCache>
            </c:strRef>
          </c:cat>
          <c:val>
            <c:numRef>
              <c:f>Sheet1!$E$3:$E$9</c:f>
              <c:numCache>
                <c:formatCode>General</c:formatCode>
                <c:ptCount val="7"/>
                <c:pt idx="6" formatCode="0.00%">
                  <c:v>1.33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overlap val="100"/>
        <c:axId val="34805632"/>
        <c:axId val="34807168"/>
      </c:barChart>
      <c:catAx>
        <c:axId val="34805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 sz="800" baseline="0"/>
            </a:pPr>
            <a:endParaRPr lang="en-US"/>
          </a:p>
        </c:txPr>
        <c:crossAx val="34807168"/>
        <c:crosses val="autoZero"/>
        <c:auto val="1"/>
        <c:lblAlgn val="ctr"/>
        <c:lblOffset val="100"/>
        <c:tickLblSkip val="1"/>
        <c:noMultiLvlLbl val="0"/>
      </c:catAx>
      <c:valAx>
        <c:axId val="348071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805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47224523468935"/>
          <c:y val="0.25492394077736807"/>
          <c:w val="0.25573925418385107"/>
          <c:h val="0.38738375092006805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B/>
    </a:sp3d>
  </c:spPr>
  <c:externalData r:id="rId2">
    <c:autoUpdate val="0"/>
  </c:externalData>
  <c:userShapes r:id="rId3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06-25T18:08:25.176" idx="3">
    <p:pos x="1238" y="2816"/>
    <p:text>How about replacing all TANF lines with a weighted single line titled Prop 204 TANF?  If yes, FFY 14  IP trend is -8.82% and OP trend is 2.38%
How about changing AHCCCS Care...title to Childless Adults?
and add a line titled Newly Eligibles (TANF + CA) and Windy will send you a weighted single line for FFY 14 IP and OP?
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3-06-25T18:10:24.246" idx="4">
    <p:pos x="2310" y="2022"/>
    <p:text>Change Prop 204 parents to Prop 204 TANF
Change Newly eligibles to Newly Eligibles (TANF + CA)
2nd major bullet here, "calculated...," seems redundant to last bullet on 2nd slide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0.73214</cdr:x>
      <cdr:y>0.71218</cdr:y>
    </cdr:from>
    <cdr:to>
      <cdr:x>0.97946</cdr:x>
      <cdr:y>0.97171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50000" y="4483720"/>
          <a:ext cx="2145062" cy="1633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700" dirty="0"/>
            <a:t>1/ Excluding ALTCS</a:t>
          </a:r>
        </a:p>
        <a:p xmlns:a="http://schemas.openxmlformats.org/drawingml/2006/main">
          <a:r>
            <a:rPr lang="en-US" sz="700" dirty="0"/>
            <a:t>2/ Under the Affordable Care Act (ACA), "Parents"</a:t>
          </a:r>
          <a:r>
            <a:rPr lang="en-US" sz="700" baseline="0" dirty="0"/>
            <a:t> with incomes between 100 and 138% qualify under the new "Adults" category, along with Childless Adults. Only those </a:t>
          </a:r>
          <a:r>
            <a:rPr lang="en-US" sz="700" baseline="0" dirty="0">
              <a:effectLst/>
              <a:latin typeface="+mn-lt"/>
              <a:ea typeface="+mn-ea"/>
              <a:cs typeface="+mn-cs"/>
            </a:rPr>
            <a:t>who are under age 65 and not eligible for Medicare qualify for the expansion.   </a:t>
          </a:r>
        </a:p>
        <a:p xmlns:a="http://schemas.openxmlformats.org/drawingml/2006/main">
          <a:r>
            <a:rPr lang="en-US" sz="700" baseline="0" dirty="0">
              <a:effectLst/>
              <a:latin typeface="+mn-lt"/>
              <a:ea typeface="+mn-ea"/>
              <a:cs typeface="+mn-cs"/>
            </a:rPr>
            <a:t>3/ Individuals who have Medicare coverage do not qualify for expanded coverage under the ACA.  </a:t>
          </a:r>
          <a:r>
            <a:rPr lang="en-US" sz="700" baseline="0" dirty="0"/>
            <a:t>Individuals with disabilities under age 65 may qualify for ACA expanded coverage in the new "Adults" category before they become eligible for Medicare.</a:t>
          </a:r>
        </a:p>
        <a:p xmlns:a="http://schemas.openxmlformats.org/drawingml/2006/main">
          <a:endParaRPr lang="en-US" sz="800" dirty="0"/>
        </a:p>
      </cdr:txBody>
    </cdr:sp>
  </cdr:relSizeAnchor>
  <cdr:relSizeAnchor xmlns:cdr="http://schemas.openxmlformats.org/drawingml/2006/chartDrawing">
    <cdr:from>
      <cdr:x>0.05446</cdr:x>
      <cdr:y>0.35142</cdr:y>
    </cdr:from>
    <cdr:to>
      <cdr:x>0.70179</cdr:x>
      <cdr:y>0.89766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72378" y="2207012"/>
          <a:ext cx="5614329" cy="3430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0.24018</cdr:x>
      <cdr:y>0.00246</cdr:y>
    </cdr:from>
    <cdr:to>
      <cdr:x>0.57768</cdr:x>
      <cdr:y>0.04059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083110" y="15488"/>
          <a:ext cx="2927195" cy="2400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Arizona Medicaid Income Eligibility </a:t>
          </a:r>
          <a:r>
            <a:rPr lang="en-US" sz="1100" b="1" baseline="30000" dirty="0"/>
            <a:t>1</a:t>
          </a:r>
        </a:p>
      </cdr:txBody>
    </cdr:sp>
  </cdr:relSizeAnchor>
  <cdr:relSizeAnchor xmlns:cdr="http://schemas.openxmlformats.org/drawingml/2006/chartDrawing">
    <cdr:from>
      <cdr:x>0.88482</cdr:x>
      <cdr:y>0.09225</cdr:y>
    </cdr:from>
    <cdr:to>
      <cdr:x>0.99025</cdr:x>
      <cdr:y>0.23749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7674207" y="58079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7F44E219-C6AF-46C2-AC48-ED7C7B07BE9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36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DA599D6-234B-4B62-99F3-C1FB98EF01A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869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23564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943600" y="60960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23568" name="Text Box 16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pic>
        <p:nvPicPr>
          <p:cNvPr id="14" name="Picture 13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FC688-C5B8-4493-8FE0-06D31B3F36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3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5106C88-A84F-41BA-B872-618AE119887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240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D26230-3EB5-4604-AF78-0F052656C95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357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1FB0F7-F515-4DF0-B0D0-2F1A89D65C1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9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EA548-AF74-4D67-8F33-254FA8E8CD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94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b="1" dirty="0" smtClean="0"/>
              <a:t>              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360C3C-64AB-413C-98D6-4A0599CDFA4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4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645536-07B1-4827-A0F6-8BC3AB73FA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2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A56A9A-593D-4542-852A-382A38DE42D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CFDFAD-250D-41ED-AB3E-026354405FD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09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7F361-137A-48FC-9D00-154E3A08F02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27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867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endParaRPr lang="en-US" sz="900" dirty="0">
              <a:latin typeface="Arial" charset="0"/>
            </a:endParaRPr>
          </a:p>
        </p:txBody>
      </p:sp>
      <p:sp>
        <p:nvSpPr>
          <p:cNvPr id="1743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172200"/>
            <a:ext cx="8534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latin typeface="Arial" charset="0"/>
              </a:defRPr>
            </a:lvl1pPr>
          </a:lstStyle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  <a:endParaRPr lang="en-US" i="1" dirty="0"/>
          </a:p>
        </p:txBody>
      </p:sp>
      <p:sp>
        <p:nvSpPr>
          <p:cNvPr id="17432" name="Text Box 24"/>
          <p:cNvSpPr txBox="1">
            <a:spLocks noChangeArrowheads="1"/>
          </p:cNvSpPr>
          <p:nvPr userDrawn="1"/>
        </p:nvSpPr>
        <p:spPr bwMode="auto">
          <a:xfrm>
            <a:off x="5105400" y="6172200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dirty="0">
                <a:latin typeface="Arial" charset="0"/>
              </a:rPr>
              <a:t>“Reaching across Arizona to provide comprehensive quality health care for those in need”</a:t>
            </a:r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1722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07343DD0-76E3-4274-9879-698851B62F8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5" name="Picture 14" descr="C:\Users\Lcraymon\AppData\Local\Microsoft\Windows\Temporary Internet Files\Content.Outlook\OU63YQMA\30th-Anniversary-Logo-1.jp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435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768960"/>
              </p:ext>
            </p:extLst>
          </p:nvPr>
        </p:nvGraphicFramePr>
        <p:xfrm>
          <a:off x="457200" y="685800"/>
          <a:ext cx="8229600" cy="544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508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Pulled FY 2011 IP and OP spend by hospital</a:t>
            </a:r>
          </a:p>
          <a:p>
            <a:pPr lvl="1"/>
            <a:r>
              <a:rPr lang="en-US" dirty="0" smtClean="0"/>
              <a:t>Prop 204 TANF</a:t>
            </a:r>
          </a:p>
          <a:p>
            <a:pPr lvl="1"/>
            <a:r>
              <a:rPr lang="en-US" dirty="0"/>
              <a:t>Childless Adults</a:t>
            </a:r>
          </a:p>
          <a:p>
            <a:pPr lvl="1"/>
            <a:r>
              <a:rPr lang="en-US" dirty="0" smtClean="0"/>
              <a:t>TANF + CA between 19 and 64 w/o Medicare (to approximate Newly Eligibles)</a:t>
            </a:r>
          </a:p>
          <a:p>
            <a:r>
              <a:rPr lang="en-US" dirty="0" smtClean="0"/>
              <a:t>Total Spend converted to PMPM and adjusted for program changes, trended forward to State FY 14 and 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Analysis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338269"/>
              </p:ext>
            </p:extLst>
          </p:nvPr>
        </p:nvGraphicFramePr>
        <p:xfrm>
          <a:off x="381000" y="2362198"/>
          <a:ext cx="7899399" cy="2667002"/>
        </p:xfrm>
        <a:graphic>
          <a:graphicData uri="http://schemas.openxmlformats.org/drawingml/2006/table">
            <a:tbl>
              <a:tblPr/>
              <a:tblGrid>
                <a:gridCol w="2609472"/>
                <a:gridCol w="1287835"/>
                <a:gridCol w="1379100"/>
                <a:gridCol w="987002"/>
                <a:gridCol w="1635990"/>
              </a:tblGrid>
              <a:tr h="10153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PMPM Trend from FFY11 to FFY14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FFY15 Trend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96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4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Prop 204 TANF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(8.82)%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2.38%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614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Childless Adults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(12.96)%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2.44%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68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Newly Eligible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(10.84)%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2.33%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1.00%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3.00%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Analysis, ctd.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02125"/>
          </a:xfrm>
        </p:spPr>
        <p:txBody>
          <a:bodyPr/>
          <a:lstStyle/>
          <a:p>
            <a:r>
              <a:rPr lang="en-US" dirty="0" smtClean="0"/>
              <a:t>Used budget assumptions for member months to apply monthly PMPM for:</a:t>
            </a:r>
          </a:p>
          <a:p>
            <a:pPr lvl="1"/>
            <a:r>
              <a:rPr lang="en-US" sz="2400" dirty="0" smtClean="0"/>
              <a:t>Prop </a:t>
            </a:r>
            <a:r>
              <a:rPr lang="en-US" sz="2400" dirty="0"/>
              <a:t>204 </a:t>
            </a:r>
            <a:r>
              <a:rPr lang="en-US" sz="2400" dirty="0" smtClean="0"/>
              <a:t>TANF</a:t>
            </a:r>
          </a:p>
          <a:p>
            <a:pPr lvl="1"/>
            <a:r>
              <a:rPr lang="en-US" sz="2400" dirty="0" smtClean="0"/>
              <a:t>CA</a:t>
            </a:r>
            <a:endParaRPr lang="en-US" sz="2400" dirty="0"/>
          </a:p>
          <a:p>
            <a:pPr lvl="1"/>
            <a:r>
              <a:rPr lang="en-US" sz="2400" dirty="0"/>
              <a:t>Newly </a:t>
            </a:r>
            <a:r>
              <a:rPr lang="en-US" sz="2400" dirty="0" smtClean="0"/>
              <a:t>Eligibles</a:t>
            </a:r>
          </a:p>
          <a:p>
            <a:r>
              <a:rPr lang="en-US" dirty="0" smtClean="0"/>
              <a:t>Calculated estimated total IP &amp; OP spend for FY 14 and FY 15</a:t>
            </a:r>
          </a:p>
          <a:p>
            <a:r>
              <a:rPr lang="en-US" dirty="0" smtClean="0"/>
              <a:t>Applied per hospital proportions, by population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30 Years of Medicaid Innovation</a:t>
            </a:r>
          </a:p>
          <a:p>
            <a:r>
              <a:rPr lang="en-US" dirty="0" smtClean="0"/>
              <a:t>              </a:t>
            </a:r>
            <a:r>
              <a:rPr lang="en-US" i="1" dirty="0" smtClean="0"/>
              <a:t>Our first care is your health care</a:t>
            </a:r>
          </a:p>
          <a:p>
            <a:r>
              <a:rPr lang="en-US" i="1" dirty="0" smtClean="0"/>
              <a:t>              Arizona Health Care Cost Containment System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D26230-3EB5-4604-AF78-0F052656C95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5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8">
      <a:dk1>
        <a:srgbClr val="000033"/>
      </a:dk1>
      <a:lt1>
        <a:srgbClr val="FFFFFF"/>
      </a:lt1>
      <a:dk2>
        <a:srgbClr val="003366"/>
      </a:dk2>
      <a:lt2>
        <a:srgbClr val="275C6D"/>
      </a:lt2>
      <a:accent1>
        <a:srgbClr val="A7D2DF"/>
      </a:accent1>
      <a:accent2>
        <a:srgbClr val="108DA6"/>
      </a:accent2>
      <a:accent3>
        <a:srgbClr val="FFFFFF"/>
      </a:accent3>
      <a:accent4>
        <a:srgbClr val="00002A"/>
      </a:accent4>
      <a:accent5>
        <a:srgbClr val="D0E5EC"/>
      </a:accent5>
      <a:accent6>
        <a:srgbClr val="0D7F96"/>
      </a:accent6>
      <a:hlink>
        <a:srgbClr val="666699"/>
      </a:hlink>
      <a:folHlink>
        <a:srgbClr val="9999FF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8536</TotalTime>
  <Words>332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Quadrant</vt:lpstr>
      <vt:lpstr>PowerPoint Presentation</vt:lpstr>
      <vt:lpstr>Benefit Calculations</vt:lpstr>
      <vt:lpstr>Trend Analysis</vt:lpstr>
      <vt:lpstr>Trend Analysis, ctd.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Lcraymon</dc:creator>
  <cp:lastModifiedBy>Schulik, JeanEllen</cp:lastModifiedBy>
  <cp:revision>33</cp:revision>
  <dcterms:created xsi:type="dcterms:W3CDTF">2011-11-23T15:17:49Z</dcterms:created>
  <dcterms:modified xsi:type="dcterms:W3CDTF">2013-06-26T16:56:54Z</dcterms:modified>
</cp:coreProperties>
</file>