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1"/>
  </p:notesMasterIdLst>
  <p:handoutMasterIdLst>
    <p:handoutMasterId r:id="rId12"/>
  </p:handoutMasterIdLst>
  <p:sldIdLst>
    <p:sldId id="604" r:id="rId2"/>
    <p:sldId id="521" r:id="rId3"/>
    <p:sldId id="605" r:id="rId4"/>
    <p:sldId id="553" r:id="rId5"/>
    <p:sldId id="599" r:id="rId6"/>
    <p:sldId id="597" r:id="rId7"/>
    <p:sldId id="600" r:id="rId8"/>
    <p:sldId id="602" r:id="rId9"/>
    <p:sldId id="603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4" autoAdjust="0"/>
    <p:restoredTop sz="93677" autoAdjust="0"/>
  </p:normalViewPr>
  <p:slideViewPr>
    <p:cSldViewPr>
      <p:cViewPr>
        <p:scale>
          <a:sx n="80" d="100"/>
          <a:sy n="80" d="100"/>
        </p:scale>
        <p:origin x="-972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6" d="100"/>
        <a:sy n="1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hildless%20Adult%20with%20February%20Estimate%20from%20Enrollmen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Y15%20Revis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Y15%20Revis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Y15%20Revis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Y15%20Revis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Y15%20Revis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5841744616818921E-2"/>
          <c:y val="6.0723406884565616E-2"/>
          <c:w val="0.64598530341440286"/>
          <c:h val="0.839501394026137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'[Assessment population chart.xlsx]Sheet1'!$B$2</c:f>
              <c:strCache>
                <c:ptCount val="1"/>
                <c:pt idx="0">
                  <c:v>Medicaid Coverage Not Funded by Assessment or Voter Dedicated Funds</c:v>
                </c:pt>
              </c:strCache>
            </c:strRef>
          </c:tx>
          <c:invertIfNegative val="0"/>
          <c:cat>
            <c:strRef>
              <c:f>'[Assessment population chart.xlsx]Sheet1'!$A$3:$A$10</c:f>
              <c:strCache>
                <c:ptCount val="8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(w/ Medicare) 3/</c:v>
                </c:pt>
                <c:pt idx="6">
                  <c:v>Persons w/ disabilities, &lt;65 (w/o Medicare) 3/</c:v>
                </c:pt>
                <c:pt idx="7">
                  <c:v>Childless Adults </c:v>
                </c:pt>
              </c:strCache>
            </c:strRef>
          </c:cat>
          <c:val>
            <c:numRef>
              <c:f>'[Assessment population chart.xlsx]Sheet1'!$B$3:$B$10</c:f>
              <c:numCache>
                <c:formatCode>0%</c:formatCode>
                <c:ptCount val="8"/>
                <c:pt idx="0">
                  <c:v>1.4</c:v>
                </c:pt>
                <c:pt idx="1">
                  <c:v>1.33</c:v>
                </c:pt>
                <c:pt idx="2">
                  <c:v>1.33</c:v>
                </c:pt>
                <c:pt idx="3">
                  <c:v>1.5</c:v>
                </c:pt>
                <c:pt idx="4">
                  <c:v>0.23</c:v>
                </c:pt>
                <c:pt idx="5">
                  <c:v>0.77</c:v>
                </c:pt>
                <c:pt idx="6">
                  <c:v>0.77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'[Assessment population chart.xlsx]Sheet1'!$C$2</c:f>
              <c:strCache>
                <c:ptCount val="1"/>
                <c:pt idx="0">
                  <c:v>Medicaid Coverage Funded by Voter Dedicated Funds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'[Assessment population chart.xlsx]Sheet1'!$A$3:$A$10</c:f>
              <c:strCache>
                <c:ptCount val="8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(w/ Medicare) 3/</c:v>
                </c:pt>
                <c:pt idx="6">
                  <c:v>Persons w/ disabilities, &lt;65 (w/o Medicare) 3/</c:v>
                </c:pt>
                <c:pt idx="7">
                  <c:v>Childless Adults </c:v>
                </c:pt>
              </c:strCache>
            </c:strRef>
          </c:cat>
          <c:val>
            <c:numRef>
              <c:f>'[Assessment population chart.xlsx]Sheet1'!$C$3:$C$10</c:f>
              <c:numCache>
                <c:formatCode>General</c:formatCode>
                <c:ptCount val="8"/>
                <c:pt idx="5" formatCode="0%">
                  <c:v>0.22999999999999998</c:v>
                </c:pt>
                <c:pt idx="6" formatCode="0%">
                  <c:v>0.22999999999999998</c:v>
                </c:pt>
              </c:numCache>
            </c:numRef>
          </c:val>
        </c:ser>
        <c:ser>
          <c:idx val="2"/>
          <c:order val="2"/>
          <c:tx>
            <c:strRef>
              <c:f>'[Assessment population chart.xlsx]Sheet1'!$D$2</c:f>
              <c:strCache>
                <c:ptCount val="1"/>
                <c:pt idx="0">
                  <c:v>Medicaid Coverage Partially Funded by Voter Dedicated Funds, Partially by Assessment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'[Assessment population chart.xlsx]Sheet1'!$A$3:$A$10</c:f>
              <c:strCache>
                <c:ptCount val="8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(w/ Medicare) 3/</c:v>
                </c:pt>
                <c:pt idx="6">
                  <c:v>Persons w/ disabilities, &lt;65 (w/o Medicare) 3/</c:v>
                </c:pt>
                <c:pt idx="7">
                  <c:v>Childless Adults </c:v>
                </c:pt>
              </c:strCache>
            </c:strRef>
          </c:cat>
          <c:val>
            <c:numRef>
              <c:f>'[Assessment population chart.xlsx]Sheet1'!$D$3:$D$10</c:f>
              <c:numCache>
                <c:formatCode>General</c:formatCode>
                <c:ptCount val="8"/>
                <c:pt idx="4" formatCode="0%">
                  <c:v>0.77</c:v>
                </c:pt>
              </c:numCache>
            </c:numRef>
          </c:val>
        </c:ser>
        <c:ser>
          <c:idx val="3"/>
          <c:order val="3"/>
          <c:tx>
            <c:strRef>
              <c:f>'[Assessment population chart.xlsx]Sheet1'!$E$2</c:f>
              <c:strCache>
                <c:ptCount val="1"/>
                <c:pt idx="0">
                  <c:v>Medicaid Coverage Funded by Assessment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'[Assessment population chart.xlsx]Sheet1'!$A$3:$A$10</c:f>
              <c:strCache>
                <c:ptCount val="8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(w/ Medicare) 3/</c:v>
                </c:pt>
                <c:pt idx="6">
                  <c:v>Persons w/ disabilities, &lt;65 (w/o Medicare) 3/</c:v>
                </c:pt>
                <c:pt idx="7">
                  <c:v>Childless Adults </c:v>
                </c:pt>
              </c:strCache>
            </c:strRef>
          </c:cat>
          <c:val>
            <c:numRef>
              <c:f>'[Assessment population chart.xlsx]Sheet1'!$E$3:$E$10</c:f>
              <c:numCache>
                <c:formatCode>General</c:formatCode>
                <c:ptCount val="8"/>
                <c:pt idx="4" formatCode="0.0%">
                  <c:v>0.33000000000000007</c:v>
                </c:pt>
                <c:pt idx="6" formatCode="0.00%">
                  <c:v>0.33000000000000007</c:v>
                </c:pt>
                <c:pt idx="7" formatCode="0.00%">
                  <c:v>1.33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100"/>
        <c:axId val="95962624"/>
        <c:axId val="95964160"/>
      </c:barChart>
      <c:catAx>
        <c:axId val="95962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800" baseline="0"/>
            </a:pPr>
            <a:endParaRPr lang="en-US"/>
          </a:p>
        </c:txPr>
        <c:crossAx val="95964160"/>
        <c:crosses val="autoZero"/>
        <c:auto val="1"/>
        <c:lblAlgn val="ctr"/>
        <c:lblOffset val="100"/>
        <c:tickLblSkip val="1"/>
        <c:noMultiLvlLbl val="0"/>
      </c:catAx>
      <c:valAx>
        <c:axId val="959641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9596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1610958850937"/>
          <c:y val="0.27138683039766121"/>
          <c:w val="0.2688389041149063"/>
          <c:h val="0.368547439420912"/>
        </c:manualLayout>
      </c:layout>
      <c:overlay val="0"/>
      <c:txPr>
        <a:bodyPr/>
        <a:lstStyle/>
        <a:p>
          <a:pPr>
            <a:defRPr sz="1200" b="1" i="0" baseline="0"/>
          </a:pPr>
          <a:endParaRPr lang="en-US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B/>
    </a:sp3d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75213254593175"/>
          <c:y val="0.16047662401574803"/>
          <c:w val="0.79419072615923014"/>
          <c:h val="0.783502706692913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Applications Received</c:v>
                </c:pt>
              </c:strCache>
            </c:strRef>
          </c:tx>
          <c:spPr>
            <a:ln w="28575">
              <a:solidFill>
                <a:schemeClr val="accent5">
                  <a:lumMod val="75000"/>
                </a:schemeClr>
              </a:solidFill>
            </a:ln>
          </c:spPr>
          <c:marker>
            <c:symbol val="square"/>
            <c:size val="4"/>
            <c:spPr>
              <a:solidFill>
                <a:schemeClr val="accent5">
                  <a:lumMod val="75000"/>
                </a:schemeClr>
              </a:solidFill>
              <a:ln w="0"/>
            </c:spPr>
          </c:marker>
          <c:cat>
            <c:numRef>
              <c:f>Sheet1!$A$2:$A$101</c:f>
              <c:numCache>
                <c:formatCode>mmm\-yy</c:formatCode>
                <c:ptCount val="100"/>
                <c:pt idx="0">
                  <c:v>38630</c:v>
                </c:pt>
                <c:pt idx="1">
                  <c:v>38657</c:v>
                </c:pt>
                <c:pt idx="2">
                  <c:v>38687</c:v>
                </c:pt>
                <c:pt idx="3">
                  <c:v>38718</c:v>
                </c:pt>
                <c:pt idx="4">
                  <c:v>38749</c:v>
                </c:pt>
                <c:pt idx="5">
                  <c:v>38777</c:v>
                </c:pt>
                <c:pt idx="6">
                  <c:v>38808</c:v>
                </c:pt>
                <c:pt idx="7">
                  <c:v>38838</c:v>
                </c:pt>
                <c:pt idx="8">
                  <c:v>38869</c:v>
                </c:pt>
                <c:pt idx="9">
                  <c:v>38899</c:v>
                </c:pt>
                <c:pt idx="10">
                  <c:v>38930</c:v>
                </c:pt>
                <c:pt idx="11">
                  <c:v>38961</c:v>
                </c:pt>
                <c:pt idx="12">
                  <c:v>38991</c:v>
                </c:pt>
                <c:pt idx="13">
                  <c:v>39022</c:v>
                </c:pt>
                <c:pt idx="14">
                  <c:v>39052</c:v>
                </c:pt>
                <c:pt idx="15">
                  <c:v>39083</c:v>
                </c:pt>
                <c:pt idx="16">
                  <c:v>39114</c:v>
                </c:pt>
                <c:pt idx="17">
                  <c:v>39142</c:v>
                </c:pt>
                <c:pt idx="18">
                  <c:v>39173</c:v>
                </c:pt>
                <c:pt idx="19">
                  <c:v>39203</c:v>
                </c:pt>
                <c:pt idx="20">
                  <c:v>39234</c:v>
                </c:pt>
                <c:pt idx="21">
                  <c:v>39264</c:v>
                </c:pt>
                <c:pt idx="22">
                  <c:v>39295</c:v>
                </c:pt>
                <c:pt idx="23">
                  <c:v>39326</c:v>
                </c:pt>
                <c:pt idx="24">
                  <c:v>39356</c:v>
                </c:pt>
                <c:pt idx="25">
                  <c:v>39387</c:v>
                </c:pt>
                <c:pt idx="26">
                  <c:v>39417</c:v>
                </c:pt>
                <c:pt idx="27">
                  <c:v>39448</c:v>
                </c:pt>
                <c:pt idx="28">
                  <c:v>39479</c:v>
                </c:pt>
                <c:pt idx="29">
                  <c:v>39508</c:v>
                </c:pt>
                <c:pt idx="30">
                  <c:v>39539</c:v>
                </c:pt>
                <c:pt idx="31">
                  <c:v>39569</c:v>
                </c:pt>
                <c:pt idx="32">
                  <c:v>39600</c:v>
                </c:pt>
                <c:pt idx="33">
                  <c:v>39630</c:v>
                </c:pt>
                <c:pt idx="34">
                  <c:v>39661</c:v>
                </c:pt>
                <c:pt idx="35">
                  <c:v>39692</c:v>
                </c:pt>
                <c:pt idx="36">
                  <c:v>39722</c:v>
                </c:pt>
                <c:pt idx="37">
                  <c:v>39753</c:v>
                </c:pt>
                <c:pt idx="38">
                  <c:v>39783</c:v>
                </c:pt>
                <c:pt idx="39">
                  <c:v>39814</c:v>
                </c:pt>
                <c:pt idx="40">
                  <c:v>39845</c:v>
                </c:pt>
                <c:pt idx="41">
                  <c:v>39873</c:v>
                </c:pt>
                <c:pt idx="42">
                  <c:v>39904</c:v>
                </c:pt>
                <c:pt idx="43">
                  <c:v>39934</c:v>
                </c:pt>
                <c:pt idx="44">
                  <c:v>39965</c:v>
                </c:pt>
                <c:pt idx="45">
                  <c:v>39995</c:v>
                </c:pt>
                <c:pt idx="46">
                  <c:v>40026</c:v>
                </c:pt>
                <c:pt idx="47">
                  <c:v>40057</c:v>
                </c:pt>
                <c:pt idx="48">
                  <c:v>40087</c:v>
                </c:pt>
                <c:pt idx="49">
                  <c:v>40118</c:v>
                </c:pt>
                <c:pt idx="50">
                  <c:v>40148</c:v>
                </c:pt>
                <c:pt idx="51">
                  <c:v>40179</c:v>
                </c:pt>
                <c:pt idx="52">
                  <c:v>40210</c:v>
                </c:pt>
                <c:pt idx="53">
                  <c:v>40238</c:v>
                </c:pt>
                <c:pt idx="54">
                  <c:v>40269</c:v>
                </c:pt>
                <c:pt idx="55">
                  <c:v>40308</c:v>
                </c:pt>
                <c:pt idx="56">
                  <c:v>40330</c:v>
                </c:pt>
                <c:pt idx="57">
                  <c:v>40360</c:v>
                </c:pt>
                <c:pt idx="58">
                  <c:v>40391</c:v>
                </c:pt>
                <c:pt idx="59">
                  <c:v>40422</c:v>
                </c:pt>
                <c:pt idx="60">
                  <c:v>40452</c:v>
                </c:pt>
                <c:pt idx="61">
                  <c:v>40483</c:v>
                </c:pt>
                <c:pt idx="62">
                  <c:v>40513</c:v>
                </c:pt>
                <c:pt idx="63">
                  <c:v>40544</c:v>
                </c:pt>
                <c:pt idx="64">
                  <c:v>40575</c:v>
                </c:pt>
                <c:pt idx="65">
                  <c:v>40603</c:v>
                </c:pt>
                <c:pt idx="66">
                  <c:v>40634</c:v>
                </c:pt>
                <c:pt idx="67">
                  <c:v>40664</c:v>
                </c:pt>
                <c:pt idx="68">
                  <c:v>40695</c:v>
                </c:pt>
                <c:pt idx="69">
                  <c:v>40725</c:v>
                </c:pt>
                <c:pt idx="70">
                  <c:v>40756</c:v>
                </c:pt>
                <c:pt idx="71">
                  <c:v>40787</c:v>
                </c:pt>
                <c:pt idx="72">
                  <c:v>40817</c:v>
                </c:pt>
                <c:pt idx="73">
                  <c:v>40848</c:v>
                </c:pt>
                <c:pt idx="74">
                  <c:v>40878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41653</c:v>
                </c:pt>
              </c:numCache>
            </c:numRef>
          </c:cat>
          <c:val>
            <c:numRef>
              <c:f>Sheet1!$B$2:$B$101</c:f>
              <c:numCache>
                <c:formatCode>#,##0;[Red]#,##0</c:formatCode>
                <c:ptCount val="100"/>
                <c:pt idx="0">
                  <c:v>103541</c:v>
                </c:pt>
                <c:pt idx="1">
                  <c:v>100196</c:v>
                </c:pt>
                <c:pt idx="2">
                  <c:v>94713</c:v>
                </c:pt>
                <c:pt idx="3">
                  <c:v>108690</c:v>
                </c:pt>
                <c:pt idx="4">
                  <c:v>90629</c:v>
                </c:pt>
                <c:pt idx="5">
                  <c:v>111700</c:v>
                </c:pt>
                <c:pt idx="6">
                  <c:v>98286</c:v>
                </c:pt>
                <c:pt idx="7">
                  <c:v>106892</c:v>
                </c:pt>
                <c:pt idx="8">
                  <c:v>109183</c:v>
                </c:pt>
                <c:pt idx="9">
                  <c:v>105324</c:v>
                </c:pt>
                <c:pt idx="10">
                  <c:v>122711</c:v>
                </c:pt>
                <c:pt idx="11">
                  <c:v>107135</c:v>
                </c:pt>
                <c:pt idx="12">
                  <c:v>111761</c:v>
                </c:pt>
                <c:pt idx="13">
                  <c:v>104188</c:v>
                </c:pt>
                <c:pt idx="14">
                  <c:v>95912</c:v>
                </c:pt>
                <c:pt idx="15">
                  <c:v>121641</c:v>
                </c:pt>
                <c:pt idx="16">
                  <c:v>101869</c:v>
                </c:pt>
                <c:pt idx="17">
                  <c:v>113799</c:v>
                </c:pt>
                <c:pt idx="18">
                  <c:v>108765</c:v>
                </c:pt>
                <c:pt idx="19">
                  <c:v>110707</c:v>
                </c:pt>
                <c:pt idx="20">
                  <c:v>110450</c:v>
                </c:pt>
                <c:pt idx="21">
                  <c:v>116644</c:v>
                </c:pt>
                <c:pt idx="22">
                  <c:v>125472</c:v>
                </c:pt>
                <c:pt idx="23">
                  <c:v>105117</c:v>
                </c:pt>
                <c:pt idx="24">
                  <c:v>117800</c:v>
                </c:pt>
                <c:pt idx="25">
                  <c:v>106260</c:v>
                </c:pt>
                <c:pt idx="26">
                  <c:v>97891</c:v>
                </c:pt>
                <c:pt idx="27">
                  <c:v>125363</c:v>
                </c:pt>
                <c:pt idx="28">
                  <c:v>107986</c:v>
                </c:pt>
                <c:pt idx="29">
                  <c:v>116854</c:v>
                </c:pt>
                <c:pt idx="30">
                  <c:v>122513</c:v>
                </c:pt>
                <c:pt idx="31">
                  <c:v>113949</c:v>
                </c:pt>
                <c:pt idx="32">
                  <c:v>120486</c:v>
                </c:pt>
                <c:pt idx="33">
                  <c:v>133682</c:v>
                </c:pt>
                <c:pt idx="34">
                  <c:v>131898</c:v>
                </c:pt>
                <c:pt idx="35">
                  <c:v>132559</c:v>
                </c:pt>
                <c:pt idx="36">
                  <c:v>140038</c:v>
                </c:pt>
                <c:pt idx="37">
                  <c:v>118718</c:v>
                </c:pt>
                <c:pt idx="38">
                  <c:v>132928</c:v>
                </c:pt>
                <c:pt idx="39">
                  <c:v>144735</c:v>
                </c:pt>
                <c:pt idx="40">
                  <c:v>125460</c:v>
                </c:pt>
                <c:pt idx="41">
                  <c:v>145459</c:v>
                </c:pt>
                <c:pt idx="42">
                  <c:v>141688</c:v>
                </c:pt>
                <c:pt idx="43">
                  <c:v>126665</c:v>
                </c:pt>
                <c:pt idx="44">
                  <c:v>143415</c:v>
                </c:pt>
                <c:pt idx="45">
                  <c:v>146020</c:v>
                </c:pt>
                <c:pt idx="46">
                  <c:v>139549</c:v>
                </c:pt>
                <c:pt idx="47">
                  <c:v>138181</c:v>
                </c:pt>
                <c:pt idx="48">
                  <c:v>134433</c:v>
                </c:pt>
                <c:pt idx="49">
                  <c:v>120012</c:v>
                </c:pt>
                <c:pt idx="50">
                  <c:v>116574</c:v>
                </c:pt>
                <c:pt idx="51">
                  <c:v>125484</c:v>
                </c:pt>
                <c:pt idx="52">
                  <c:v>113155</c:v>
                </c:pt>
                <c:pt idx="53">
                  <c:v>133989</c:v>
                </c:pt>
                <c:pt idx="54">
                  <c:v>126476</c:v>
                </c:pt>
                <c:pt idx="55">
                  <c:v>120419</c:v>
                </c:pt>
                <c:pt idx="56">
                  <c:v>141385</c:v>
                </c:pt>
                <c:pt idx="57">
                  <c:v>133417</c:v>
                </c:pt>
                <c:pt idx="58">
                  <c:v>144459</c:v>
                </c:pt>
                <c:pt idx="59">
                  <c:v>134095</c:v>
                </c:pt>
                <c:pt idx="60">
                  <c:v>134155</c:v>
                </c:pt>
                <c:pt idx="61">
                  <c:v>123307</c:v>
                </c:pt>
                <c:pt idx="62">
                  <c:v>123116</c:v>
                </c:pt>
                <c:pt idx="63">
                  <c:v>139813</c:v>
                </c:pt>
                <c:pt idx="64">
                  <c:v>116811</c:v>
                </c:pt>
                <c:pt idx="65">
                  <c:v>139110</c:v>
                </c:pt>
                <c:pt idx="66">
                  <c:v>122125</c:v>
                </c:pt>
                <c:pt idx="67">
                  <c:v>125841</c:v>
                </c:pt>
                <c:pt idx="68">
                  <c:v>144856</c:v>
                </c:pt>
                <c:pt idx="69">
                  <c:v>122470</c:v>
                </c:pt>
                <c:pt idx="70">
                  <c:v>134601</c:v>
                </c:pt>
                <c:pt idx="71">
                  <c:v>116768</c:v>
                </c:pt>
                <c:pt idx="72">
                  <c:v>109923</c:v>
                </c:pt>
                <c:pt idx="73">
                  <c:v>108324</c:v>
                </c:pt>
                <c:pt idx="74">
                  <c:v>109369</c:v>
                </c:pt>
                <c:pt idx="75">
                  <c:v>126913</c:v>
                </c:pt>
                <c:pt idx="76">
                  <c:v>112610</c:v>
                </c:pt>
                <c:pt idx="77">
                  <c:v>121919</c:v>
                </c:pt>
                <c:pt idx="78">
                  <c:v>125273</c:v>
                </c:pt>
                <c:pt idx="79">
                  <c:v>138854</c:v>
                </c:pt>
                <c:pt idx="80">
                  <c:v>131694</c:v>
                </c:pt>
                <c:pt idx="81">
                  <c:v>134898</c:v>
                </c:pt>
                <c:pt idx="82">
                  <c:v>149422</c:v>
                </c:pt>
                <c:pt idx="83">
                  <c:v>115951</c:v>
                </c:pt>
                <c:pt idx="84">
                  <c:v>127320</c:v>
                </c:pt>
                <c:pt idx="85">
                  <c:v>118214</c:v>
                </c:pt>
                <c:pt idx="86">
                  <c:v>109457</c:v>
                </c:pt>
                <c:pt idx="87">
                  <c:v>138757</c:v>
                </c:pt>
                <c:pt idx="88">
                  <c:v>111034</c:v>
                </c:pt>
                <c:pt idx="89">
                  <c:v>124373</c:v>
                </c:pt>
                <c:pt idx="90">
                  <c:v>130664</c:v>
                </c:pt>
                <c:pt idx="91">
                  <c:v>126589</c:v>
                </c:pt>
                <c:pt idx="92">
                  <c:v>123677</c:v>
                </c:pt>
                <c:pt idx="93">
                  <c:v>141603</c:v>
                </c:pt>
                <c:pt idx="94">
                  <c:v>141381</c:v>
                </c:pt>
                <c:pt idx="95">
                  <c:v>128968</c:v>
                </c:pt>
                <c:pt idx="96">
                  <c:v>142992</c:v>
                </c:pt>
                <c:pt idx="97">
                  <c:v>126773</c:v>
                </c:pt>
                <c:pt idx="98">
                  <c:v>151514</c:v>
                </c:pt>
                <c:pt idx="99">
                  <c:v>197590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110848"/>
        <c:axId val="97526144"/>
      </c:lineChart>
      <c:dateAx>
        <c:axId val="961108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97526144"/>
        <c:crosses val="autoZero"/>
        <c:auto val="1"/>
        <c:lblOffset val="100"/>
        <c:baseTimeUnit val="days"/>
      </c:dateAx>
      <c:valAx>
        <c:axId val="97526144"/>
        <c:scaling>
          <c:orientation val="minMax"/>
          <c:max val="200000"/>
        </c:scaling>
        <c:delete val="0"/>
        <c:axPos val="l"/>
        <c:majorGridlines/>
        <c:numFmt formatCode="#,##0;[Red]#,##0" sourceLinked="1"/>
        <c:majorTickMark val="out"/>
        <c:minorTickMark val="none"/>
        <c:tickLblPos val="nextTo"/>
        <c:crossAx val="96110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'[1]204 Childless Adult Data'!$J$3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'[1]204 Childless Adult Data'!$I$4:$I$54</c:f>
              <c:numCache>
                <c:formatCode>General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'[1]204 Childless Adult Data'!$J$4:$J$54</c:f>
              <c:numCache>
                <c:formatCode>General</c:formatCode>
                <c:ptCount val="51"/>
                <c:pt idx="0">
                  <c:v>225840.19911277667</c:v>
                </c:pt>
                <c:pt idx="1">
                  <c:v>219696.64035394602</c:v>
                </c:pt>
                <c:pt idx="2">
                  <c:v>206778.83029565215</c:v>
                </c:pt>
                <c:pt idx="3">
                  <c:v>192200.2593678534</c:v>
                </c:pt>
                <c:pt idx="4">
                  <c:v>177686.26027672738</c:v>
                </c:pt>
                <c:pt idx="5">
                  <c:v>164772.60038441233</c:v>
                </c:pt>
                <c:pt idx="6">
                  <c:v>153736.32004734874</c:v>
                </c:pt>
                <c:pt idx="7">
                  <c:v>145713.49966324866</c:v>
                </c:pt>
                <c:pt idx="8">
                  <c:v>138470.27033170871</c:v>
                </c:pt>
                <c:pt idx="9">
                  <c:v>131047.96991094574</c:v>
                </c:pt>
                <c:pt idx="10">
                  <c:v>123754.92012155056</c:v>
                </c:pt>
                <c:pt idx="11">
                  <c:v>116761.5001013577</c:v>
                </c:pt>
                <c:pt idx="12">
                  <c:v>110421.74993985891</c:v>
                </c:pt>
                <c:pt idx="13">
                  <c:v>105522.40971630812</c:v>
                </c:pt>
                <c:pt idx="14">
                  <c:v>100350.98012813739</c:v>
                </c:pt>
                <c:pt idx="15">
                  <c:v>96519.070048382506</c:v>
                </c:pt>
                <c:pt idx="16">
                  <c:v>93253.300172029063</c:v>
                </c:pt>
                <c:pt idx="17">
                  <c:v>90032.930143140256</c:v>
                </c:pt>
                <c:pt idx="18">
                  <c:v>86817.480034587905</c:v>
                </c:pt>
                <c:pt idx="19">
                  <c:v>84296.460088951513</c:v>
                </c:pt>
                <c:pt idx="20">
                  <c:v>81821.719700425863</c:v>
                </c:pt>
                <c:pt idx="21">
                  <c:v>78984.680252790451</c:v>
                </c:pt>
                <c:pt idx="22">
                  <c:v>76680.000136256218</c:v>
                </c:pt>
                <c:pt idx="23">
                  <c:v>75762.810203939676</c:v>
                </c:pt>
                <c:pt idx="24">
                  <c:v>74504.809718366712</c:v>
                </c:pt>
                <c:pt idx="25">
                  <c:v>73238.229810714722</c:v>
                </c:pt>
                <c:pt idx="26">
                  <c:v>72046.159929543734</c:v>
                </c:pt>
                <c:pt idx="27">
                  <c:v>71006.900252332911</c:v>
                </c:pt>
                <c:pt idx="28">
                  <c:v>69651.779942244291</c:v>
                </c:pt>
                <c:pt idx="29">
                  <c:v>67842.730061471462</c:v>
                </c:pt>
                <c:pt idx="30">
                  <c:v>98436.435240734252</c:v>
                </c:pt>
                <c:pt idx="31">
                  <c:v>133234.43524073425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'[1]204 Childless Adult Data'!$K$3</c:f>
              <c:strCache>
                <c:ptCount val="1"/>
                <c:pt idx="0">
                  <c:v>Forecast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'[1]204 Childless Adult Data'!$I$4:$I$54</c:f>
              <c:numCache>
                <c:formatCode>General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'[1]204 Childless Adult Data'!$K$4:$K$54</c:f>
              <c:numCache>
                <c:formatCode>General</c:formatCode>
                <c:ptCount val="51"/>
                <c:pt idx="23">
                  <c:v>75762.810203939676</c:v>
                </c:pt>
                <c:pt idx="24">
                  <c:v>74222.721945092082</c:v>
                </c:pt>
                <c:pt idx="25">
                  <c:v>73716.277527483864</c:v>
                </c:pt>
                <c:pt idx="26">
                  <c:v>73197.949084564229</c:v>
                </c:pt>
                <c:pt idx="27">
                  <c:v>72668.785097342683</c:v>
                </c:pt>
                <c:pt idx="28">
                  <c:v>72129.74315224099</c:v>
                </c:pt>
                <c:pt idx="29">
                  <c:v>71581.696209405622</c:v>
                </c:pt>
                <c:pt idx="30">
                  <c:v>89054.621468083264</c:v>
                </c:pt>
                <c:pt idx="31">
                  <c:v>106527.7194894837</c:v>
                </c:pt>
                <c:pt idx="32">
                  <c:v>124000.9905589386</c:v>
                </c:pt>
                <c:pt idx="33">
                  <c:v>141474.4349622509</c:v>
                </c:pt>
                <c:pt idx="34">
                  <c:v>158948.0529856956</c:v>
                </c:pt>
                <c:pt idx="35">
                  <c:v>173527.12477811991</c:v>
                </c:pt>
                <c:pt idx="36">
                  <c:v>188106.37076464566</c:v>
                </c:pt>
                <c:pt idx="37">
                  <c:v>202685.79123296865</c:v>
                </c:pt>
                <c:pt idx="38">
                  <c:v>217265.3864712597</c:v>
                </c:pt>
                <c:pt idx="39">
                  <c:v>217382.42807024022</c:v>
                </c:pt>
                <c:pt idx="40">
                  <c:v>217741.45282380705</c:v>
                </c:pt>
                <c:pt idx="41">
                  <c:v>218101.07053594379</c:v>
                </c:pt>
                <c:pt idx="42">
                  <c:v>218461.28218596973</c:v>
                </c:pt>
                <c:pt idx="43">
                  <c:v>218822.0887548216</c:v>
                </c:pt>
                <c:pt idx="44">
                  <c:v>219183.4912250562</c:v>
                </c:pt>
                <c:pt idx="45">
                  <c:v>219545.4905808531</c:v>
                </c:pt>
                <c:pt idx="46">
                  <c:v>219908.08780801736</c:v>
                </c:pt>
                <c:pt idx="47">
                  <c:v>220271.28389398212</c:v>
                </c:pt>
                <c:pt idx="48">
                  <c:v>220635.07982781137</c:v>
                </c:pt>
                <c:pt idx="49">
                  <c:v>220999.47660020264</c:v>
                </c:pt>
                <c:pt idx="50">
                  <c:v>221364.47520348971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597312"/>
        <c:axId val="97598848"/>
      </c:lineChart>
      <c:catAx>
        <c:axId val="9759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598848"/>
        <c:crosses val="autoZero"/>
        <c:auto val="1"/>
        <c:lblAlgn val="ctr"/>
        <c:lblOffset val="100"/>
        <c:noMultiLvlLbl val="1"/>
      </c:catAx>
      <c:valAx>
        <c:axId val="9759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5973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'204 TANF Parent Data'!$I$3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'204 TANF Parent Data'!$H$4:$H$54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'204 TANF Parent Data'!$I$4:$I$54</c:f>
              <c:numCache>
                <c:formatCode>_(* #,##0_);_(* \(#,##0\);_(* "-"??_);_(@_)</c:formatCode>
                <c:ptCount val="51"/>
                <c:pt idx="0">
                  <c:v>126890.28037206456</c:v>
                </c:pt>
                <c:pt idx="1">
                  <c:v>126720.71028078906</c:v>
                </c:pt>
                <c:pt idx="2">
                  <c:v>126121.90053598024</c:v>
                </c:pt>
                <c:pt idx="3">
                  <c:v>125351.29925152659</c:v>
                </c:pt>
                <c:pt idx="4">
                  <c:v>123757.46032280289</c:v>
                </c:pt>
                <c:pt idx="5">
                  <c:v>123936.23999302648</c:v>
                </c:pt>
                <c:pt idx="6">
                  <c:v>122367.91017359495</c:v>
                </c:pt>
                <c:pt idx="7">
                  <c:v>122293.89023610018</c:v>
                </c:pt>
                <c:pt idx="8">
                  <c:v>121460.01964956149</c:v>
                </c:pt>
                <c:pt idx="9">
                  <c:v>120883.93981674127</c:v>
                </c:pt>
                <c:pt idx="10">
                  <c:v>121399.6303849481</c:v>
                </c:pt>
                <c:pt idx="11">
                  <c:v>120581.91976113245</c:v>
                </c:pt>
                <c:pt idx="12">
                  <c:v>119940.43027025461</c:v>
                </c:pt>
                <c:pt idx="13">
                  <c:v>121180.21941234916</c:v>
                </c:pt>
                <c:pt idx="14">
                  <c:v>120007.44028827175</c:v>
                </c:pt>
                <c:pt idx="15">
                  <c:v>118582.5797508955</c:v>
                </c:pt>
                <c:pt idx="16">
                  <c:v>118025.6305855047</c:v>
                </c:pt>
                <c:pt idx="17">
                  <c:v>117632.10935741663</c:v>
                </c:pt>
                <c:pt idx="18">
                  <c:v>116332.3699661456</c:v>
                </c:pt>
                <c:pt idx="19">
                  <c:v>116555.81045032851</c:v>
                </c:pt>
                <c:pt idx="20">
                  <c:v>117043.7404243052</c:v>
                </c:pt>
                <c:pt idx="21">
                  <c:v>116941.79063249193</c:v>
                </c:pt>
                <c:pt idx="22">
                  <c:v>117771.63957517408</c:v>
                </c:pt>
                <c:pt idx="23">
                  <c:v>116865.69004739821</c:v>
                </c:pt>
                <c:pt idx="24">
                  <c:v>116205.05903496034</c:v>
                </c:pt>
                <c:pt idx="25">
                  <c:v>116819.5295277983</c:v>
                </c:pt>
                <c:pt idx="26">
                  <c:v>117030.22029179335</c:v>
                </c:pt>
                <c:pt idx="27">
                  <c:v>117155.90017493069</c:v>
                </c:pt>
                <c:pt idx="28">
                  <c:v>115695.63949286938</c:v>
                </c:pt>
                <c:pt idx="29">
                  <c:v>114368.07961032726</c:v>
                </c:pt>
                <c:pt idx="30">
                  <c:v>112297.44008389488</c:v>
                </c:pt>
                <c:pt idx="31">
                  <c:v>111874.67768573912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'204 TANF Parent Data'!$J$3</c:f>
              <c:strCache>
                <c:ptCount val="1"/>
                <c:pt idx="0">
                  <c:v>Forecast</c:v>
                </c:pt>
              </c:strCache>
            </c:strRef>
          </c:tx>
          <c:marker>
            <c:symbol val="none"/>
          </c:marker>
          <c:cat>
            <c:numRef>
              <c:f>'204 TANF Parent Data'!$H$4:$H$54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'204 TANF Parent Data'!$J$4:$J$54</c:f>
              <c:numCache>
                <c:formatCode>General</c:formatCode>
                <c:ptCount val="51"/>
                <c:pt idx="23" formatCode="_(* #,##0_);_(* \(#,##0\);_(* &quot;-&quot;??_);_(@_)">
                  <c:v>116865.69004739821</c:v>
                </c:pt>
                <c:pt idx="24" formatCode="_(* #,##0_);_(* \(#,##0\);_(* &quot;-&quot;??_);_(@_)">
                  <c:v>116453.07598527891</c:v>
                </c:pt>
                <c:pt idx="25" formatCode="_(* #,##0_);_(* \(#,##0\);_(* &quot;-&quot;??_);_(@_)">
                  <c:v>119388.6793862934</c:v>
                </c:pt>
                <c:pt idx="26" formatCode="_(* #,##0_);_(* \(#,##0\);_(* &quot;-&quot;??_);_(@_)">
                  <c:v>120601.89229078162</c:v>
                </c:pt>
                <c:pt idx="27" formatCode="_(* #,##0_);_(* \(#,##0\);_(* &quot;-&quot;??_);_(@_)">
                  <c:v>121814.4631250664</c:v>
                </c:pt>
                <c:pt idx="28" formatCode="_(* #,##0_);_(* \(#,##0\);_(* &quot;-&quot;??_);_(@_)">
                  <c:v>123025.34930691325</c:v>
                </c:pt>
                <c:pt idx="29" formatCode="_(* #,##0_);_(* \(#,##0\);_(* &quot;-&quot;??_);_(@_)">
                  <c:v>125352.98244312167</c:v>
                </c:pt>
                <c:pt idx="30" formatCode="_(* #,##0_);_(* \(#,##0\);_(* &quot;-&quot;??_);_(@_)">
                  <c:v>128699.22910784995</c:v>
                </c:pt>
                <c:pt idx="31" formatCode="_(* #,##0_);_(* \(#,##0\);_(* &quot;-&quot;??_);_(@_)">
                  <c:v>132840.5794589234</c:v>
                </c:pt>
                <c:pt idx="32" formatCode="_(* #,##0_);_(* \(#,##0\);_(* &quot;-&quot;??_);_(@_)">
                  <c:v>137296.39215674021</c:v>
                </c:pt>
                <c:pt idx="33" formatCode="_(* #,##0_);_(* \(#,##0\);_(* &quot;-&quot;??_);_(@_)">
                  <c:v>140766.40813942929</c:v>
                </c:pt>
                <c:pt idx="34" formatCode="_(* #,##0_);_(* \(#,##0\);_(* &quot;-&quot;??_);_(@_)">
                  <c:v>143901.6003360422</c:v>
                </c:pt>
                <c:pt idx="35" formatCode="_(* #,##0_);_(* \(#,##0\);_(* &quot;-&quot;??_);_(@_)">
                  <c:v>146687.42780851619</c:v>
                </c:pt>
                <c:pt idx="36" formatCode="_(* #,##0_);_(* \(#,##0\);_(* &quot;-&quot;??_);_(@_)">
                  <c:v>149155.39915793895</c:v>
                </c:pt>
                <c:pt idx="37" formatCode="_(* #,##0_);_(* \(#,##0\);_(* &quot;-&quot;??_);_(@_)">
                  <c:v>151620.76918850336</c:v>
                </c:pt>
                <c:pt idx="38" formatCode="_(* #,##0_);_(* \(#,##0\);_(* &quot;-&quot;??_);_(@_)">
                  <c:v>154401.40733302551</c:v>
                </c:pt>
                <c:pt idx="39" formatCode="_(* #,##0_);_(* \(#,##0\);_(* &quot;-&quot;??_);_(@_)">
                  <c:v>154462.22381890437</c:v>
                </c:pt>
                <c:pt idx="40" formatCode="_(* #,##0_);_(* \(#,##0\);_(* &quot;-&quot;??_);_(@_)">
                  <c:v>154521.9917446819</c:v>
                </c:pt>
                <c:pt idx="41" formatCode="_(* #,##0_);_(* \(#,##0\);_(* &quot;-&quot;??_);_(@_)">
                  <c:v>154582.8082305608</c:v>
                </c:pt>
                <c:pt idx="42" formatCode="_(* #,##0_);_(* \(#,##0\);_(* &quot;-&quot;??_);_(@_)">
                  <c:v>154643.62471643969</c:v>
                </c:pt>
                <c:pt idx="43" formatCode="_(* #,##0_);_(* \(#,##0\);_(* &quot;-&quot;??_);_(@_)">
                  <c:v>154704.44120231862</c:v>
                </c:pt>
                <c:pt idx="44" formatCode="_(* #,##0_);_(* \(#,##0\);_(* &quot;-&quot;??_);_(@_)">
                  <c:v>154766.30624829885</c:v>
                </c:pt>
                <c:pt idx="45" formatCode="_(* #,##0_);_(* \(#,##0\);_(* &quot;-&quot;??_);_(@_)">
                  <c:v>154827.12273417774</c:v>
                </c:pt>
                <c:pt idx="46" formatCode="_(* #,##0_);_(* \(#,##0\);_(* &quot;-&quot;??_);_(@_)">
                  <c:v>154888.98778015797</c:v>
                </c:pt>
                <c:pt idx="47" formatCode="_(* #,##0_);_(* \(#,##0\);_(* &quot;-&quot;??_);_(@_)">
                  <c:v>154949.80426603684</c:v>
                </c:pt>
                <c:pt idx="48" formatCode="_(* #,##0_);_(* \(#,##0\);_(* &quot;-&quot;??_);_(@_)">
                  <c:v>155011.66931201713</c:v>
                </c:pt>
                <c:pt idx="49" formatCode="_(* #,##0_);_(* \(#,##0\);_(* &quot;-&quot;??_);_(@_)">
                  <c:v>155073.53435799736</c:v>
                </c:pt>
                <c:pt idx="50" formatCode="_(* #,##0_);_(* \(#,##0\);_(* &quot;-&quot;??_);_(@_)">
                  <c:v>155134.35084387625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24832"/>
        <c:axId val="97626368"/>
      </c:lineChart>
      <c:dateAx>
        <c:axId val="97624832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97626368"/>
        <c:crosses val="autoZero"/>
        <c:auto val="1"/>
        <c:lblOffset val="100"/>
        <c:baseTimeUnit val="days"/>
      </c:dateAx>
      <c:valAx>
        <c:axId val="9762636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976248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'204 Combined Data'!$I$3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'204 Combined Data'!$H$4:$H$54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'204 Combined Data'!$I$4:$I$54</c:f>
              <c:numCache>
                <c:formatCode>_(* #,##0_);_(* \(#,##0\);_(* "-"??_);_(@_)</c:formatCode>
                <c:ptCount val="51"/>
                <c:pt idx="0">
                  <c:v>388369.47981248423</c:v>
                </c:pt>
                <c:pt idx="1">
                  <c:v>382700.43045954965</c:v>
                </c:pt>
                <c:pt idx="2">
                  <c:v>369560.7807677947</c:v>
                </c:pt>
                <c:pt idx="3">
                  <c:v>354481.32814885303</c:v>
                </c:pt>
                <c:pt idx="4">
                  <c:v>338151.06057034247</c:v>
                </c:pt>
                <c:pt idx="5">
                  <c:v>325468.64055720344</c:v>
                </c:pt>
                <c:pt idx="6">
                  <c:v>312434.82026421838</c:v>
                </c:pt>
                <c:pt idx="7">
                  <c:v>303997.29985223897</c:v>
                </c:pt>
                <c:pt idx="8">
                  <c:v>295615.70022697747</c:v>
                </c:pt>
                <c:pt idx="9">
                  <c:v>287094.65950731374</c:v>
                </c:pt>
                <c:pt idx="10">
                  <c:v>279929.66037258133</c:v>
                </c:pt>
                <c:pt idx="11">
                  <c:v>272217.8897141479</c:v>
                </c:pt>
                <c:pt idx="12">
                  <c:v>265251.33023950458</c:v>
                </c:pt>
                <c:pt idx="13">
                  <c:v>261787.91918793134</c:v>
                </c:pt>
                <c:pt idx="14">
                  <c:v>255466.46052835323</c:v>
                </c:pt>
                <c:pt idx="15">
                  <c:v>250112.67977106199</c:v>
                </c:pt>
                <c:pt idx="16">
                  <c:v>246327.01100604236</c:v>
                </c:pt>
                <c:pt idx="17">
                  <c:v>242716.99921499193</c:v>
                </c:pt>
                <c:pt idx="18">
                  <c:v>238255.22996043414</c:v>
                </c:pt>
                <c:pt idx="19">
                  <c:v>235914.93064535037</c:v>
                </c:pt>
                <c:pt idx="20">
                  <c:v>233843.63015746698</c:v>
                </c:pt>
                <c:pt idx="21">
                  <c:v>230809.82090601511</c:v>
                </c:pt>
                <c:pt idx="22">
                  <c:v>229392.95962913148</c:v>
                </c:pt>
                <c:pt idx="23">
                  <c:v>227678.33021309786</c:v>
                </c:pt>
                <c:pt idx="24">
                  <c:v>225808.7288165763</c:v>
                </c:pt>
                <c:pt idx="25">
                  <c:v>225245.69939416461</c:v>
                </c:pt>
                <c:pt idx="26">
                  <c:v>224326.96017241105</c:v>
                </c:pt>
                <c:pt idx="27">
                  <c:v>223879.68039559945</c:v>
                </c:pt>
                <c:pt idx="28">
                  <c:v>220884.72948104516</c:v>
                </c:pt>
                <c:pt idx="29">
                  <c:v>217763.84955704957</c:v>
                </c:pt>
                <c:pt idx="30">
                  <c:v>262402.68993921205</c:v>
                </c:pt>
                <c:pt idx="31">
                  <c:v>303116.50609339279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'204 Combined Data'!$J$3</c:f>
              <c:strCache>
                <c:ptCount val="1"/>
                <c:pt idx="0">
                  <c:v>Forecast</c:v>
                </c:pt>
              </c:strCache>
            </c:strRef>
          </c:tx>
          <c:marker>
            <c:symbol val="none"/>
          </c:marker>
          <c:cat>
            <c:numRef>
              <c:f>'204 Combined Data'!$H$4:$H$54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'204 Combined Data'!$J$4:$J$54</c:f>
              <c:numCache>
                <c:formatCode>General</c:formatCode>
                <c:ptCount val="51"/>
                <c:pt idx="23" formatCode="_(* #,##0_);_(* \(#,##0\);_(* &quot;-&quot;??_);_(@_)">
                  <c:v>227678.33021309786</c:v>
                </c:pt>
                <c:pt idx="24" formatCode="_(* #,##0_);_(* \(#,##0\);_(* &quot;-&quot;??_);_(@_)">
                  <c:v>225778.54916264387</c:v>
                </c:pt>
                <c:pt idx="25" formatCode="_(* #,##0_);_(* \(#,##0\);_(* &quot;-&quot;??_);_(@_)">
                  <c:v>228391.88814960924</c:v>
                </c:pt>
                <c:pt idx="26" formatCode="_(* #,##0_);_(* \(#,##0\);_(* &quot;-&quot;??_);_(@_)">
                  <c:v>229247.02224381742</c:v>
                </c:pt>
                <c:pt idx="27" formatCode="_(* #,##0_);_(* \(#,##0\);_(* &quot;-&quot;??_);_(@_)">
                  <c:v>230090.53329052049</c:v>
                </c:pt>
                <c:pt idx="28" formatCode="_(* #,##0_);_(* \(#,##0\);_(* &quot;-&quot;??_);_(@_)">
                  <c:v>230922.32487577366</c:v>
                </c:pt>
                <c:pt idx="29" formatCode="_(* #,##0_);_(* \(#,##0\);_(* &quot;-&quot;??_);_(@_)">
                  <c:v>232875.62750464262</c:v>
                </c:pt>
                <c:pt idx="30" formatCode="_(* #,##0_);_(* \(#,##0\);_(* &quot;-&quot;??_);_(@_)">
                  <c:v>253880.80347333962</c:v>
                </c:pt>
                <c:pt idx="31" formatCode="_(* #,##0_);_(* \(#,##0\);_(* &quot;-&quot;??_);_(@_)">
                  <c:v>275690.55724294489</c:v>
                </c:pt>
                <c:pt idx="32" formatCode="_(* #,##0_);_(* \(#,##0\);_(* &quot;-&quot;??_);_(@_)">
                  <c:v>297818.1954009218</c:v>
                </c:pt>
                <c:pt idx="33" formatCode="_(* #,##0_);_(* \(#,##0\);_(* &quot;-&quot;??_);_(@_)">
                  <c:v>318947.61290277936</c:v>
                </c:pt>
                <c:pt idx="34" formatCode="_(* #,##0_);_(* \(#,##0\);_(* &quot;-&quot;??_);_(@_)">
                  <c:v>339737.86680270068</c:v>
                </c:pt>
                <c:pt idx="35" formatCode="_(* #,##0_);_(* \(#,##0\);_(* &quot;-&quot;??_);_(@_)">
                  <c:v>357279.60434333864</c:v>
                </c:pt>
                <c:pt idx="36" formatCode="_(* #,##0_);_(* \(#,##0\);_(* &quot;-&quot;??_);_(@_)">
                  <c:v>374499.51446406764</c:v>
                </c:pt>
                <c:pt idx="37" formatCode="_(* #,##0_);_(* \(#,##0\);_(* &quot;-&quot;??_);_(@_)">
                  <c:v>391716.65703059558</c:v>
                </c:pt>
                <c:pt idx="38" formatCode="_(* #,##0_);_(* \(#,##0\);_(* &quot;-&quot;??_);_(@_)">
                  <c:v>409252.63989618071</c:v>
                </c:pt>
                <c:pt idx="39" formatCode="_(* #,##0_);_(* \(#,##0\);_(* &quot;-&quot;??_);_(@_)">
                  <c:v>409586.67989823106</c:v>
                </c:pt>
                <c:pt idx="40" formatCode="_(* #,##0_);_(* \(#,##0\);_(* &quot;-&quot;??_);_(@_)">
                  <c:v>410161.64225543721</c:v>
                </c:pt>
                <c:pt idx="41" formatCode="_(* #,##0_);_(* \(#,##0\);_(* &quot;-&quot;??_);_(@_)">
                  <c:v>410738.25837064383</c:v>
                </c:pt>
                <c:pt idx="42" formatCode="_(* #,##0_);_(* \(#,##0\);_(* &quot;-&quot;??_);_(@_)">
                  <c:v>411315.46842373954</c:v>
                </c:pt>
                <c:pt idx="43" formatCode="_(* #,##0_);_(* \(#,##0\);_(* &quot;-&quot;??_);_(@_)">
                  <c:v>411893.27339566121</c:v>
                </c:pt>
                <c:pt idx="44" formatCode="_(* #,##0_);_(* \(#,##0\);_(* &quot;-&quot;??_);_(@_)">
                  <c:v>412472.73506839602</c:v>
                </c:pt>
                <c:pt idx="45" formatCode="_(* #,##0_);_(* \(#,##0\);_(* &quot;-&quot;??_);_(@_)">
                  <c:v>413051.73282726278</c:v>
                </c:pt>
                <c:pt idx="46" formatCode="_(* #,##0_);_(* \(#,##0\);_(* &quot;-&quot;??_);_(@_)">
                  <c:v>413632.38925692724</c:v>
                </c:pt>
                <c:pt idx="47" formatCode="_(* #,##0_);_(* \(#,##0\);_(* &quot;-&quot;??_);_(@_)">
                  <c:v>414212.58374596183</c:v>
                </c:pt>
                <c:pt idx="48" formatCode="_(* #,##0_);_(* \(#,##0\);_(* &quot;-&quot;??_);_(@_)">
                  <c:v>414794.43888229132</c:v>
                </c:pt>
                <c:pt idx="49" formatCode="_(* #,##0_);_(* \(#,##0\);_(* &quot;-&quot;??_);_(@_)">
                  <c:v>415376.89485718292</c:v>
                </c:pt>
                <c:pt idx="50" formatCode="_(* #,##0_);_(* \(#,##0\);_(* &quot;-&quot;??_);_(@_)">
                  <c:v>415958.8918635397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81408"/>
        <c:axId val="97682944"/>
      </c:lineChart>
      <c:dateAx>
        <c:axId val="97681408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97682944"/>
        <c:crosses val="autoZero"/>
        <c:auto val="1"/>
        <c:lblOffset val="100"/>
        <c:baseTimeUnit val="days"/>
      </c:dateAx>
      <c:valAx>
        <c:axId val="9768294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976814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'ACA Adult Expansion Data'!$G$8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diamond"/>
            <c:size val="3"/>
          </c:marker>
          <c:cat>
            <c:numRef>
              <c:f>'ACA Adult Expansion Data'!$F$9:$F$29</c:f>
              <c:numCache>
                <c:formatCode>[$-409]mmm\-yy;@</c:formatCode>
                <c:ptCount val="21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</c:numCache>
            </c:numRef>
          </c:cat>
          <c:val>
            <c:numRef>
              <c:f>'ACA Adult Expansion Data'!$G$9:$G$29</c:f>
              <c:numCache>
                <c:formatCode>_(* #,##0_);_(* \(#,##0\);_(* "-"??_);_(@_)</c:formatCode>
                <c:ptCount val="21"/>
                <c:pt idx="0">
                  <c:v>2045.4800035618246</c:v>
                </c:pt>
                <c:pt idx="1">
                  <c:v>3417.6399936676025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'ACA Adult Expansion Data'!$H$8</c:f>
              <c:strCache>
                <c:ptCount val="1"/>
                <c:pt idx="0">
                  <c:v>Forecast</c:v>
                </c:pt>
              </c:strCache>
            </c:strRef>
          </c:tx>
          <c:marker>
            <c:symbol val="none"/>
          </c:marker>
          <c:cat>
            <c:numRef>
              <c:f>'ACA Adult Expansion Data'!$F$9:$F$29</c:f>
              <c:numCache>
                <c:formatCode>[$-409]mmm\-yy;@</c:formatCode>
                <c:ptCount val="21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</c:numCache>
            </c:numRef>
          </c:cat>
          <c:val>
            <c:numRef>
              <c:f>'ACA Adult Expansion Data'!$H$9:$H$29</c:f>
              <c:numCache>
                <c:formatCode>_(* #,##0_);_(* \(#,##0\);_(* "-"??_);_(@_)</c:formatCode>
                <c:ptCount val="21"/>
                <c:pt idx="0">
                  <c:v>6963.5999999999995</c:v>
                </c:pt>
                <c:pt idx="1">
                  <c:v>13927.199999999999</c:v>
                </c:pt>
                <c:pt idx="2">
                  <c:v>20890.799999999996</c:v>
                </c:pt>
                <c:pt idx="3">
                  <c:v>27854.399999999998</c:v>
                </c:pt>
                <c:pt idx="4">
                  <c:v>34817.999999999993</c:v>
                </c:pt>
                <c:pt idx="5">
                  <c:v>40621</c:v>
                </c:pt>
                <c:pt idx="6">
                  <c:v>46424</c:v>
                </c:pt>
                <c:pt idx="7">
                  <c:v>52227.000000000007</c:v>
                </c:pt>
                <c:pt idx="8">
                  <c:v>58029.999999999993</c:v>
                </c:pt>
                <c:pt idx="9">
                  <c:v>58140.317092535064</c:v>
                </c:pt>
                <c:pt idx="10">
                  <c:v>58250.843901783985</c:v>
                </c:pt>
                <c:pt idx="11">
                  <c:v>58361.580826425692</c:v>
                </c:pt>
                <c:pt idx="12">
                  <c:v>58472.528265897025</c:v>
                </c:pt>
                <c:pt idx="13">
                  <c:v>58583.686620394146</c:v>
                </c:pt>
                <c:pt idx="14">
                  <c:v>58695.056290874025</c:v>
                </c:pt>
                <c:pt idx="15">
                  <c:v>58806.637679055842</c:v>
                </c:pt>
                <c:pt idx="16">
                  <c:v>58918.43118742248</c:v>
                </c:pt>
                <c:pt idx="17">
                  <c:v>59030.43721922196</c:v>
                </c:pt>
                <c:pt idx="18">
                  <c:v>59142.656178468875</c:v>
                </c:pt>
                <c:pt idx="19">
                  <c:v>59255.088469945855</c:v>
                </c:pt>
                <c:pt idx="20">
                  <c:v>59367.734499205078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54976"/>
        <c:axId val="105056512"/>
      </c:lineChart>
      <c:dateAx>
        <c:axId val="10505497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105056512"/>
        <c:crosses val="autoZero"/>
        <c:auto val="1"/>
        <c:lblOffset val="100"/>
        <c:baseTimeUnit val="months"/>
      </c:dateAx>
      <c:valAx>
        <c:axId val="10505651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050549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'Base TANF Data'!$I$3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'Base TANF Data'!$H$4:$H$54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'Base TANF Data'!$I$4:$I$54</c:f>
              <c:numCache>
                <c:formatCode>_(* #,##0_);_(* \(#,##0\);_(* "-"??_);_(@_)</c:formatCode>
                <c:ptCount val="51"/>
                <c:pt idx="0">
                  <c:v>420056.69701212866</c:v>
                </c:pt>
                <c:pt idx="1">
                  <c:v>430530.57087716233</c:v>
                </c:pt>
                <c:pt idx="2">
                  <c:v>434333.67733934999</c:v>
                </c:pt>
                <c:pt idx="3">
                  <c:v>439858.86923156586</c:v>
                </c:pt>
                <c:pt idx="4">
                  <c:v>444727.26394598576</c:v>
                </c:pt>
                <c:pt idx="5">
                  <c:v>447059.03291623155</c:v>
                </c:pt>
                <c:pt idx="6">
                  <c:v>445682.75570846291</c:v>
                </c:pt>
                <c:pt idx="7">
                  <c:v>446457.43816529046</c:v>
                </c:pt>
                <c:pt idx="8">
                  <c:v>443267.59304145887</c:v>
                </c:pt>
                <c:pt idx="9">
                  <c:v>443030.35286412417</c:v>
                </c:pt>
                <c:pt idx="10">
                  <c:v>441656.65191280778</c:v>
                </c:pt>
                <c:pt idx="11">
                  <c:v>437831.81704926724</c:v>
                </c:pt>
                <c:pt idx="12">
                  <c:v>438871.99893852591</c:v>
                </c:pt>
                <c:pt idx="13">
                  <c:v>442963.6914968444</c:v>
                </c:pt>
                <c:pt idx="14">
                  <c:v>442605.88794695796</c:v>
                </c:pt>
                <c:pt idx="15">
                  <c:v>440475.82189311658</c:v>
                </c:pt>
                <c:pt idx="16">
                  <c:v>438096.31779841078</c:v>
                </c:pt>
                <c:pt idx="17">
                  <c:v>438519.99992937018</c:v>
                </c:pt>
                <c:pt idx="18">
                  <c:v>436512.31828495098</c:v>
                </c:pt>
                <c:pt idx="19">
                  <c:v>437160.50515238353</c:v>
                </c:pt>
                <c:pt idx="20">
                  <c:v>437981.00679726782</c:v>
                </c:pt>
                <c:pt idx="21">
                  <c:v>437535.804223791</c:v>
                </c:pt>
                <c:pt idx="22">
                  <c:v>439011.26337217569</c:v>
                </c:pt>
                <c:pt idx="23">
                  <c:v>435310.0341471461</c:v>
                </c:pt>
                <c:pt idx="24">
                  <c:v>436073.71044688695</c:v>
                </c:pt>
                <c:pt idx="25">
                  <c:v>438737.10671158065</c:v>
                </c:pt>
                <c:pt idx="26">
                  <c:v>438551.04692032363</c:v>
                </c:pt>
                <c:pt idx="27">
                  <c:v>436951.18291076249</c:v>
                </c:pt>
                <c:pt idx="28">
                  <c:v>433624.77056039707</c:v>
                </c:pt>
                <c:pt idx="29">
                  <c:v>426632.82194367936</c:v>
                </c:pt>
                <c:pt idx="30">
                  <c:v>419763.96343043051</c:v>
                </c:pt>
                <c:pt idx="31">
                  <c:v>423353.21478009364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'Base TANF Data'!$J$3</c:f>
              <c:strCache>
                <c:ptCount val="1"/>
                <c:pt idx="0">
                  <c:v>Forecast</c:v>
                </c:pt>
              </c:strCache>
            </c:strRef>
          </c:tx>
          <c:marker>
            <c:symbol val="none"/>
          </c:marker>
          <c:cat>
            <c:numRef>
              <c:f>'Base TANF Data'!$H$4:$H$54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'Base TANF Data'!$J$4:$J$54</c:f>
              <c:numCache>
                <c:formatCode>General</c:formatCode>
                <c:ptCount val="51"/>
                <c:pt idx="23" formatCode="_(* #,##0_);_(* \(#,##0\);_(* &quot;-&quot;??_);_(@_)">
                  <c:v>435310.0341471461</c:v>
                </c:pt>
                <c:pt idx="24" formatCode="_(* #,##0_);_(* \(#,##0\);_(* &quot;-&quot;??_);_(@_)">
                  <c:v>436602.90582564153</c:v>
                </c:pt>
                <c:pt idx="25" formatCode="_(* #,##0_);_(* \(#,##0\);_(* &quot;-&quot;??_);_(@_)">
                  <c:v>440654.87275366753</c:v>
                </c:pt>
                <c:pt idx="26" formatCode="_(* #,##0_);_(* \(#,##0\);_(* &quot;-&quot;??_);_(@_)">
                  <c:v>443032.58462429361</c:v>
                </c:pt>
                <c:pt idx="27" formatCode="_(* #,##0_);_(* \(#,##0\);_(* &quot;-&quot;??_);_(@_)">
                  <c:v>445410.45326232276</c:v>
                </c:pt>
                <c:pt idx="28" formatCode="_(* #,##0_);_(* \(#,##0\);_(* &quot;-&quot;??_);_(@_)">
                  <c:v>447790.33473259344</c:v>
                </c:pt>
                <c:pt idx="29" formatCode="_(* #,##0_);_(* \(#,##0\);_(* &quot;-&quot;??_);_(@_)">
                  <c:v>453064.83820587548</c:v>
                </c:pt>
                <c:pt idx="30" formatCode="_(* #,##0_);_(* \(#,##0\);_(* &quot;-&quot;??_);_(@_)">
                  <c:v>459804.83929931943</c:v>
                </c:pt>
                <c:pt idx="31" formatCode="_(* #,##0_);_(* \(#,##0\);_(* &quot;-&quot;??_);_(@_)">
                  <c:v>469020.39991282101</c:v>
                </c:pt>
                <c:pt idx="32" formatCode="_(* #,##0_);_(* \(#,##0\);_(* &quot;-&quot;??_);_(@_)">
                  <c:v>478656.11948953511</c:v>
                </c:pt>
                <c:pt idx="33" formatCode="_(* #,##0_);_(* \(#,##0\);_(* &quot;-&quot;??_);_(@_)">
                  <c:v>485811.03803308727</c:v>
                </c:pt>
                <c:pt idx="34" formatCode="_(* #,##0_);_(* \(#,##0\);_(* &quot;-&quot;??_);_(@_)">
                  <c:v>491935.63825212861</c:v>
                </c:pt>
                <c:pt idx="35" formatCode="_(* #,##0_);_(* \(#,##0\);_(* &quot;-&quot;??_);_(@_)">
                  <c:v>496417.57321307331</c:v>
                </c:pt>
                <c:pt idx="36" formatCode="_(* #,##0_);_(* \(#,##0\);_(* &quot;-&quot;??_);_(@_)">
                  <c:v>500481.54221895162</c:v>
                </c:pt>
                <c:pt idx="37" formatCode="_(* #,##0_);_(* \(#,##0\);_(* &quot;-&quot;??_);_(@_)">
                  <c:v>504547.54030211695</c:v>
                </c:pt>
                <c:pt idx="38" formatCode="_(* #,##0_);_(* \(#,##0\);_(* &quot;-&quot;??_);_(@_)">
                  <c:v>509032.7810859009</c:v>
                </c:pt>
                <c:pt idx="39" formatCode="_(* #,##0_);_(* \(#,##0\);_(* &quot;-&quot;??_);_(@_)">
                  <c:v>509828.19369854953</c:v>
                </c:pt>
                <c:pt idx="40" formatCode="_(* #,##0_);_(* \(#,##0\);_(* &quot;-&quot;??_);_(@_)">
                  <c:v>510625.64085733762</c:v>
                </c:pt>
                <c:pt idx="41" formatCode="_(* #,##0_);_(* \(#,##0\);_(* &quot;-&quot;??_);_(@_)">
                  <c:v>511423.27011655935</c:v>
                </c:pt>
                <c:pt idx="42" formatCode="_(* #,##0_);_(* \(#,##0\);_(* &quot;-&quot;??_);_(@_)">
                  <c:v>512222.93758289254</c:v>
                </c:pt>
                <c:pt idx="43" formatCode="_(* #,##0_);_(* \(#,##0\);_(* &quot;-&quot;??_);_(@_)">
                  <c:v>513023.71795401862</c:v>
                </c:pt>
                <c:pt idx="44" formatCode="_(* #,##0_);_(* \(#,##0\);_(* &quot;-&quot;??_);_(@_)">
                  <c:v>513826.54020533105</c:v>
                </c:pt>
                <c:pt idx="45" formatCode="_(* #,##0_);_(* \(#,##0\);_(* &quot;-&quot;??_);_(@_)">
                  <c:v>514629.55190323672</c:v>
                </c:pt>
                <c:pt idx="46" formatCode="_(* #,##0_);_(* \(#,##0\);_(* &quot;-&quot;??_);_(@_)">
                  <c:v>515434.60916654626</c:v>
                </c:pt>
                <c:pt idx="47" formatCode="_(* #,##0_);_(* \(#,##0\);_(* &quot;-&quot;??_);_(@_)">
                  <c:v>516239.85956775298</c:v>
                </c:pt>
                <c:pt idx="48" formatCode="_(* #,##0_);_(* \(#,##0\);_(* &quot;-&quot;??_);_(@_)">
                  <c:v>517047.15923176426</c:v>
                </c:pt>
                <c:pt idx="49" formatCode="_(* #,##0_);_(* \(#,##0\);_(* &quot;-&quot;??_);_(@_)">
                  <c:v>517855.58287452062</c:v>
                </c:pt>
                <c:pt idx="50" formatCode="_(* #,##0_);_(* \(#,##0\);_(* &quot;-&quot;??_);_(@_)">
                  <c:v>518666.05948970513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97472"/>
        <c:axId val="105099264"/>
      </c:lineChart>
      <c:dateAx>
        <c:axId val="105097472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105099264"/>
        <c:crosses val="autoZero"/>
        <c:auto val="1"/>
        <c:lblOffset val="100"/>
        <c:baseTimeUnit val="days"/>
      </c:dateAx>
      <c:valAx>
        <c:axId val="10509926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050974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'Base SOBRA Kids Data'!$J$3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'Base SOBRA Kids Data'!$I$4:$I$54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'Base SOBRA Kids Data'!$J$4:$J$54</c:f>
              <c:numCache>
                <c:formatCode>_(* #,##0_);_(* \(#,##0\);_(* "-"??_);_(@_)</c:formatCode>
                <c:ptCount val="51"/>
                <c:pt idx="0">
                  <c:v>325255.5302788004</c:v>
                </c:pt>
                <c:pt idx="1">
                  <c:v>327034.69503502722</c:v>
                </c:pt>
                <c:pt idx="2">
                  <c:v>328248.12189658172</c:v>
                </c:pt>
                <c:pt idx="3">
                  <c:v>326285.76023950073</c:v>
                </c:pt>
                <c:pt idx="4">
                  <c:v>320023.64257023635</c:v>
                </c:pt>
                <c:pt idx="5">
                  <c:v>318636.11662614747</c:v>
                </c:pt>
                <c:pt idx="6">
                  <c:v>315707.43024393352</c:v>
                </c:pt>
                <c:pt idx="7">
                  <c:v>314899.61112419004</c:v>
                </c:pt>
                <c:pt idx="8">
                  <c:v>312198.52308300021</c:v>
                </c:pt>
                <c:pt idx="9">
                  <c:v>310876.46970017359</c:v>
                </c:pt>
                <c:pt idx="10">
                  <c:v>310995.16247051576</c:v>
                </c:pt>
                <c:pt idx="11">
                  <c:v>314454.57195658045</c:v>
                </c:pt>
                <c:pt idx="12">
                  <c:v>314398.56270618527</c:v>
                </c:pt>
                <c:pt idx="13">
                  <c:v>316838.72731781733</c:v>
                </c:pt>
                <c:pt idx="14">
                  <c:v>314480.91040267487</c:v>
                </c:pt>
                <c:pt idx="15">
                  <c:v>311974.6016551184</c:v>
                </c:pt>
                <c:pt idx="16">
                  <c:v>309778.154822279</c:v>
                </c:pt>
                <c:pt idx="17">
                  <c:v>308662.01321535598</c:v>
                </c:pt>
                <c:pt idx="18">
                  <c:v>305927.93309517804</c:v>
                </c:pt>
                <c:pt idx="19">
                  <c:v>305486.49643003935</c:v>
                </c:pt>
                <c:pt idx="20">
                  <c:v>305474.61685176659</c:v>
                </c:pt>
                <c:pt idx="21">
                  <c:v>304906.38695790007</c:v>
                </c:pt>
                <c:pt idx="22">
                  <c:v>305310.15424747218</c:v>
                </c:pt>
                <c:pt idx="23">
                  <c:v>307867.19515402365</c:v>
                </c:pt>
                <c:pt idx="24">
                  <c:v>307275.64502350421</c:v>
                </c:pt>
                <c:pt idx="25">
                  <c:v>309237.90025799314</c:v>
                </c:pt>
                <c:pt idx="26">
                  <c:v>309367.42002366483</c:v>
                </c:pt>
                <c:pt idx="27">
                  <c:v>309106.24992065324</c:v>
                </c:pt>
                <c:pt idx="28">
                  <c:v>306015.89564787364</c:v>
                </c:pt>
                <c:pt idx="29">
                  <c:v>302036.64980295725</c:v>
                </c:pt>
                <c:pt idx="30">
                  <c:v>302832.76157015818</c:v>
                </c:pt>
                <c:pt idx="31">
                  <c:v>317058.55593902775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'Base SOBRA Kids Data'!$K$3</c:f>
              <c:strCache>
                <c:ptCount val="1"/>
                <c:pt idx="0">
                  <c:v>Forecast</c:v>
                </c:pt>
              </c:strCache>
            </c:strRef>
          </c:tx>
          <c:marker>
            <c:symbol val="none"/>
          </c:marker>
          <c:cat>
            <c:numRef>
              <c:f>'Base SOBRA Kids Data'!$I$4:$I$54</c:f>
              <c:numCache>
                <c:formatCode>[$-409]mmm\-yy;@</c:formatCode>
                <c:ptCount val="51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</c:numCache>
            </c:numRef>
          </c:cat>
          <c:val>
            <c:numRef>
              <c:f>'Base SOBRA Kids Data'!$K$4:$K$54</c:f>
              <c:numCache>
                <c:formatCode>General</c:formatCode>
                <c:ptCount val="51"/>
                <c:pt idx="23" formatCode="_(* #,##0_);_(* \(#,##0\);_(* &quot;-&quot;??_);_(@_)">
                  <c:v>307867.19515402365</c:v>
                </c:pt>
                <c:pt idx="24" formatCode="_(* #,##0_);_(* \(#,##0\);_(* &quot;-&quot;??_);_(@_)">
                  <c:v>310443.06605078769</c:v>
                </c:pt>
                <c:pt idx="25" formatCode="_(* #,##0_);_(* \(#,##0\);_(* &quot;-&quot;??_);_(@_)">
                  <c:v>313028.78856090707</c:v>
                </c:pt>
                <c:pt idx="26" formatCode="_(* #,##0_);_(* \(#,##0\);_(* &quot;-&quot;??_);_(@_)">
                  <c:v>315615.31142465404</c:v>
                </c:pt>
                <c:pt idx="27" formatCode="_(* #,##0_);_(* \(#,##0\);_(* &quot;-&quot;??_);_(@_)">
                  <c:v>318202.63596387737</c:v>
                </c:pt>
                <c:pt idx="28" formatCode="_(* #,##0_);_(* \(#,##0\);_(* &quot;-&quot;??_);_(@_)">
                  <c:v>320790.76350260951</c:v>
                </c:pt>
                <c:pt idx="29" formatCode="_(* #,##0_);_(* \(#,##0\);_(* &quot;-&quot;??_);_(@_)">
                  <c:v>325760.94963927177</c:v>
                </c:pt>
                <c:pt idx="30" formatCode="_(* #,##0_);_(* \(#,##0\);_(* &quot;-&quot;??_);_(@_)">
                  <c:v>356911.58309836558</c:v>
                </c:pt>
                <c:pt idx="31" formatCode="_(* #,##0_);_(* \(#,##0\);_(* &quot;-&quot;??_);_(@_)">
                  <c:v>369065.35544112354</c:v>
                </c:pt>
                <c:pt idx="32" formatCode="_(* #,##0_);_(* \(#,##0\);_(* &quot;-&quot;??_);_(@_)">
                  <c:v>381740.98728698771</c:v>
                </c:pt>
                <c:pt idx="33" formatCode="_(* #,##0_);_(* \(#,##0\);_(* &quot;-&quot;??_);_(@_)">
                  <c:v>392347.13549830666</c:v>
                </c:pt>
                <c:pt idx="34" formatCode="_(* #,##0_);_(* \(#,##0\);_(* &quot;-&quot;??_);_(@_)">
                  <c:v>402178.08294260304</c:v>
                </c:pt>
                <c:pt idx="35" formatCode="_(* #,##0_);_(* \(#,##0\);_(* &quot;-&quot;??_);_(@_)">
                  <c:v>410380.12466276536</c:v>
                </c:pt>
                <c:pt idx="36" formatCode="_(* #,##0_);_(* \(#,##0\);_(* &quot;-&quot;??_);_(@_)">
                  <c:v>418061.92886815645</c:v>
                </c:pt>
                <c:pt idx="37" formatCode="_(* #,##0_);_(* \(#,##0\);_(* &quot;-&quot;??_);_(@_)">
                  <c:v>425744.54808818467</c:v>
                </c:pt>
                <c:pt idx="38" formatCode="_(* #,##0_);_(* \(#,##0\);_(* &quot;-&quot;??_);_(@_)">
                  <c:v>433949.03485447762</c:v>
                </c:pt>
                <c:pt idx="39" formatCode="_(* #,##0_);_(* \(#,##0\);_(* &quot;-&quot;??_);_(@_)">
                  <c:v>434618.17045248899</c:v>
                </c:pt>
                <c:pt idx="40" formatCode="_(* #,##0_);_(* \(#,##0\);_(* &quot;-&quot;??_);_(@_)">
                  <c:v>435289.16077384219</c:v>
                </c:pt>
                <c:pt idx="41" formatCode="_(* #,##0_);_(* \(#,##0\);_(* &quot;-&quot;??_);_(@_)">
                  <c:v>435961.08024025254</c:v>
                </c:pt>
                <c:pt idx="42" formatCode="_(* #,##0_);_(* \(#,##0\);_(* &quot;-&quot;??_);_(@_)">
                  <c:v>436633.9304134025</c:v>
                </c:pt>
                <c:pt idx="43" formatCode="_(* #,##0_);_(* \(#,##0\);_(* &quot;-&quot;??_);_(@_)">
                  <c:v>437307.71285760537</c:v>
                </c:pt>
                <c:pt idx="44" formatCode="_(* #,##0_);_(* \(#,##0\);_(* &quot;-&quot;??_);_(@_)">
                  <c:v>437983.35627715039</c:v>
                </c:pt>
                <c:pt idx="45" formatCode="_(* #,##0_);_(* \(#,##0\);_(* &quot;-&quot;??_);_(@_)">
                  <c:v>438659.93510428513</c:v>
                </c:pt>
                <c:pt idx="46" formatCode="_(* #,##0_);_(* \(#,##0\);_(* &quot;-&quot;??_);_(@_)">
                  <c:v>439337.45091124176</c:v>
                </c:pt>
                <c:pt idx="47" formatCode="_(* #,##0_);_(* \(#,##0\);_(* &quot;-&quot;??_);_(@_)">
                  <c:v>440015.90527290147</c:v>
                </c:pt>
                <c:pt idx="48" formatCode="_(* #,##0_);_(* \(#,##0\);_(* &quot;-&quot;??_);_(@_)">
                  <c:v>440695.29976679839</c:v>
                </c:pt>
                <c:pt idx="49" formatCode="_(* #,##0_);_(* \(#,##0\);_(* &quot;-&quot;??_);_(@_)">
                  <c:v>441376.56311046489</c:v>
                </c:pt>
                <c:pt idx="50" formatCode="_(* #,##0_);_(* \(#,##0\);_(* &quot;-&quot;??_);_(@_)">
                  <c:v>442057.84261207323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17184"/>
        <c:axId val="105118720"/>
      </c:lineChart>
      <c:dateAx>
        <c:axId val="105117184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105118720"/>
        <c:crosses val="autoZero"/>
        <c:auto val="1"/>
        <c:lblOffset val="100"/>
        <c:baseTimeUnit val="days"/>
      </c:dateAx>
      <c:valAx>
        <c:axId val="10511872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05117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0.73214</cdr:x>
      <cdr:y>0.71218</cdr:y>
    </cdr:from>
    <cdr:to>
      <cdr:x>0.97946</cdr:x>
      <cdr:y>0.97171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0000" y="4483720"/>
          <a:ext cx="2145062" cy="1633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700"/>
            <a:t>1/ Excluding ALTCS</a:t>
          </a:r>
        </a:p>
        <a:p xmlns:a="http://schemas.openxmlformats.org/drawingml/2006/main">
          <a:r>
            <a:rPr lang="en-US" sz="700"/>
            <a:t>2/ Approximately 34% of the costs of the Proposition 204 Parents expansion could be funded by the</a:t>
          </a:r>
          <a:r>
            <a:rPr lang="en-US" sz="700" baseline="0"/>
            <a:t> voter-dedicated funding sources (Tobacco Settlement and Tobacco Tax).  The remainder would be funded through the hospital assessment.</a:t>
          </a:r>
        </a:p>
        <a:p xmlns:a="http://schemas.openxmlformats.org/drawingml/2006/main">
          <a:r>
            <a:rPr lang="en-US" sz="700" baseline="0">
              <a:effectLst/>
              <a:latin typeface="+mn-lt"/>
              <a:ea typeface="+mn-ea"/>
              <a:cs typeface="+mn-cs"/>
            </a:rPr>
            <a:t>3/  The entire costs of the Proposition 204 expansion for persons aged or disabled would be funded through </a:t>
          </a:r>
          <a:r>
            <a:rPr lang="en-US" sz="700">
              <a:effectLst/>
              <a:latin typeface="+mn-lt"/>
              <a:ea typeface="+mn-ea"/>
              <a:cs typeface="+mn-cs"/>
            </a:rPr>
            <a:t>the</a:t>
          </a:r>
          <a:r>
            <a:rPr lang="en-US" sz="700" baseline="0">
              <a:effectLst/>
              <a:latin typeface="+mn-lt"/>
              <a:ea typeface="+mn-ea"/>
              <a:cs typeface="+mn-cs"/>
            </a:rPr>
            <a:t> voter-dedicated funding sources (Tobacco Settlement and Tobacco Tax).  </a:t>
          </a:r>
        </a:p>
        <a:p xmlns:a="http://schemas.openxmlformats.org/drawingml/2006/main">
          <a:endParaRPr lang="en-US" sz="800"/>
        </a:p>
      </cdr:txBody>
    </cdr:sp>
  </cdr:relSizeAnchor>
  <cdr:relSizeAnchor xmlns:cdr="http://schemas.openxmlformats.org/drawingml/2006/chartDrawing">
    <cdr:from>
      <cdr:x>0.05446</cdr:x>
      <cdr:y>0.35142</cdr:y>
    </cdr:from>
    <cdr:to>
      <cdr:x>0.70179</cdr:x>
      <cdr:y>0.89766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72378" y="2207012"/>
          <a:ext cx="5614329" cy="3430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0.24018</cdr:x>
      <cdr:y>0.00246</cdr:y>
    </cdr:from>
    <cdr:to>
      <cdr:x>0.73288</cdr:x>
      <cdr:y>0.04059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081018" y="15477"/>
          <a:ext cx="4268982" cy="239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/>
            <a:t>Hospital Assessment Funding by Medicaid Eligibility Category</a:t>
          </a:r>
          <a:r>
            <a:rPr lang="en-US" sz="1200" b="1" baseline="30000"/>
            <a:t> 1/</a:t>
          </a:r>
        </a:p>
      </cdr:txBody>
    </cdr:sp>
  </cdr:relSizeAnchor>
  <cdr:relSizeAnchor xmlns:cdr="http://schemas.openxmlformats.org/drawingml/2006/chartDrawing">
    <cdr:from>
      <cdr:x>0.88482</cdr:x>
      <cdr:y>0.09225</cdr:y>
    </cdr:from>
    <cdr:to>
      <cdr:x>0.99025</cdr:x>
      <cdr:y>0.23749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674207" y="5807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1252DCD-3C3E-4613-BD1A-F58C433EE2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44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5C5EAF-3FB3-4F4B-A726-BBF373448C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60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DA4643-3481-43A0-84D8-409BA70787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 flipH="1">
            <a:off x="457200" y="1752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501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1F9E-70A2-428B-B5BD-0F344978B4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 flipH="1">
            <a:off x="457200" y="1752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0612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D719E-835F-4940-B6A1-2B91304F59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9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279400" y="152400"/>
            <a:ext cx="8686800" cy="368300"/>
            <a:chOff x="176" y="96"/>
            <a:chExt cx="5472" cy="232"/>
          </a:xfrm>
        </p:grpSpPr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  <a:cs typeface="+mn-cs"/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  <a:cs typeface="+mn-cs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172200"/>
            <a:ext cx="990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DA4643-3481-43A0-84D8-409BA7078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96" y="6107598"/>
            <a:ext cx="406400" cy="526077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762000" y="6209161"/>
            <a:ext cx="257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Our first care is your health care</a:t>
            </a:r>
          </a:p>
          <a:p>
            <a:pPr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Arizona Health Care Cost Containment System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26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13946"/>
              </p:ext>
            </p:extLst>
          </p:nvPr>
        </p:nvGraphicFramePr>
        <p:xfrm>
          <a:off x="457200" y="685800"/>
          <a:ext cx="8351436" cy="552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51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Restoration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7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71487" lvl="1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37248"/>
              </p:ext>
            </p:extLst>
          </p:nvPr>
        </p:nvGraphicFramePr>
        <p:xfrm>
          <a:off x="457200" y="1904998"/>
          <a:ext cx="8153398" cy="4038602"/>
        </p:xfrm>
        <a:graphic>
          <a:graphicData uri="http://schemas.openxmlformats.org/drawingml/2006/table">
            <a:tbl>
              <a:tblPr firstRow="1" firstCol="1" bandRow="1"/>
              <a:tblGrid>
                <a:gridCol w="3352799"/>
                <a:gridCol w="1508761"/>
                <a:gridCol w="1645919"/>
                <a:gridCol w="1645919"/>
              </a:tblGrid>
              <a:tr h="49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u="sng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12-1-13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u="sng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2-1-14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u="sng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Change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9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Prop 204 Restoration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67,770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131,632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63,862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Adult Expansion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3,043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3,043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KidsCare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46,761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2,290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(44,471)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Family Planning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5,105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(5,105)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3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AHCCCS for Families &amp; Children (1931)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672,135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654,199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17,936)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All Other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505,379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524,192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18,813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Enrollment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1,297,150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1,315,356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18,206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8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Applicants by Month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592634"/>
              </p:ext>
            </p:extLst>
          </p:nvPr>
        </p:nvGraphicFramePr>
        <p:xfrm>
          <a:off x="457200" y="1676400"/>
          <a:ext cx="8229600" cy="445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7605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Prop 204 Restoration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052954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 204 Parents Population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861823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4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 204 Combined Populations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688757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0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Newly Eligible Adults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15125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15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Traditional TANF                                   (Not Funded by Assessment)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348378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9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SOBRA Children + Child Expansion         (Not Funded by Assessment)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967121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13152"/>
      </p:ext>
    </p:extLst>
  </p:cSld>
  <p:clrMapOvr>
    <a:masterClrMapping/>
  </p:clrMapOvr>
</p:sld>
</file>

<file path=ppt/theme/theme1.xml><?xml version="1.0" encoding="utf-8"?>
<a:theme xmlns:a="http://schemas.openxmlformats.org/drawingml/2006/main" name="3_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15838</TotalTime>
  <Words>181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3_Quadrant</vt:lpstr>
      <vt:lpstr>PowerPoint Presentation</vt:lpstr>
      <vt:lpstr>Medicaid Restoration</vt:lpstr>
      <vt:lpstr>Total Applicants by Month</vt:lpstr>
      <vt:lpstr>AHCCCS Prop 204 Restoration</vt:lpstr>
      <vt:lpstr>Prop 204 Parents Population</vt:lpstr>
      <vt:lpstr>Prop 204 Combined Populations</vt:lpstr>
      <vt:lpstr>Newly Eligible Adults</vt:lpstr>
      <vt:lpstr>Traditional TANF                                   (Not Funded by Assessment)</vt:lpstr>
      <vt:lpstr>SOBRA Children + Child Expansion         (Not Funded by Assessment)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Upston, Amy</cp:lastModifiedBy>
  <cp:revision>175</cp:revision>
  <cp:lastPrinted>2014-02-11T15:15:47Z</cp:lastPrinted>
  <dcterms:created xsi:type="dcterms:W3CDTF">2011-11-23T15:17:49Z</dcterms:created>
  <dcterms:modified xsi:type="dcterms:W3CDTF">2014-02-26T23:03:53Z</dcterms:modified>
</cp:coreProperties>
</file>