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312" r:id="rId2"/>
    <p:sldId id="489" r:id="rId3"/>
    <p:sldId id="483" r:id="rId4"/>
    <p:sldId id="495" r:id="rId5"/>
    <p:sldId id="500" r:id="rId6"/>
    <p:sldId id="486" r:id="rId7"/>
    <p:sldId id="459" r:id="rId8"/>
    <p:sldId id="497" r:id="rId9"/>
    <p:sldId id="461" r:id="rId10"/>
    <p:sldId id="460" r:id="rId11"/>
    <p:sldId id="484" r:id="rId12"/>
    <p:sldId id="485" r:id="rId13"/>
    <p:sldId id="498" r:id="rId14"/>
    <p:sldId id="458" r:id="rId15"/>
    <p:sldId id="496" r:id="rId16"/>
    <p:sldId id="494" r:id="rId1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craymo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30" y="3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6" d="100"/>
        <a:sy n="15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926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kokazaki\Local%20Settings\Temporary%20Internet%20Files\Content.Outlook\GHUP03F1\AHCCCS%20Eligibility%20Chart%20w%20ACA%20and%20breaks-ver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kokazaki\Local%20Settings\Temporary%20Internet%20Files\Content.Outlook\GHUP03F1\Medicaid%20Enrollment%20Cha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Data!$B$1</c:f>
              <c:strCache>
                <c:ptCount val="1"/>
                <c:pt idx="0">
                  <c:v>Federal Minimum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Data!$A$2:$A$8</c:f>
              <c:strCache>
                <c:ptCount val="7"/>
                <c:pt idx="0">
                  <c:v>Infants
(0-1)</c:v>
                </c:pt>
                <c:pt idx="1">
                  <c:v>Children
(1-5)</c:v>
                </c:pt>
                <c:pt idx="2">
                  <c:v>Children
(6-19)</c:v>
                </c:pt>
                <c:pt idx="3">
                  <c:v>Pregnant Women</c:v>
                </c:pt>
                <c:pt idx="4">
                  <c:v>Parents</c:v>
                </c:pt>
                <c:pt idx="5">
                  <c:v>Aged, Blind and Disabled</c:v>
                </c:pt>
                <c:pt idx="6">
                  <c:v>Childless Adults*</c:v>
                </c:pt>
              </c:strCache>
            </c:strRef>
          </c:cat>
          <c:val>
            <c:numRef>
              <c:f>Data!$B$2:$B$8</c:f>
              <c:numCache>
                <c:formatCode>0%</c:formatCode>
                <c:ptCount val="7"/>
                <c:pt idx="0">
                  <c:v>1.33</c:v>
                </c:pt>
                <c:pt idx="1">
                  <c:v>1.33</c:v>
                </c:pt>
                <c:pt idx="2">
                  <c:v>1</c:v>
                </c:pt>
                <c:pt idx="3">
                  <c:v>1.33</c:v>
                </c:pt>
                <c:pt idx="4">
                  <c:v>0.23</c:v>
                </c:pt>
                <c:pt idx="5">
                  <c:v>0.76000000000000012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State Expanded Coverage (Non-Prop 204)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strRef>
              <c:f>Data!$A$2:$A$8</c:f>
              <c:strCache>
                <c:ptCount val="7"/>
                <c:pt idx="0">
                  <c:v>Infants
(0-1)</c:v>
                </c:pt>
                <c:pt idx="1">
                  <c:v>Children
(1-5)</c:v>
                </c:pt>
                <c:pt idx="2">
                  <c:v>Children
(6-19)</c:v>
                </c:pt>
                <c:pt idx="3">
                  <c:v>Pregnant Women</c:v>
                </c:pt>
                <c:pt idx="4">
                  <c:v>Parents</c:v>
                </c:pt>
                <c:pt idx="5">
                  <c:v>Aged, Blind and Disabled</c:v>
                </c:pt>
                <c:pt idx="6">
                  <c:v>Childless Adults*</c:v>
                </c:pt>
              </c:strCache>
            </c:strRef>
          </c:cat>
          <c:val>
            <c:numRef>
              <c:f>Data!$C$2:$C$8</c:f>
              <c:numCache>
                <c:formatCode>General</c:formatCode>
                <c:ptCount val="7"/>
                <c:pt idx="0" formatCode="0%">
                  <c:v>7.0000000000000021E-2</c:v>
                </c:pt>
                <c:pt idx="3" formatCode="0%">
                  <c:v>0.17</c:v>
                </c:pt>
                <c:pt idx="6" formatCode="0%">
                  <c:v>0</c:v>
                </c:pt>
              </c:numCache>
            </c:numRef>
          </c:val>
        </c:ser>
        <c:ser>
          <c:idx val="2"/>
          <c:order val="2"/>
          <c:tx>
            <c:strRef>
              <c:f>Data!$D$1</c:f>
              <c:strCache>
                <c:ptCount val="1"/>
                <c:pt idx="0">
                  <c:v>Prop 204 Expanded Coverage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Data!$A$2:$A$8</c:f>
              <c:strCache>
                <c:ptCount val="7"/>
                <c:pt idx="0">
                  <c:v>Infants
(0-1)</c:v>
                </c:pt>
                <c:pt idx="1">
                  <c:v>Children
(1-5)</c:v>
                </c:pt>
                <c:pt idx="2">
                  <c:v>Children
(6-19)</c:v>
                </c:pt>
                <c:pt idx="3">
                  <c:v>Pregnant Women</c:v>
                </c:pt>
                <c:pt idx="4">
                  <c:v>Parents</c:v>
                </c:pt>
                <c:pt idx="5">
                  <c:v>Aged, Blind and Disabled</c:v>
                </c:pt>
                <c:pt idx="6">
                  <c:v>Childless Adults*</c:v>
                </c:pt>
              </c:strCache>
            </c:strRef>
          </c:cat>
          <c:val>
            <c:numRef>
              <c:f>Data!$D$2:$D$8</c:f>
              <c:numCache>
                <c:formatCode>General</c:formatCode>
                <c:ptCount val="7"/>
                <c:pt idx="4" formatCode="0%">
                  <c:v>0.77</c:v>
                </c:pt>
                <c:pt idx="5" formatCode="0%">
                  <c:v>0.24000000000000002</c:v>
                </c:pt>
                <c:pt idx="6" formatCode="0%">
                  <c:v>1</c:v>
                </c:pt>
              </c:numCache>
            </c:numRef>
          </c:val>
        </c:ser>
        <c:ser>
          <c:idx val="3"/>
          <c:order val="3"/>
          <c:tx>
            <c:strRef>
              <c:f>Data!$E$1</c:f>
              <c:strCache>
                <c:ptCount val="1"/>
                <c:pt idx="0">
                  <c:v>Healthcare Reform Mandatory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Data!$A$2:$A$8</c:f>
              <c:strCache>
                <c:ptCount val="7"/>
                <c:pt idx="0">
                  <c:v>Infants
(0-1)</c:v>
                </c:pt>
                <c:pt idx="1">
                  <c:v>Children
(1-5)</c:v>
                </c:pt>
                <c:pt idx="2">
                  <c:v>Children
(6-19)</c:v>
                </c:pt>
                <c:pt idx="3">
                  <c:v>Pregnant Women</c:v>
                </c:pt>
                <c:pt idx="4">
                  <c:v>Parents</c:v>
                </c:pt>
                <c:pt idx="5">
                  <c:v>Aged, Blind and Disabled</c:v>
                </c:pt>
                <c:pt idx="6">
                  <c:v>Childless Adults*</c:v>
                </c:pt>
              </c:strCache>
            </c:strRef>
          </c:cat>
          <c:val>
            <c:numRef>
              <c:f>Data!$E$2:$E$8</c:f>
              <c:numCache>
                <c:formatCode>0%</c:formatCode>
                <c:ptCount val="7"/>
                <c:pt idx="1">
                  <c:v>5.000000000000001E-2</c:v>
                </c:pt>
                <c:pt idx="2">
                  <c:v>0.38000000000000006</c:v>
                </c:pt>
              </c:numCache>
            </c:numRef>
          </c:val>
        </c:ser>
        <c:ser>
          <c:idx val="5"/>
          <c:order val="4"/>
          <c:tx>
            <c:strRef>
              <c:f>Data!$F$1</c:f>
              <c:strCache>
                <c:ptCount val="1"/>
                <c:pt idx="0">
                  <c:v>Full Expansion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invertIfNegative val="0"/>
          <c:dPt>
            <c:idx val="4"/>
            <c:invertIfNegative val="0"/>
            <c:bubble3D val="0"/>
            <c:spPr>
              <a:solidFill>
                <a:srgbClr val="FFC000"/>
              </a:solidFill>
              <a:ln w="25400" cap="sq">
                <a:solidFill>
                  <a:schemeClr val="tx1"/>
                </a:solidFill>
                <a:miter lim="800000"/>
              </a:ln>
            </c:spPr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 w="25400" cap="sq">
                <a:solidFill>
                  <a:prstClr val="black"/>
                </a:solidFill>
                <a:miter lim="800000"/>
              </a:ln>
            </c:spPr>
          </c:dPt>
          <c:val>
            <c:numRef>
              <c:f>Data!$F$2:$F$8</c:f>
              <c:numCache>
                <c:formatCode>General</c:formatCode>
                <c:ptCount val="7"/>
                <c:pt idx="4" formatCode="0%">
                  <c:v>0.33000000000000007</c:v>
                </c:pt>
                <c:pt idx="6" formatCode="0%">
                  <c:v>0.33000000000000007</c:v>
                </c:pt>
              </c:numCache>
            </c:numRef>
          </c:val>
        </c:ser>
        <c:ser>
          <c:idx val="4"/>
          <c:order val="5"/>
          <c:tx>
            <c:strRef>
              <c:f>Data!$G$1</c:f>
              <c:strCache>
                <c:ptCount val="1"/>
                <c:pt idx="0">
                  <c:v>Exchange Subsidies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Data!$A$2:$A$8</c:f>
              <c:strCache>
                <c:ptCount val="7"/>
                <c:pt idx="0">
                  <c:v>Infants
(0-1)</c:v>
                </c:pt>
                <c:pt idx="1">
                  <c:v>Children
(1-5)</c:v>
                </c:pt>
                <c:pt idx="2">
                  <c:v>Children
(6-19)</c:v>
                </c:pt>
                <c:pt idx="3">
                  <c:v>Pregnant Women</c:v>
                </c:pt>
                <c:pt idx="4">
                  <c:v>Parents</c:v>
                </c:pt>
                <c:pt idx="5">
                  <c:v>Aged, Blind and Disabled</c:v>
                </c:pt>
                <c:pt idx="6">
                  <c:v>Childless Adults*</c:v>
                </c:pt>
              </c:strCache>
            </c:strRef>
          </c:cat>
          <c:val>
            <c:numRef>
              <c:f>Data!$G$2:$G$8</c:f>
              <c:numCache>
                <c:formatCode>0%</c:formatCode>
                <c:ptCount val="7"/>
                <c:pt idx="0">
                  <c:v>1.1000000000000001</c:v>
                </c:pt>
                <c:pt idx="1">
                  <c:v>1.1200000000000001</c:v>
                </c:pt>
                <c:pt idx="2">
                  <c:v>1.1200000000000001</c:v>
                </c:pt>
                <c:pt idx="3">
                  <c:v>1</c:v>
                </c:pt>
                <c:pt idx="4">
                  <c:v>1.1700000000000002</c:v>
                </c:pt>
                <c:pt idx="5">
                  <c:v>0</c:v>
                </c:pt>
                <c:pt idx="6">
                  <c:v>1.1700000000000002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44296064"/>
        <c:axId val="44297600"/>
      </c:barChart>
      <c:catAx>
        <c:axId val="4429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4297600"/>
        <c:crosses val="autoZero"/>
        <c:auto val="1"/>
        <c:lblAlgn val="ctr"/>
        <c:lblOffset val="100"/>
        <c:noMultiLvlLbl val="0"/>
      </c:catAx>
      <c:valAx>
        <c:axId val="44297600"/>
        <c:scaling>
          <c:orientation val="minMax"/>
          <c:max val="2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44296064"/>
        <c:crosses val="autoZero"/>
        <c:crossBetween val="between"/>
        <c:majorUnit val="0.5"/>
      </c:valAx>
    </c:plotArea>
    <c:legend>
      <c:legendPos val="r"/>
      <c:layout>
        <c:manualLayout>
          <c:xMode val="edge"/>
          <c:yMode val="edge"/>
          <c:x val="0.69871131493178773"/>
          <c:y val="2.843006326336868E-2"/>
          <c:w val="0.27198465576418418"/>
          <c:h val="0.38584512042377683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 cmpd="sng">
      <a:noFill/>
    </a:ln>
    <a:scene3d>
      <a:camera prst="orthographicFront"/>
      <a:lightRig rig="threePt" dir="t"/>
    </a:scene3d>
    <a:sp3d>
      <a:bevelT/>
    </a:sp3d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593871549188882"/>
          <c:y val="3.6888888888888888E-2"/>
          <c:w val="0.83034958732568065"/>
          <c:h val="0.81548040598971372"/>
        </c:manualLayout>
      </c:layout>
      <c:lineChart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Sheet1!$B$1:$AA$1</c:f>
              <c:strCache>
                <c:ptCount val="26"/>
                <c:pt idx="0">
                  <c:v>Mar</c:v>
                </c:pt>
                <c:pt idx="2">
                  <c:v>May </c:v>
                </c:pt>
                <c:pt idx="4">
                  <c:v>July</c:v>
                </c:pt>
                <c:pt idx="6">
                  <c:v>Sept</c:v>
                </c:pt>
                <c:pt idx="8">
                  <c:v>Nov</c:v>
                </c:pt>
                <c:pt idx="10">
                  <c:v>Jan</c:v>
                </c:pt>
                <c:pt idx="13">
                  <c:v>April</c:v>
                </c:pt>
                <c:pt idx="16">
                  <c:v>July</c:v>
                </c:pt>
                <c:pt idx="19">
                  <c:v>Oct</c:v>
                </c:pt>
                <c:pt idx="22">
                  <c:v>Jan</c:v>
                </c:pt>
                <c:pt idx="25">
                  <c:v>April</c:v>
                </c:pt>
              </c:strCache>
            </c:strRef>
          </c:cat>
          <c:val>
            <c:numRef>
              <c:f>Sheet1!$B$2:$AA$2</c:f>
              <c:numCache>
                <c:formatCode>#,##0</c:formatCode>
                <c:ptCount val="26"/>
                <c:pt idx="0">
                  <c:v>227039</c:v>
                </c:pt>
                <c:pt idx="1">
                  <c:v>226717</c:v>
                </c:pt>
                <c:pt idx="2">
                  <c:v>227987</c:v>
                </c:pt>
                <c:pt idx="3">
                  <c:v>230123</c:v>
                </c:pt>
                <c:pt idx="4">
                  <c:v>221864</c:v>
                </c:pt>
                <c:pt idx="5">
                  <c:v>219963</c:v>
                </c:pt>
                <c:pt idx="6">
                  <c:v>208031</c:v>
                </c:pt>
                <c:pt idx="7">
                  <c:v>192414</c:v>
                </c:pt>
                <c:pt idx="8" formatCode="General">
                  <c:v>177645</c:v>
                </c:pt>
                <c:pt idx="9" formatCode="General">
                  <c:v>164398</c:v>
                </c:pt>
                <c:pt idx="10" formatCode="General">
                  <c:v>153512</c:v>
                </c:pt>
                <c:pt idx="11" formatCode="General">
                  <c:v>145493</c:v>
                </c:pt>
                <c:pt idx="12" formatCode="General">
                  <c:v>138307</c:v>
                </c:pt>
                <c:pt idx="13" formatCode="General">
                  <c:v>130839</c:v>
                </c:pt>
                <c:pt idx="14" formatCode="General">
                  <c:v>123613</c:v>
                </c:pt>
                <c:pt idx="15" formatCode="General">
                  <c:v>116403</c:v>
                </c:pt>
                <c:pt idx="16" formatCode="General">
                  <c:v>110145</c:v>
                </c:pt>
                <c:pt idx="17" formatCode="General">
                  <c:v>105320</c:v>
                </c:pt>
                <c:pt idx="18" formatCode="General">
                  <c:v>100197</c:v>
                </c:pt>
                <c:pt idx="19" formatCode="General">
                  <c:v>96325</c:v>
                </c:pt>
                <c:pt idx="20" formatCode="General">
                  <c:v>92995</c:v>
                </c:pt>
                <c:pt idx="21" formatCode="General">
                  <c:v>89631</c:v>
                </c:pt>
                <c:pt idx="22" formatCode="General">
                  <c:v>86719</c:v>
                </c:pt>
                <c:pt idx="23" formatCode="General">
                  <c:v>84162</c:v>
                </c:pt>
                <c:pt idx="24" formatCode="General">
                  <c:v>81655</c:v>
                </c:pt>
                <c:pt idx="25" formatCode="General">
                  <c:v>79047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228288"/>
        <c:axId val="55229824"/>
      </c:lineChart>
      <c:catAx>
        <c:axId val="5522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5229824"/>
        <c:crossesAt val="80000"/>
        <c:auto val="1"/>
        <c:lblAlgn val="ctr"/>
        <c:lblOffset val="100"/>
        <c:noMultiLvlLbl val="0"/>
      </c:catAx>
      <c:valAx>
        <c:axId val="55229824"/>
        <c:scaling>
          <c:orientation val="minMax"/>
          <c:max val="300000"/>
          <c:min val="50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55228288"/>
        <c:crosses val="autoZero"/>
        <c:crossBetween val="between"/>
      </c:valAx>
      <c:spPr>
        <a:noFill/>
        <a:ln w="25381">
          <a:noFill/>
        </a:ln>
      </c:spPr>
    </c:plotArea>
    <c:plotVisOnly val="1"/>
    <c:dispBlanksAs val="gap"/>
    <c:showDLblsOverMax val="0"/>
  </c:chart>
  <c:txPr>
    <a:bodyPr/>
    <a:lstStyle/>
    <a:p>
      <a:pPr>
        <a:defRPr sz="1799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21904027030029"/>
          <c:y val="0.14340872133451327"/>
          <c:w val="0.8801331853496106"/>
          <c:h val="0.72238494306681744"/>
        </c:manualLayout>
      </c:layout>
      <c:lineChart>
        <c:grouping val="standard"/>
        <c:varyColors val="0"/>
        <c:ser>
          <c:idx val="0"/>
          <c:order val="0"/>
          <c:tx>
            <c:strRef>
              <c:f>Data!$AI$3</c:f>
              <c:strCache>
                <c:ptCount val="1"/>
                <c:pt idx="0">
                  <c:v>Actuals</c:v>
                </c:pt>
              </c:strCache>
            </c:strRef>
          </c:tx>
          <c:spPr>
            <a:ln w="44450">
              <a:solidFill>
                <a:srgbClr val="000080"/>
              </a:solidFill>
              <a:prstDash val="solid"/>
            </a:ln>
          </c:spPr>
          <c:marker>
            <c:symbol val="none"/>
          </c:marker>
          <c:cat>
            <c:numRef>
              <c:f>Data!$B$262:$B$339</c:f>
              <c:numCache>
                <c:formatCode>mmm\-yy</c:formatCode>
                <c:ptCount val="78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</c:numCache>
            </c:numRef>
          </c:cat>
          <c:val>
            <c:numRef>
              <c:f>Data!$AI$262:$AI$339</c:f>
              <c:numCache>
                <c:formatCode>_(* #,##0_);_(* \(#,##0\);_(* "-"??_);_(@_)</c:formatCode>
                <c:ptCount val="78"/>
                <c:pt idx="0">
                  <c:v>1130168.4000000004</c:v>
                </c:pt>
                <c:pt idx="1">
                  <c:v>1138888.1200000001</c:v>
                </c:pt>
                <c:pt idx="2">
                  <c:v>1147397.6400000006</c:v>
                </c:pt>
                <c:pt idx="3">
                  <c:v>1150823.95</c:v>
                </c:pt>
                <c:pt idx="4">
                  <c:v>1151550.96</c:v>
                </c:pt>
                <c:pt idx="5">
                  <c:v>1160044.8000000003</c:v>
                </c:pt>
                <c:pt idx="6">
                  <c:v>1161554.9400000002</c:v>
                </c:pt>
                <c:pt idx="7">
                  <c:v>1160556.8700000001</c:v>
                </c:pt>
                <c:pt idx="8">
                  <c:v>1166642.43</c:v>
                </c:pt>
                <c:pt idx="9">
                  <c:v>1167449.7000000002</c:v>
                </c:pt>
                <c:pt idx="10">
                  <c:v>1171462.74</c:v>
                </c:pt>
                <c:pt idx="11">
                  <c:v>1173178.08</c:v>
                </c:pt>
                <c:pt idx="12">
                  <c:v>1158860.6400000001</c:v>
                </c:pt>
                <c:pt idx="13">
                  <c:v>1161343.1400000001</c:v>
                </c:pt>
                <c:pt idx="14">
                  <c:v>1165027.3600000003</c:v>
                </c:pt>
                <c:pt idx="15">
                  <c:v>1164057.01</c:v>
                </c:pt>
                <c:pt idx="16">
                  <c:v>1167598.5</c:v>
                </c:pt>
                <c:pt idx="17">
                  <c:v>1182551.9900000002</c:v>
                </c:pt>
                <c:pt idx="18">
                  <c:v>1186728.5900000001</c:v>
                </c:pt>
                <c:pt idx="19">
                  <c:v>1193753.71</c:v>
                </c:pt>
                <c:pt idx="20">
                  <c:v>1185002.22</c:v>
                </c:pt>
                <c:pt idx="21">
                  <c:v>1171439.3900000001</c:v>
                </c:pt>
                <c:pt idx="22">
                  <c:v>1159366.6000000001</c:v>
                </c:pt>
                <c:pt idx="23">
                  <c:v>1147374.8700000003</c:v>
                </c:pt>
                <c:pt idx="24">
                  <c:v>1130996.0900000001</c:v>
                </c:pt>
                <c:pt idx="25">
                  <c:v>1125221.24</c:v>
                </c:pt>
                <c:pt idx="26">
                  <c:v>1113603.8800000001</c:v>
                </c:pt>
                <c:pt idx="27">
                  <c:v>1102339.05</c:v>
                </c:pt>
                <c:pt idx="28">
                  <c:v>1100002.5</c:v>
                </c:pt>
                <c:pt idx="29">
                  <c:v>1091735.1200000001</c:v>
                </c:pt>
                <c:pt idx="30">
                  <c:v>1086738.45</c:v>
                </c:pt>
                <c:pt idx="31">
                  <c:v>1093781.23</c:v>
                </c:pt>
                <c:pt idx="32">
                  <c:v>1082723.5900000001</c:v>
                </c:pt>
                <c:pt idx="33">
                  <c:v>1077542.95</c:v>
                </c:pt>
                <c:pt idx="34">
                  <c:v>1068693.25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Data!$AM$3</c:f>
              <c:strCache>
                <c:ptCount val="1"/>
                <c:pt idx="0">
                  <c:v>Continue Freeze</c:v>
                </c:pt>
              </c:strCache>
            </c:strRef>
          </c:tx>
          <c:spPr>
            <a:ln w="44450">
              <a:solidFill>
                <a:srgbClr val="FF0000"/>
              </a:solidFill>
              <a:prstDash val="lgDash"/>
            </a:ln>
          </c:spPr>
          <c:marker>
            <c:symbol val="none"/>
          </c:marker>
          <c:cat>
            <c:numRef>
              <c:f>Data!$B$262:$B$339</c:f>
              <c:numCache>
                <c:formatCode>mmm\-yy</c:formatCode>
                <c:ptCount val="78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</c:numCache>
            </c:numRef>
          </c:cat>
          <c:val>
            <c:numRef>
              <c:f>Data!$AM$262:$AM$339</c:f>
              <c:numCache>
                <c:formatCode>General</c:formatCode>
                <c:ptCount val="78"/>
                <c:pt idx="33" formatCode="_(* #,##0_);_(* \(#,##0\);_(* &quot;-&quot;??_);_(@_)">
                  <c:v>1077542.95</c:v>
                </c:pt>
                <c:pt idx="34" formatCode="_(* #,##0_);_(* \(#,##0\);_(* &quot;-&quot;??_);_(@_)">
                  <c:v>1068693.25</c:v>
                </c:pt>
                <c:pt idx="35" formatCode="_(* #,##0_);_(* \(#,##0\);_(* &quot;-&quot;??_);_(@_)">
                  <c:v>1065194.7541172458</c:v>
                </c:pt>
                <c:pt idx="36" formatCode="_(* #,##0_);_(* \(#,##0\);_(* &quot;-&quot;??_);_(@_)">
                  <c:v>1061541.5114404738</c:v>
                </c:pt>
                <c:pt idx="37" formatCode="_(* #,##0_);_(* \(#,##0\);_(* &quot;-&quot;??_);_(@_)">
                  <c:v>1057850.7360007903</c:v>
                </c:pt>
                <c:pt idx="38" formatCode="_(* #,##0_);_(* \(#,##0\);_(* &quot;-&quot;??_);_(@_)">
                  <c:v>1054847.9596608349</c:v>
                </c:pt>
                <c:pt idx="39" formatCode="_(* #,##0_);_(* \(#,##0\);_(* &quot;-&quot;??_);_(@_)">
                  <c:v>1051509.7710008016</c:v>
                </c:pt>
                <c:pt idx="40" formatCode="_(* #,##0_);_(* \(#,##0\);_(* &quot;-&quot;??_);_(@_)">
                  <c:v>1048612.0388399791</c:v>
                </c:pt>
                <c:pt idx="41" formatCode="_(* #,##0_);_(* \(#,##0\);_(* &quot;-&quot;??_);_(@_)">
                  <c:v>1045889.1440782467</c:v>
                </c:pt>
                <c:pt idx="42" formatCode="_(* #,##0_);_(* \(#,##0\);_(* &quot;-&quot;??_);_(@_)">
                  <c:v>1043205.0433770311</c:v>
                </c:pt>
                <c:pt idx="43" formatCode="_(* #,##0_);_(* \(#,##0\);_(* &quot;-&quot;??_);_(@_)">
                  <c:v>1040800.3048828692</c:v>
                </c:pt>
                <c:pt idx="44" formatCode="_(* #,##0_);_(* \(#,##0\);_(* &quot;-&quot;??_);_(@_)">
                  <c:v>1038198.9908293494</c:v>
                </c:pt>
                <c:pt idx="45" formatCode="_(* #,##0_);_(* \(#,##0\);_(* &quot;-&quot;??_);_(@_)">
                  <c:v>1035689.773542873</c:v>
                </c:pt>
                <c:pt idx="46" formatCode="_(* #,##0_);_(* \(#,##0\);_(* &quot;-&quot;??_);_(@_)">
                  <c:v>1033103.7887445621</c:v>
                </c:pt>
                <c:pt idx="47" formatCode="_(* #,##0_);_(* \(#,##0\);_(* &quot;-&quot;??_);_(@_)">
                  <c:v>1031002.322440879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Data!$AN$3</c:f>
              <c:strCache>
                <c:ptCount val="1"/>
                <c:pt idx="0">
                  <c:v>Restore Prop 204</c:v>
                </c:pt>
              </c:strCache>
            </c:strRef>
          </c:tx>
          <c:spPr>
            <a:ln w="47625">
              <a:solidFill>
                <a:srgbClr val="7030A0"/>
              </a:solidFill>
              <a:prstDash val="lgDash"/>
            </a:ln>
          </c:spPr>
          <c:marker>
            <c:symbol val="none"/>
          </c:marker>
          <c:cat>
            <c:numRef>
              <c:f>Data!$B$262:$B$339</c:f>
              <c:numCache>
                <c:formatCode>mmm\-yy</c:formatCode>
                <c:ptCount val="78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</c:numCache>
            </c:numRef>
          </c:cat>
          <c:val>
            <c:numRef>
              <c:f>Data!$AN$262:$AN$339</c:f>
              <c:numCache>
                <c:formatCode>General</c:formatCode>
                <c:ptCount val="78"/>
                <c:pt idx="47" formatCode="_(* #,##0_);_(* \(#,##0\);_(* &quot;-&quot;??_);_(@_)">
                  <c:v>1031002.322440879</c:v>
                </c:pt>
                <c:pt idx="48" formatCode="_(* #,##0_);_(* \(#,##0\);_(* &quot;-&quot;??_);_(@_)">
                  <c:v>1053069.9874481405</c:v>
                </c:pt>
                <c:pt idx="49" formatCode="_(* #,##0_);_(* \(#,##0\);_(* &quot;-&quot;??_);_(@_)">
                  <c:v>1074953.6174427783</c:v>
                </c:pt>
                <c:pt idx="50" formatCode="_(* #,##0_);_(* \(#,##0\);_(* &quot;-&quot;??_);_(@_)">
                  <c:v>1097316.8033398124</c:v>
                </c:pt>
                <c:pt idx="51" formatCode="_(* #,##0_);_(* \(#,##0\);_(* &quot;-&quot;??_);_(@_)">
                  <c:v>1119189.1208357161</c:v>
                </c:pt>
                <c:pt idx="52" formatCode="_(* #,##0_);_(* \(#,##0\);_(* &quot;-&quot;??_);_(@_)">
                  <c:v>1141412.5624128373</c:v>
                </c:pt>
                <c:pt idx="53" formatCode="_(* #,##0_);_(* \(#,##0\);_(* &quot;-&quot;??_);_(@_)">
                  <c:v>1159973.6688580452</c:v>
                </c:pt>
                <c:pt idx="54" formatCode="_(* #,##0_);_(* \(#,##0\);_(* &quot;-&quot;??_);_(@_)">
                  <c:v>1178203.7475174703</c:v>
                </c:pt>
                <c:pt idx="55" formatCode="_(* #,##0_);_(* \(#,##0\);_(* &quot;-&quot;??_);_(@_)">
                  <c:v>1196625.1888924555</c:v>
                </c:pt>
                <c:pt idx="56" formatCode="_(* #,##0_);_(* \(#,##0\);_(* &quot;-&quot;??_);_(@_)">
                  <c:v>1214730.211927067</c:v>
                </c:pt>
                <c:pt idx="57" formatCode="_(* #,##0_);_(* \(#,##0\);_(* &quot;-&quot;??_);_(@_)">
                  <c:v>1214236.2474059279</c:v>
                </c:pt>
                <c:pt idx="58" formatCode="_(* #,##0_);_(* \(#,##0\);_(* &quot;-&quot;??_);_(@_)">
                  <c:v>1213563.5967934125</c:v>
                </c:pt>
                <c:pt idx="59" formatCode="_(* #,##0_);_(* \(#,##0\);_(* &quot;-&quot;??_);_(@_)">
                  <c:v>1213319.3446808248</c:v>
                </c:pt>
                <c:pt idx="60" formatCode="_(* #,##0_);_(* \(#,##0\);_(* &quot;-&quot;??_);_(@_)">
                  <c:v>1212793.1033145138</c:v>
                </c:pt>
                <c:pt idx="61" formatCode="_(* #,##0_);_(* \(#,##0\);_(* &quot;-&quot;??_);_(@_)">
                  <c:v>1212069.5222918799</c:v>
                </c:pt>
                <c:pt idx="62" formatCode="_(* #,##0_);_(* \(#,##0\);_(* &quot;-&quot;??_);_(@_)">
                  <c:v>1211860.8075820697</c:v>
                </c:pt>
                <c:pt idx="63" formatCode="_(* #,##0_);_(* \(#,##0\);_(* &quot;-&quot;??_);_(@_)">
                  <c:v>1211125.5889738633</c:v>
                </c:pt>
                <c:pt idx="64" formatCode="_(* #,##0_);_(* \(#,##0\);_(* &quot;-&quot;??_);_(@_)">
                  <c:v>1210767.1404424072</c:v>
                </c:pt>
                <c:pt idx="65" formatCode="_(* #,##0_);_(* \(#,##0\);_(* &quot;-&quot;??_);_(@_)">
                  <c:v>1210483.2598807856</c:v>
                </c:pt>
                <c:pt idx="66" formatCode="_(* #,##0_);_(* \(#,##0\);_(* &quot;-&quot;??_);_(@_)">
                  <c:v>1210122.0119114802</c:v>
                </c:pt>
                <c:pt idx="67" formatCode="_(* #,##0_);_(* \(#,##0\);_(* &quot;-&quot;??_);_(@_)">
                  <c:v>1209965.7230597127</c:v>
                </c:pt>
                <c:pt idx="68" formatCode="_(* #,##0_);_(* \(#,##0\);_(* &quot;-&quot;??_);_(@_)">
                  <c:v>1209470.664110187</c:v>
                </c:pt>
                <c:pt idx="69" formatCode="_(* #,##0_);_(* \(#,##0\);_(* &quot;-&quot;??_);_(@_)">
                  <c:v>1208972.0629876559</c:v>
                </c:pt>
                <c:pt idx="70" formatCode="_(* #,##0_);_(* \(#,##0\);_(* &quot;-&quot;??_);_(@_)">
                  <c:v>1208282.3853965509</c:v>
                </c:pt>
                <c:pt idx="71" formatCode="_(* #,##0_);_(* \(#,##0\);_(* &quot;-&quot;??_);_(@_)">
                  <c:v>1208050.8874898111</c:v>
                </c:pt>
                <c:pt idx="72" formatCode="_(* #,##0_);_(* \(#,##0\);_(* &quot;-&quot;??_);_(@_)">
                  <c:v>1207517.8536862256</c:v>
                </c:pt>
                <c:pt idx="73" formatCode="_(* #,##0_);_(* \(#,##0\);_(* &quot;-&quot;??_);_(@_)">
                  <c:v>1206774.0511285765</c:v>
                </c:pt>
                <c:pt idx="74" formatCode="_(* #,##0_);_(* \(#,##0\);_(* &quot;-&quot;??_);_(@_)">
                  <c:v>1206580.300594524</c:v>
                </c:pt>
                <c:pt idx="75" formatCode="_(* #,##0_);_(* \(#,##0\);_(* &quot;-&quot;??_);_(@_)">
                  <c:v>1205824.2857190508</c:v>
                </c:pt>
                <c:pt idx="76" formatCode="_(* #,##0_);_(* \(#,##0\);_(* &quot;-&quot;??_);_(@_)">
                  <c:v>1205470.5617235205</c:v>
                </c:pt>
                <c:pt idx="77" formatCode="_(* #,##0_);_(* \(#,##0\);_(* &quot;-&quot;??_);_(@_)">
                  <c:v>1205196.3116128384</c:v>
                </c:pt>
              </c:numCache>
            </c:numRef>
          </c:val>
          <c:smooth val="0"/>
        </c:ser>
        <c:ser>
          <c:idx val="1"/>
          <c:order val="3"/>
          <c:tx>
            <c:strRef>
              <c:f>Data!$AO$3</c:f>
              <c:strCache>
                <c:ptCount val="1"/>
                <c:pt idx="0">
                  <c:v>Expand to 133%</c:v>
                </c:pt>
              </c:strCache>
            </c:strRef>
          </c:tx>
          <c:spPr>
            <a:ln w="44450">
              <a:solidFill>
                <a:srgbClr val="00B050"/>
              </a:solidFill>
              <a:prstDash val="lgDash"/>
            </a:ln>
          </c:spPr>
          <c:marker>
            <c:symbol val="none"/>
          </c:marker>
          <c:cat>
            <c:numRef>
              <c:f>Data!$B$262:$B$339</c:f>
              <c:numCache>
                <c:formatCode>mmm\-yy</c:formatCode>
                <c:ptCount val="78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</c:numCache>
            </c:numRef>
          </c:cat>
          <c:val>
            <c:numRef>
              <c:f>Data!$AO$262:$AO$339</c:f>
              <c:numCache>
                <c:formatCode>General</c:formatCode>
                <c:ptCount val="78"/>
                <c:pt idx="47" formatCode="_(* #,##0_);_(* \(#,##0\);_(* &quot;-&quot;??_);_(@_)">
                  <c:v>1031002.322440879</c:v>
                </c:pt>
                <c:pt idx="48" formatCode="_(* #,##0_);_(* \(#,##0\);_(* &quot;-&quot;??_);_(@_)">
                  <c:v>1060033.5874481408</c:v>
                </c:pt>
                <c:pt idx="49" formatCode="_(* #,##0_);_(* \(#,##0\);_(* &quot;-&quot;??_);_(@_)">
                  <c:v>1088880.8174427783</c:v>
                </c:pt>
                <c:pt idx="50" formatCode="_(* #,##0_);_(* \(#,##0\);_(* &quot;-&quot;??_);_(@_)">
                  <c:v>1118207.6033398118</c:v>
                </c:pt>
                <c:pt idx="51" formatCode="_(* #,##0_);_(* \(#,##0\);_(* &quot;-&quot;??_);_(@_)">
                  <c:v>1147043.5208357163</c:v>
                </c:pt>
                <c:pt idx="52" formatCode="_(* #,##0_);_(* \(#,##0\);_(* &quot;-&quot;??_);_(@_)">
                  <c:v>1176230.5624128373</c:v>
                </c:pt>
                <c:pt idx="53" formatCode="_(* #,##0_);_(* \(#,##0\);_(* &quot;-&quot;??_);_(@_)">
                  <c:v>1200594.6688580452</c:v>
                </c:pt>
                <c:pt idx="54" formatCode="_(* #,##0_);_(* \(#,##0\);_(* &quot;-&quot;??_);_(@_)">
                  <c:v>1224627.7475174703</c:v>
                </c:pt>
                <c:pt idx="55" formatCode="_(* #,##0_);_(* \(#,##0\);_(* &quot;-&quot;??_);_(@_)">
                  <c:v>1248852.1888924555</c:v>
                </c:pt>
                <c:pt idx="56" formatCode="_(* #,##0_);_(* \(#,##0\);_(* &quot;-&quot;??_);_(@_)">
                  <c:v>1272760.211927067</c:v>
                </c:pt>
                <c:pt idx="57" formatCode="_(* #,##0_);_(* \(#,##0\);_(* &quot;-&quot;??_);_(@_)">
                  <c:v>1272376.5644984634</c:v>
                </c:pt>
                <c:pt idx="58" formatCode="_(* #,##0_);_(* \(#,##0\);_(* &quot;-&quot;??_);_(@_)">
                  <c:v>1271814.4406951955</c:v>
                </c:pt>
                <c:pt idx="59" formatCode="_(* #,##0_);_(* \(#,##0\);_(* &quot;-&quot;??_);_(@_)">
                  <c:v>1271680.9255072509</c:v>
                </c:pt>
                <c:pt idx="60" formatCode="_(* #,##0_);_(* \(#,##0\);_(* &quot;-&quot;??_);_(@_)">
                  <c:v>1271265.631580411</c:v>
                </c:pt>
                <c:pt idx="61" formatCode="_(* #,##0_);_(* \(#,##0\);_(* &quot;-&quot;??_);_(@_)">
                  <c:v>1270653.2089122741</c:v>
                </c:pt>
                <c:pt idx="62" formatCode="_(* #,##0_);_(* \(#,##0\);_(* &quot;-&quot;??_);_(@_)">
                  <c:v>1270555.8638729437</c:v>
                </c:pt>
                <c:pt idx="63" formatCode="_(* #,##0_);_(* \(#,##0\);_(* &quot;-&quot;??_);_(@_)">
                  <c:v>1269932.2266529179</c:v>
                </c:pt>
                <c:pt idx="64" formatCode="_(* #,##0_);_(* \(#,##0\);_(* &quot;-&quot;??_);_(@_)">
                  <c:v>1269685.5716298292</c:v>
                </c:pt>
                <c:pt idx="65" formatCode="_(* #,##0_);_(* \(#,##0\);_(* &quot;-&quot;??_);_(@_)">
                  <c:v>1269513.6971000079</c:v>
                </c:pt>
                <c:pt idx="66" formatCode="_(* #,##0_);_(* \(#,##0\);_(* &quot;-&quot;??_);_(@_)">
                  <c:v>1269264.6680899486</c:v>
                </c:pt>
                <c:pt idx="67" formatCode="_(* #,##0_);_(* \(#,##0\);_(* &quot;-&quot;??_);_(@_)">
                  <c:v>1269220.8115296585</c:v>
                </c:pt>
                <c:pt idx="68" formatCode="_(* #,##0_);_(* \(#,##0\);_(* &quot;-&quot;??_);_(@_)">
                  <c:v>1268838.3986093916</c:v>
                </c:pt>
                <c:pt idx="69" formatCode="_(* #,##0_);_(* \(#,##0\);_(* &quot;-&quot;??_);_(@_)">
                  <c:v>1268450.1403656218</c:v>
                </c:pt>
                <c:pt idx="70" formatCode="_(* #,##0_);_(* \(#,##0\);_(* &quot;-&quot;??_);_(@_)">
                  <c:v>1267871.0107402843</c:v>
                </c:pt>
                <c:pt idx="71" formatCode="_(* #,##0_);_(* \(#,##0\);_(* &quot;-&quot;??_);_(@_)">
                  <c:v>1267750.2662674987</c:v>
                </c:pt>
                <c:pt idx="72" formatCode="_(* #,##0_);_(* \(#,##0\);_(* &quot;-&quot;??_);_(@_)">
                  <c:v>1267328.1917479448</c:v>
                </c:pt>
                <c:pt idx="73" formatCode="_(* #,##0_);_(* \(#,##0\);_(* &quot;-&quot;??_);_(@_)">
                  <c:v>1266695.5547070042</c:v>
                </c:pt>
                <c:pt idx="74" formatCode="_(* #,##0_);_(* \(#,##0\);_(* &quot;-&quot;??_);_(@_)">
                  <c:v>1266613.1763056491</c:v>
                </c:pt>
                <c:pt idx="75" formatCode="_(* #,##0_);_(* \(#,##0\);_(* &quot;-&quot;??_);_(@_)">
                  <c:v>1265968.7405628841</c:v>
                </c:pt>
                <c:pt idx="76" formatCode="_(* #,##0_);_(* \(#,##0\);_(* &quot;-&quot;??_);_(@_)">
                  <c:v>1265726.8030848117</c:v>
                </c:pt>
                <c:pt idx="77" formatCode="_(* #,##0_);_(* \(#,##0\);_(* &quot;-&quot;??_);_(@_)">
                  <c:v>1265564.5472617876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Data!$AL$3</c:f>
              <c:strCache>
                <c:ptCount val="1"/>
                <c:pt idx="0">
                  <c:v>Drop on 1/1/14</c:v>
                </c:pt>
              </c:strCache>
            </c:strRef>
          </c:tx>
          <c:spPr>
            <a:ln w="44450">
              <a:solidFill>
                <a:srgbClr val="00B0F0"/>
              </a:solidFill>
              <a:prstDash val="lgDash"/>
            </a:ln>
          </c:spPr>
          <c:marker>
            <c:symbol val="none"/>
          </c:marker>
          <c:cat>
            <c:numRef>
              <c:f>Data!$B$262:$B$339</c:f>
              <c:numCache>
                <c:formatCode>mmm\-yy</c:formatCode>
                <c:ptCount val="78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</c:numCache>
            </c:numRef>
          </c:cat>
          <c:val>
            <c:numRef>
              <c:f>Data!$AL$262:$AL$339</c:f>
              <c:numCache>
                <c:formatCode>General</c:formatCode>
                <c:ptCount val="78"/>
                <c:pt idx="47" formatCode="_(* #,##0_);_(* \(#,##0\);_(* &quot;-&quot;??_);_(@_)">
                  <c:v>1031002.322440879</c:v>
                </c:pt>
                <c:pt idx="48" formatCode="_(* #,##0_);_(* \(#,##0\);_(* &quot;-&quot;??_);_(@_)">
                  <c:v>982294.92477003392</c:v>
                </c:pt>
                <c:pt idx="49" formatCode="_(* #,##0_);_(* \(#,##0\);_(* &quot;-&quot;??_);_(@_)">
                  <c:v>981787.32428074174</c:v>
                </c:pt>
                <c:pt idx="50" formatCode="_(* #,##0_);_(* \(#,##0\);_(* &quot;-&quot;??_);_(@_)">
                  <c:v>981759.27969384426</c:v>
                </c:pt>
                <c:pt idx="51" formatCode="_(* #,##0_);_(* \(#,##0\);_(* &quot;-&quot;??_);_(@_)">
                  <c:v>981240.36670581833</c:v>
                </c:pt>
                <c:pt idx="52" formatCode="_(* #,##0_);_(* \(#,##0\);_(* &quot;-&quot;??_);_(@_)">
                  <c:v>981072.57779900718</c:v>
                </c:pt>
                <c:pt idx="53" formatCode="_(* #,##0_);_(* \(#,##0\);_(* &quot;-&quot;??_);_(@_)">
                  <c:v>980974.32550760743</c:v>
                </c:pt>
                <c:pt idx="54" formatCode="_(* #,##0_);_(* \(#,##0\);_(* &quot;-&quot;??_);_(@_)">
                  <c:v>980545.04543042253</c:v>
                </c:pt>
                <c:pt idx="55" formatCode="_(* #,##0_);_(* \(#,##0\);_(* &quot;-&quot;??_);_(@_)">
                  <c:v>980307.12806879939</c:v>
                </c:pt>
                <c:pt idx="56" formatCode="_(* #,##0_);_(* \(#,##0\);_(* &quot;-&quot;??_);_(@_)">
                  <c:v>979752.79236680199</c:v>
                </c:pt>
                <c:pt idx="57" formatCode="_(* #,##0_);_(* \(#,##0\);_(* &quot;-&quot;??_);_(@_)">
                  <c:v>979197.0690136007</c:v>
                </c:pt>
                <c:pt idx="58" formatCode="_(* #,##0_);_(* \(#,##0\);_(* &quot;-&quot;??_);_(@_)">
                  <c:v>978462.54146033106</c:v>
                </c:pt>
                <c:pt idx="59" formatCode="_(* #,##0_);_(* \(#,##0\);_(* &quot;-&quot;??_);_(@_)">
                  <c:v>978156.29407242569</c:v>
                </c:pt>
                <c:pt idx="60" formatCode="_(* #,##0_);_(* \(#,##0\);_(* &quot;-&quot;??_);_(@_)">
                  <c:v>977567.93886992719</c:v>
                </c:pt>
                <c:pt idx="61" formatCode="_(* #,##0_);_(* \(#,##0\);_(* &quot;-&quot;??_);_(@_)">
                  <c:v>976782.12522349739</c:v>
                </c:pt>
                <c:pt idx="62" formatCode="_(* #,##0_);_(* \(#,##0\);_(* &quot;-&quot;??_);_(@_)">
                  <c:v>976511.05887511326</c:v>
                </c:pt>
                <c:pt idx="63" formatCode="_(* #,##0_);_(* \(#,##0\);_(* &quot;-&quot;??_);_(@_)">
                  <c:v>975713.36938594771</c:v>
                </c:pt>
                <c:pt idx="64" formatCode="_(* #,##0_);_(* \(#,##0\);_(* &quot;-&quot;??_);_(@_)">
                  <c:v>975292.33050310682</c:v>
                </c:pt>
                <c:pt idx="65" formatCode="_(* #,##0_);_(* \(#,##0\);_(* &quot;-&quot;??_);_(@_)">
                  <c:v>974945.7398911966</c:v>
                </c:pt>
                <c:pt idx="66" formatCode="_(* #,##0_);_(* \(#,##0\);_(* &quot;-&quot;??_);_(@_)">
                  <c:v>974521.66194378422</c:v>
                </c:pt>
                <c:pt idx="67" formatCode="_(* #,##0_);_(* \(#,##0\);_(* &quot;-&quot;??_);_(@_)">
                  <c:v>974302.42295674072</c:v>
                </c:pt>
                <c:pt idx="68" formatCode="_(* #,##0_);_(* \(#,##0\);_(* &quot;-&quot;??_);_(@_)">
                  <c:v>973744.29348497721</c:v>
                </c:pt>
                <c:pt idx="69" formatCode="_(* #,##0_);_(* \(#,##0\);_(* &quot;-&quot;??_);_(@_)">
                  <c:v>973184.72354850895</c:v>
                </c:pt>
                <c:pt idx="70" formatCode="_(* #,##0_);_(* \(#,##0\);_(* &quot;-&quot;??_);_(@_)">
                  <c:v>972433.96464617015</c:v>
                </c:pt>
                <c:pt idx="71" formatCode="_(* #,##0_);_(* \(#,##0\);_(* &quot;-&quot;??_);_(@_)">
                  <c:v>972141.27272332297</c:v>
                </c:pt>
                <c:pt idx="72" formatCode="_(* #,##0_);_(* \(#,##0\);_(* &quot;-&quot;??_);_(@_)">
                  <c:v>971546.9319907988</c:v>
                </c:pt>
                <c:pt idx="73" formatCode="_(* #,##0_);_(* \(#,##0\);_(* &quot;-&quot;??_);_(@_)">
                  <c:v>970741.70938303601</c:v>
                </c:pt>
                <c:pt idx="74" formatCode="_(* #,##0_);_(* \(#,##0\);_(* &quot;-&quot;??_);_(@_)">
                  <c:v>970486.42546896939</c:v>
                </c:pt>
                <c:pt idx="75" formatCode="_(* #,##0_);_(* \(#,##0\);_(* &quot;-&quot;??_);_(@_)">
                  <c:v>969668.76367446873</c:v>
                </c:pt>
                <c:pt idx="76" formatCode="_(* #,##0_);_(* \(#,##0\);_(* &quot;-&quot;??_);_(@_)">
                  <c:v>969253.27901140111</c:v>
                </c:pt>
                <c:pt idx="77" formatCode="_(* #,##0_);_(* \(#,##0\);_(* &quot;-&quot;??_);_(@_)">
                  <c:v>968917.15427478589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771136"/>
        <c:axId val="59793408"/>
      </c:lineChart>
      <c:dateAx>
        <c:axId val="59771136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59793408"/>
        <c:crosses val="autoZero"/>
        <c:auto val="1"/>
        <c:lblOffset val="100"/>
        <c:baseTimeUnit val="months"/>
        <c:majorUnit val="4"/>
        <c:majorTimeUnit val="months"/>
        <c:minorUnit val="1"/>
        <c:minorTimeUnit val="months"/>
      </c:dateAx>
      <c:valAx>
        <c:axId val="59793408"/>
        <c:scaling>
          <c:orientation val="minMax"/>
          <c:max val="1500000"/>
          <c:min val="0"/>
        </c:scaling>
        <c:delete val="0"/>
        <c:axPos val="l"/>
        <c:majorGridlines>
          <c:spPr>
            <a:ln w="12700">
              <a:solidFill>
                <a:srgbClr val="000000"/>
              </a:solidFill>
              <a:prstDash val="solid"/>
            </a:ln>
          </c:spPr>
        </c:majorGridlines>
        <c:numFmt formatCode="_(* #,##0_);_(* \(#,##0\);_(* &quot;-&quot;??_);_(@_)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59771136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0.72187</cdr:x>
      <cdr:y>0.80226</cdr:y>
    </cdr:from>
    <cdr:to>
      <cdr:x>0.9766</cdr:x>
      <cdr:y>0.97266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257013" y="5035758"/>
          <a:ext cx="2207936" cy="10696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baseline="0" dirty="0"/>
        </a:p>
      </cdr:txBody>
    </cdr:sp>
  </cdr:relSizeAnchor>
  <cdr:relSizeAnchor xmlns:cdr="http://schemas.openxmlformats.org/drawingml/2006/chartDrawing">
    <cdr:from>
      <cdr:x>0.78885</cdr:x>
      <cdr:y>0.93743</cdr:y>
    </cdr:from>
    <cdr:to>
      <cdr:x>0.98701</cdr:x>
      <cdr:y>0.98726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6837542" y="5875317"/>
          <a:ext cx="1717602" cy="3123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mpd="dbl">
          <a:noFill/>
        </a:ln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en-US" sz="1200" dirty="0"/>
            <a:t>*Currently frozen</a:t>
          </a:r>
        </a:p>
      </cdr:txBody>
    </cdr:sp>
  </cdr:relSizeAnchor>
  <cdr:relSizeAnchor xmlns:cdr="http://schemas.openxmlformats.org/drawingml/2006/chartDrawing">
    <cdr:from>
      <cdr:x>0.72187</cdr:x>
      <cdr:y>0.80226</cdr:y>
    </cdr:from>
    <cdr:to>
      <cdr:x>0.9766</cdr:x>
      <cdr:y>0.97266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257013" y="5035758"/>
          <a:ext cx="2207936" cy="10696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baseline="0" dirty="0"/>
        </a:p>
      </cdr:txBody>
    </cdr:sp>
  </cdr:relSizeAnchor>
  <cdr:relSizeAnchor xmlns:cdr="http://schemas.openxmlformats.org/drawingml/2006/chartDrawing">
    <cdr:from>
      <cdr:x>0.72187</cdr:x>
      <cdr:y>0.80226</cdr:y>
    </cdr:from>
    <cdr:to>
      <cdr:x>0.9766</cdr:x>
      <cdr:y>0.97266</cdr:y>
    </cdr:to>
    <cdr:sp macro="" textlink="">
      <cdr:nvSpPr>
        <cdr:cNvPr id="58" name="TextBox 1"/>
        <cdr:cNvSpPr txBox="1"/>
      </cdr:nvSpPr>
      <cdr:spPr>
        <a:xfrm xmlns:a="http://schemas.openxmlformats.org/drawingml/2006/main">
          <a:off x="6257013" y="5035758"/>
          <a:ext cx="2207936" cy="10696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baseline="0" dirty="0"/>
        </a:p>
      </cdr:txBody>
    </cdr:sp>
  </cdr:relSizeAnchor>
  <cdr:relSizeAnchor xmlns:cdr="http://schemas.openxmlformats.org/drawingml/2006/chartDrawing">
    <cdr:from>
      <cdr:x>0.72187</cdr:x>
      <cdr:y>0.80226</cdr:y>
    </cdr:from>
    <cdr:to>
      <cdr:x>0.9766</cdr:x>
      <cdr:y>0.97266</cdr:y>
    </cdr:to>
    <cdr:sp macro="" textlink="">
      <cdr:nvSpPr>
        <cdr:cNvPr id="81" name="TextBox 1"/>
        <cdr:cNvSpPr txBox="1"/>
      </cdr:nvSpPr>
      <cdr:spPr>
        <a:xfrm xmlns:a="http://schemas.openxmlformats.org/drawingml/2006/main">
          <a:off x="6257013" y="5035758"/>
          <a:ext cx="2207936" cy="10696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baseline="0" dirty="0"/>
        </a:p>
      </cdr:txBody>
    </cdr:sp>
  </cdr:relSizeAnchor>
  <cdr:relSizeAnchor xmlns:cdr="http://schemas.openxmlformats.org/drawingml/2006/chartDrawing">
    <cdr:from>
      <cdr:x>0.4386</cdr:x>
      <cdr:y>0.40299</cdr:y>
    </cdr:from>
    <cdr:to>
      <cdr:x>0.72807</cdr:x>
      <cdr:y>0.50746</cdr:y>
    </cdr:to>
    <cdr:sp macro="" textlink="">
      <cdr:nvSpPr>
        <cdr:cNvPr id="8" name="Straight Connector 7"/>
        <cdr:cNvSpPr/>
      </cdr:nvSpPr>
      <cdr:spPr>
        <a:xfrm xmlns:a="http://schemas.openxmlformats.org/drawingml/2006/main">
          <a:off x="3810000" y="2057400"/>
          <a:ext cx="2514600" cy="5334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0.43462</cdr:x>
      <cdr:y>0.41318</cdr:y>
    </cdr:from>
    <cdr:to>
      <cdr:x>0.97636</cdr:x>
      <cdr:y>0.55556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528107" y="1700153"/>
          <a:ext cx="4397672" cy="58584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 smtClean="0"/>
            <a:t>If Arizona does not expand, it may have to eliminate coverage for remaining 50,000 Childless Adults on 1/1/14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0.38792</cdr:x>
      <cdr:y>0.22796</cdr:y>
    </cdr:from>
    <cdr:to>
      <cdr:x>0.64507</cdr:x>
      <cdr:y>0.28495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164715" y="1219200"/>
          <a:ext cx="2097871" cy="30480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dirty="0" smtClean="0"/>
            <a:t>Difference- 57,000 People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0.75219</cdr:x>
      <cdr:y>0.28495</cdr:y>
    </cdr:from>
    <cdr:to>
      <cdr:x>0.95768</cdr:x>
      <cdr:y>0.35619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136489" y="1524000"/>
          <a:ext cx="1676421" cy="38100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dirty="0" smtClean="0"/>
            <a:t>Prop 204 Population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0.71483</cdr:x>
      <cdr:y>0.18522</cdr:y>
    </cdr:from>
    <cdr:to>
      <cdr:x>0.96264</cdr:x>
      <cdr:y>0.24221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831700" y="990600"/>
          <a:ext cx="2021674" cy="30480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400" dirty="0" smtClean="0"/>
            <a:t>Full Expansion to 133%</a:t>
          </a:r>
          <a:endParaRPr lang="en-US" sz="1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7F44E219-C6AF-46C2-AC48-ED7C7B07BE9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36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DDA599D6-234B-4B62-99F3-C1FB98EF01A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869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56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57066" indent="-291179" defTabSz="94956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64717" indent="-232943" defTabSz="94956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30604" indent="-232943" defTabSz="94956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96491" indent="-232943" defTabSz="94956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62377" indent="-232943" defTabSz="94956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28264" indent="-232943" defTabSz="94956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94151" indent="-232943" defTabSz="94956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60038" indent="-232943" defTabSz="94956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43CEB06-52FA-48CC-B590-505528EE918B}" type="slidenum">
              <a:rPr lang="en-US"/>
              <a:pPr eaLnBrk="1" hangingPunct="1"/>
              <a:t>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92150"/>
            <a:ext cx="4619625" cy="3463925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6581" y="4387161"/>
            <a:ext cx="5174001" cy="42334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grpSp>
        <p:nvGrpSpPr>
          <p:cNvPr id="23559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</p:grp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943600" y="60960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endParaRPr lang="en-US" sz="900" dirty="0">
              <a:latin typeface="Arial" charset="0"/>
            </a:endParaRPr>
          </a:p>
        </p:txBody>
      </p:sp>
      <p:sp>
        <p:nvSpPr>
          <p:cNvPr id="23568" name="Text Box 16"/>
          <p:cNvSpPr txBox="1">
            <a:spLocks noChangeArrowheads="1"/>
          </p:cNvSpPr>
          <p:nvPr userDrawn="1"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>
                <a:latin typeface="Arial" charset="0"/>
              </a:rPr>
              <a:t>“Reaching across Arizona to provide comprehensive quality health care for those in need”</a:t>
            </a:r>
          </a:p>
        </p:txBody>
      </p:sp>
      <p:pic>
        <p:nvPicPr>
          <p:cNvPr id="14" name="Picture 13" descr="C:\Users\Lcraymon\AppData\Local\Microsoft\Windows\Temporary Internet Files\Content.Outlook\OU63YQMA\30th-Anniversary-Logo-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70435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8FC688-C5B8-4493-8FE0-06D31B3F367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83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106C88-A84F-41BA-B872-618AE119887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240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D26230-3EB5-4604-AF78-0F052656C95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357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1FB0F7-F515-4DF0-B0D0-2F1A89D65C1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29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3EA548-AF74-4D67-8F33-254FA8E8CDF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94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b="1" dirty="0" smtClean="0"/>
              <a:t>              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360C3C-64AB-413C-98D6-4A0599CDFA4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45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645536-07B1-4827-A0F6-8BC3AB73FA7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62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A56A9A-593D-4542-852A-382A38DE42D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4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CFDFAD-250D-41ED-AB3E-026354405FD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09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57F361-137A-48FC-9D00-154E3A08F02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12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</p:grp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5867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endParaRPr lang="en-US" sz="900" dirty="0">
              <a:latin typeface="Arial" charset="0"/>
            </a:endParaRPr>
          </a:p>
        </p:txBody>
      </p:sp>
      <p:sp>
        <p:nvSpPr>
          <p:cNvPr id="17431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latin typeface="Arial" charset="0"/>
              </a:defRPr>
            </a:lvl1pPr>
          </a:lstStyle>
          <a:p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  <a:endParaRPr lang="en-US" i="1" dirty="0"/>
          </a:p>
        </p:txBody>
      </p:sp>
      <p:sp>
        <p:nvSpPr>
          <p:cNvPr id="17432" name="Text Box 24"/>
          <p:cNvSpPr txBox="1">
            <a:spLocks noChangeArrowheads="1"/>
          </p:cNvSpPr>
          <p:nvPr userDrawn="1"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>
                <a:latin typeface="Arial" charset="0"/>
              </a:rPr>
              <a:t>“Reaching across Arizona to provide comprehensive quality health care for those in need”</a:t>
            </a:r>
          </a:p>
        </p:txBody>
      </p:sp>
      <p:sp>
        <p:nvSpPr>
          <p:cNvPr id="174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07343DD0-76E3-4274-9879-698851B62F84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5" name="Picture 14" descr="C:\Users\Lcraymon\AppData\Local\Microsoft\Windows\Temporary Internet Files\Content.Outlook\OU63YQMA\30th-Anniversary-Logo-1.jp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70435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133600"/>
            <a:ext cx="7772400" cy="1470025"/>
          </a:xfrm>
        </p:spPr>
        <p:txBody>
          <a:bodyPr/>
          <a:lstStyle/>
          <a:p>
            <a:r>
              <a:rPr lang="en-US" dirty="0" smtClean="0"/>
              <a:t>AHCCCS Update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9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ew Ima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74899" y="2057399"/>
            <a:ext cx="4154813" cy="32766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763000" cy="762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Expanding will Maintain Arizona’s </a:t>
            </a:r>
            <a:br>
              <a:rPr lang="en-US" sz="4000" dirty="0" smtClean="0"/>
            </a:br>
            <a:r>
              <a:rPr lang="en-US" sz="4000" dirty="0" smtClean="0"/>
              <a:t>Economic Competitiveness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2209800"/>
            <a:ext cx="4876800" cy="4038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+mn-lt"/>
              </a:rPr>
              <a:t>Almost all of Arizona’s neighboring states are expanding</a:t>
            </a:r>
          </a:p>
          <a:p>
            <a:r>
              <a:rPr lang="en-US" dirty="0" smtClean="0">
                <a:latin typeface="+mn-lt"/>
              </a:rPr>
              <a:t>Not expanding will expose Arizona to uncompensated care costs that will impact the cost and quality of care</a:t>
            </a:r>
          </a:p>
          <a:p>
            <a:r>
              <a:rPr lang="en-US" dirty="0" smtClean="0">
                <a:latin typeface="+mn-lt"/>
              </a:rPr>
              <a:t>This cost will hurt Arizona in economic competition with other states</a:t>
            </a:r>
          </a:p>
          <a:p>
            <a:r>
              <a:rPr lang="en-US" dirty="0" smtClean="0">
                <a:latin typeface="+mn-lt"/>
              </a:rPr>
              <a:t>Taxes from non-expanding states will fund Medicaid growth in expanding states creating a wealth shift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38800" y="28194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Expanding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5212080" y="3782568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Expanding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7543800" y="43434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Expanding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7772400" y="3259723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Expanding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47688" y="309959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Undecided</a:t>
            </a:r>
            <a:endParaRPr lang="en-US" sz="1600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294967295"/>
          </p:nvPr>
        </p:nvSpPr>
        <p:spPr>
          <a:xfrm>
            <a:off x="4060031" y="6227762"/>
            <a:ext cx="457200" cy="365125"/>
          </a:xfrm>
          <a:prstGeom prst="rect">
            <a:avLst/>
          </a:prstGeom>
        </p:spPr>
        <p:txBody>
          <a:bodyPr/>
          <a:lstStyle/>
          <a:p>
            <a:fld id="{9E0F56C5-F8F2-4441-9743-E6CA2E093D7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7" name="Footer Placeholder 3"/>
          <p:cNvSpPr txBox="1">
            <a:spLocks noGrp="1"/>
          </p:cNvSpPr>
          <p:nvPr/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b="1" dirty="0">
                <a:latin typeface="Arial" charset="0"/>
              </a:rPr>
              <a:t>30 Years of Medicaid Innovation</a:t>
            </a:r>
          </a:p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i="1" dirty="0">
                <a:latin typeface="Arial" charset="0"/>
              </a:rPr>
              <a:t>Our first care is your health care</a:t>
            </a:r>
          </a:p>
          <a:p>
            <a:r>
              <a:rPr lang="en-US" sz="900" i="1" dirty="0">
                <a:latin typeface="Arial" charset="0"/>
              </a:rPr>
              <a:t>              Arizona Health Care Cost Containment System</a:t>
            </a:r>
          </a:p>
          <a:p>
            <a:endParaRPr lang="en-US" sz="9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1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Local Medicaid Efforts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6565538"/>
              </p:ext>
            </p:extLst>
          </p:nvPr>
        </p:nvGraphicFramePr>
        <p:xfrm>
          <a:off x="457200" y="1998662"/>
          <a:ext cx="82296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292025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Local Match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Federal</a:t>
                      </a:r>
                      <a:r>
                        <a:rPr lang="en-US" baseline="0" dirty="0" smtClean="0"/>
                        <a:t> Match</a:t>
                      </a:r>
                      <a:endParaRPr lang="en-US" dirty="0"/>
                    </a:p>
                  </a:txBody>
                  <a:tcPr/>
                </a:tc>
              </a:tr>
              <a:tr h="553360">
                <a:tc>
                  <a:txBody>
                    <a:bodyPr/>
                    <a:lstStyle/>
                    <a:p>
                      <a:r>
                        <a:rPr lang="en-US" dirty="0" smtClean="0"/>
                        <a:t>Safety Net Care Pool Maricopa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$36.7 million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$70.2 million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553360">
                <a:tc>
                  <a:txBody>
                    <a:bodyPr/>
                    <a:lstStyle/>
                    <a:p>
                      <a:r>
                        <a:rPr lang="en-US" dirty="0" smtClean="0"/>
                        <a:t>Safety Net Care Pool UMC &amp; PCH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$77.2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million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$147.8 million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20597">
                <a:tc>
                  <a:txBody>
                    <a:bodyPr/>
                    <a:lstStyle/>
                    <a:p>
                      <a:r>
                        <a:rPr lang="en-US" dirty="0" smtClean="0"/>
                        <a:t>Phoenix Provider</a:t>
                      </a:r>
                      <a:r>
                        <a:rPr lang="en-US" baseline="0" dirty="0" smtClean="0"/>
                        <a:t> Tax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$109.0 million</a:t>
                      </a:r>
                      <a:endParaRPr lang="en-US" sz="1800" u="sng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$208.6 million</a:t>
                      </a:r>
                      <a:endParaRPr lang="en-US" sz="1800" u="sng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20597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$222.9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million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$426.6 million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962400" y="6248400"/>
            <a:ext cx="457200" cy="365125"/>
          </a:xfrm>
          <a:prstGeom prst="rect">
            <a:avLst/>
          </a:prstGeom>
        </p:spPr>
        <p:txBody>
          <a:bodyPr/>
          <a:lstStyle/>
          <a:p>
            <a:fld id="{9E0F56C5-F8F2-4441-9743-E6CA2E093D7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430" y="48006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efforts end on 12/31/13</a:t>
            </a:r>
            <a:endParaRPr lang="en-US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28600" y="6172200"/>
            <a:ext cx="85344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39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Medicaid Expansion Funding Impacts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477799"/>
              </p:ext>
            </p:extLst>
          </p:nvPr>
        </p:nvGraphicFramePr>
        <p:xfrm>
          <a:off x="457200" y="2057400"/>
          <a:ext cx="822960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 Match Increase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$27 million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$154 million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$105 million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Provider</a:t>
                      </a:r>
                      <a:r>
                        <a:rPr lang="en-US" baseline="0" dirty="0" smtClean="0"/>
                        <a:t> Assessment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($82 million)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($256</a:t>
                      </a:r>
                      <a:r>
                        <a:rPr lang="en-US" baseline="0" dirty="0" smtClean="0"/>
                        <a:t> million)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($224 million)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</a:t>
                      </a:r>
                      <a:r>
                        <a:rPr lang="en-US" baseline="0" dirty="0" smtClean="0"/>
                        <a:t> in Existing Premium Tax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($7</a:t>
                      </a:r>
                      <a:r>
                        <a:rPr lang="en-US" u="sng" baseline="0" dirty="0" smtClean="0"/>
                        <a:t> million)</a:t>
                      </a:r>
                      <a:endParaRPr lang="en-US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($34 million)</a:t>
                      </a:r>
                      <a:endParaRPr lang="en-US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($36 million)</a:t>
                      </a:r>
                      <a:endParaRPr lang="en-US" u="sng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Net Impact on GF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($62 million)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($136 million)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($155 million)</a:t>
                      </a:r>
                      <a:endParaRPr lang="en-US" dirty="0"/>
                    </a:p>
                  </a:txBody>
                  <a:tcPr anchor="ctr"/>
                </a:tc>
              </a:tr>
              <a:tr h="61468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Federal Match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$337 million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$1.556 billion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$1.712 billion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038600" y="6248400"/>
            <a:ext cx="457200" cy="365125"/>
          </a:xfrm>
          <a:prstGeom prst="rect">
            <a:avLst/>
          </a:prstGeom>
        </p:spPr>
        <p:txBody>
          <a:bodyPr/>
          <a:lstStyle/>
          <a:p>
            <a:fld id="{9E0F56C5-F8F2-4441-9743-E6CA2E093D7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28600" y="6172200"/>
            <a:ext cx="85344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6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Impact to Arizonans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900" dirty="0"/>
              <a:t>Working Childless Adult age 55 – “I was born and raised in Arizona, lived here all my 55 years.  I have worked and raised a family.  I have come down with </a:t>
            </a:r>
            <a:r>
              <a:rPr lang="en-US" sz="1900" dirty="0" err="1"/>
              <a:t>Hep</a:t>
            </a:r>
            <a:r>
              <a:rPr lang="en-US" sz="1900" dirty="0"/>
              <a:t> C and if I don’t get treatment I will die.  I can’t work full time any longer because of my illness.  I can’t afford treatment.  I guess I don’t have a choice but to die thanks to this state I have called home all my life.  Still working part time paying into the system, just waiting to die</a:t>
            </a:r>
            <a:r>
              <a:rPr lang="en-US" sz="1900" dirty="0" smtClean="0"/>
              <a:t>.”</a:t>
            </a:r>
            <a:endParaRPr lang="en-US" sz="1900" dirty="0"/>
          </a:p>
          <a:p>
            <a:r>
              <a:rPr lang="en-US" sz="1900" dirty="0" smtClean="0"/>
              <a:t>14 </a:t>
            </a:r>
            <a:r>
              <a:rPr lang="en-US" sz="1900" dirty="0"/>
              <a:t>County Sheriffs sent a letter on Feb 11</a:t>
            </a:r>
            <a:r>
              <a:rPr lang="en-US" sz="1900" baseline="30000" dirty="0"/>
              <a:t>th</a:t>
            </a:r>
            <a:r>
              <a:rPr lang="en-US" sz="1900" dirty="0"/>
              <a:t> – “Deputies in the field are also seeing the impacts of the untreated mental health conditions among those who no longer qualify for AHCCCS/Medicaid.  Formerly stable people with mild to moderate mental health disorders are taxing the resources of deputies, often unnecessarily</a:t>
            </a:r>
            <a:r>
              <a:rPr lang="en-US" sz="1900" dirty="0" smtClean="0"/>
              <a:t>…“</a:t>
            </a:r>
            <a:r>
              <a:rPr lang="en-US" sz="1900" dirty="0"/>
              <a:t>Making AHCCCS/Medicaid services more accessible to more Arizonans who are struggling economically will benefit the communities as a whole, as well as public safety in general.  Thus we support your proposal</a:t>
            </a:r>
            <a:r>
              <a:rPr lang="en-US" sz="1900" dirty="0" smtClean="0"/>
              <a:t>…”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r>
              <a:rPr lang="en-US" smtClean="0"/>
              <a:t>              </a:t>
            </a:r>
            <a:r>
              <a:rPr lang="en-US" i="1" smtClean="0"/>
              <a:t>Our first care is your health care</a:t>
            </a:r>
          </a:p>
          <a:p>
            <a:r>
              <a:rPr lang="en-US" i="1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62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274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C99D390-4BF1-4EB3-BBD4-37CB4354E567}" type="slidenum">
              <a:rPr lang="en-US" altLang="en-US"/>
              <a:pPr eaLnBrk="1" hangingPunct="1"/>
              <a:t>14</a:t>
            </a:fld>
            <a:endParaRPr lang="en-US" altLang="en-US" dirty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AHCCCS Prop 204 Restoration and Medicaid Coverage 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376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 b="1" i="1" dirty="0" smtClean="0"/>
              <a:t>Honor the will of the Voters </a:t>
            </a:r>
            <a:r>
              <a:rPr lang="en-US" sz="2200" dirty="0" smtClean="0"/>
              <a:t>– twice have approved coverage for low income Arizonans – up to 100%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b="1" i="1" dirty="0" smtClean="0"/>
              <a:t>Keeps Arizona Economically competitive </a:t>
            </a:r>
            <a:r>
              <a:rPr lang="en-US" sz="2200" dirty="0" smtClean="0"/>
              <a:t>– Arizona families and businesses have to support uncompensated care – states that expand Medicaid have competitive advantage 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b="1" i="1" dirty="0" smtClean="0"/>
              <a:t>Protect rural, safety net and healthcare infrastructure </a:t>
            </a:r>
            <a:r>
              <a:rPr lang="en-US" sz="2200" dirty="0" smtClean="0"/>
              <a:t>- AHCCCS is an integrated system and the impact of a continued freeze will be dramatic on the delivery system all Arizonans enjoy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b="1" i="1" dirty="0" smtClean="0"/>
              <a:t>AHCCCS part of sustainability solution – </a:t>
            </a:r>
            <a:r>
              <a:rPr lang="en-US" sz="2200" dirty="0" smtClean="0"/>
              <a:t>Healthcare financing is a national policy dilemma that requires a federal solution – AHCCCS is nationally recognized system and similar efficiency levels should be achieved elsewhere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b="1" i="1" dirty="0" smtClean="0"/>
              <a:t>Achieve healthier Arizona </a:t>
            </a:r>
            <a:r>
              <a:rPr lang="en-US" sz="2200" dirty="0" smtClean="0"/>
              <a:t>– New England Journal of Medicine found AHCCCS expansion saved lives and coverage also supports lower costs of care for patients   </a:t>
            </a:r>
            <a:endParaRPr lang="en-US" sz="2200" b="1" i="1" dirty="0" smtClean="0"/>
          </a:p>
          <a:p>
            <a:pPr eaLnBrk="1" hangingPunct="1">
              <a:lnSpc>
                <a:spcPct val="80000"/>
              </a:lnSpc>
            </a:pPr>
            <a:endParaRPr lang="en-US" sz="2400" b="1" dirty="0" smtClean="0"/>
          </a:p>
        </p:txBody>
      </p:sp>
      <p:sp>
        <p:nvSpPr>
          <p:cNvPr id="5" name="Footer Placeholder 3"/>
          <p:cNvSpPr txBox="1">
            <a:spLocks noGrp="1"/>
          </p:cNvSpPr>
          <p:nvPr/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b="1" dirty="0">
                <a:latin typeface="Arial" charset="0"/>
              </a:rPr>
              <a:t>30 Years of Medicaid Innovation</a:t>
            </a:r>
          </a:p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i="1" dirty="0">
                <a:latin typeface="Arial" charset="0"/>
              </a:rPr>
              <a:t>Our first care is your health care</a:t>
            </a:r>
          </a:p>
          <a:p>
            <a:r>
              <a:rPr lang="en-US" sz="900" i="1" dirty="0">
                <a:latin typeface="Arial" charset="0"/>
              </a:rPr>
              <a:t>              Arizona Health Care Cost Containment System</a:t>
            </a:r>
          </a:p>
          <a:p>
            <a:endParaRPr lang="en-US" sz="9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AHCCCS is part of 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Conservative managed care principles based on competition and choice</a:t>
            </a:r>
          </a:p>
          <a:p>
            <a:r>
              <a:rPr lang="en-US" sz="2000" dirty="0" smtClean="0"/>
              <a:t>“Gold Standard” for managed care</a:t>
            </a:r>
          </a:p>
          <a:p>
            <a:r>
              <a:rPr lang="en-US" sz="2000" dirty="0" smtClean="0"/>
              <a:t>Error rates well below national average</a:t>
            </a:r>
          </a:p>
          <a:p>
            <a:r>
              <a:rPr lang="en-US" sz="2000" dirty="0" smtClean="0"/>
              <a:t>Quality performance measures above national averages</a:t>
            </a:r>
          </a:p>
          <a:p>
            <a:r>
              <a:rPr lang="en-US" sz="2000" dirty="0"/>
              <a:t>#1 ranking nationally for Medicaid Developmentally Disabled program – United Cerebral Palsy 2012 </a:t>
            </a:r>
            <a:r>
              <a:rPr lang="en-US" sz="2000" dirty="0" smtClean="0"/>
              <a:t>Report</a:t>
            </a:r>
          </a:p>
          <a:p>
            <a:r>
              <a:rPr lang="en-US" sz="2000" dirty="0" smtClean="0"/>
              <a:t>High member satisfaction – less than 3% switch plans</a:t>
            </a:r>
          </a:p>
          <a:p>
            <a:r>
              <a:rPr lang="en-US" sz="2000" dirty="0" smtClean="0"/>
              <a:t>Strong Competition to participate in the program</a:t>
            </a:r>
          </a:p>
          <a:p>
            <a:r>
              <a:rPr lang="en-US" sz="2000" dirty="0" smtClean="0"/>
              <a:t>One of the highest rates of community placement nationally for those at risk of institutionalization</a:t>
            </a:r>
          </a:p>
          <a:p>
            <a:r>
              <a:rPr lang="en-US" sz="2000" dirty="0" smtClean="0"/>
              <a:t>National leader in Integrated delivery system for Dual eligible</a:t>
            </a:r>
          </a:p>
          <a:p>
            <a:r>
              <a:rPr lang="en-US" sz="2000" dirty="0" smtClean="0"/>
              <a:t>Very strong provider participation rates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r>
              <a:rPr lang="en-US" smtClean="0"/>
              <a:t>              </a:t>
            </a:r>
            <a:r>
              <a:rPr lang="en-US" i="1" smtClean="0"/>
              <a:t>Our first care is your health care</a:t>
            </a:r>
          </a:p>
          <a:p>
            <a:r>
              <a:rPr lang="en-US" i="1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08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pic>
        <p:nvPicPr>
          <p:cNvPr id="6" name="Picture 3" descr="C:\Users\Lcraymon\AppData\Local\Microsoft\Windows\Temporary Internet Files\Content.Outlook\OU63YQMA\30th-Anniversary-Logo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0"/>
            <a:ext cx="8839200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113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362200" y="625602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1120CE6-22AA-4B4A-A630-8132EFE03A1F}" type="slidenum">
              <a:rPr lang="en-US" altLang="en-US"/>
              <a:pPr eaLnBrk="1" hangingPunct="1"/>
              <a:t>2</a:t>
            </a:fld>
            <a:endParaRPr lang="en-US" altLang="en-US" dirty="0"/>
          </a:p>
        </p:txBody>
      </p:sp>
      <p:sp>
        <p:nvSpPr>
          <p:cNvPr id="3077" name="Rectangle 2"/>
          <p:cNvSpPr>
            <a:spLocks noChangeArrowheads="1"/>
          </p:cNvSpPr>
          <p:nvPr/>
        </p:nvSpPr>
        <p:spPr bwMode="auto">
          <a:xfrm>
            <a:off x="457200" y="569913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r>
              <a:rPr lang="en-US" sz="4000" dirty="0">
                <a:solidFill>
                  <a:schemeClr val="tx2"/>
                </a:solidFill>
              </a:rPr>
              <a:t>100% Federal Poverty Level</a:t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4000" dirty="0">
                <a:solidFill>
                  <a:schemeClr val="tx2"/>
                </a:solidFill>
              </a:rPr>
              <a:t>(</a:t>
            </a:r>
            <a:r>
              <a:rPr lang="en-US" sz="4000" dirty="0" smtClean="0">
                <a:solidFill>
                  <a:schemeClr val="tx2"/>
                </a:solidFill>
              </a:rPr>
              <a:t>2013)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078" name="Text Box 3"/>
          <p:cNvSpPr txBox="1">
            <a:spLocks noChangeArrowheads="1"/>
          </p:cNvSpPr>
          <p:nvPr/>
        </p:nvSpPr>
        <p:spPr bwMode="auto">
          <a:xfrm>
            <a:off x="8458200" y="655320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79" name="Rectangle 4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3080" name="Rectangle 5"/>
          <p:cNvSpPr>
            <a:spLocks noChangeArrowheads="1"/>
          </p:cNvSpPr>
          <p:nvPr/>
        </p:nvSpPr>
        <p:spPr bwMode="auto">
          <a:xfrm>
            <a:off x="0" y="2076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3081" name="Rectangle 6"/>
          <p:cNvSpPr>
            <a:spLocks noChangeArrowheads="1"/>
          </p:cNvSpPr>
          <p:nvPr/>
        </p:nvSpPr>
        <p:spPr bwMode="auto">
          <a:xfrm>
            <a:off x="0" y="2076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035298"/>
              </p:ext>
            </p:extLst>
          </p:nvPr>
        </p:nvGraphicFramePr>
        <p:xfrm>
          <a:off x="838200" y="1828800"/>
          <a:ext cx="7331075" cy="4113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Slide" r:id="rId4" imgW="266694" imgH="199497" progId="PowerPoint.Slide.8">
                  <p:embed/>
                </p:oleObj>
              </mc:Choice>
              <mc:Fallback>
                <p:oleObj name="Slide" r:id="rId4" imgW="266694" imgH="199497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 t="21185"/>
                      <a:stretch>
                        <a:fillRect/>
                      </a:stretch>
                    </p:blipFill>
                    <p:spPr bwMode="auto">
                      <a:xfrm>
                        <a:off x="838200" y="1828800"/>
                        <a:ext cx="7331075" cy="41138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Text Box 8"/>
          <p:cNvSpPr txBox="1">
            <a:spLocks noChangeArrowheads="1"/>
          </p:cNvSpPr>
          <p:nvPr/>
        </p:nvSpPr>
        <p:spPr bwMode="auto">
          <a:xfrm>
            <a:off x="136525" y="5699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dirty="0"/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28600" y="6172200"/>
            <a:ext cx="85344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20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419100" y="1612792"/>
            <a:ext cx="8496300" cy="36840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30" name="Chart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460967"/>
              </p:ext>
            </p:extLst>
          </p:nvPr>
        </p:nvGraphicFramePr>
        <p:xfrm>
          <a:off x="212324" y="1544810"/>
          <a:ext cx="868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9" name="Group 58"/>
          <p:cNvGrpSpPr/>
          <p:nvPr/>
        </p:nvGrpSpPr>
        <p:grpSpPr>
          <a:xfrm>
            <a:off x="661947" y="1600200"/>
            <a:ext cx="5486400" cy="1582252"/>
            <a:chOff x="661947" y="1746695"/>
            <a:chExt cx="5486400" cy="1582252"/>
          </a:xfrm>
        </p:grpSpPr>
        <p:sp>
          <p:nvSpPr>
            <p:cNvPr id="22" name="TextBox 21"/>
            <p:cNvSpPr txBox="1"/>
            <p:nvPr/>
          </p:nvSpPr>
          <p:spPr>
            <a:xfrm>
              <a:off x="5157747" y="1752600"/>
              <a:ext cx="990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600" dirty="0" smtClean="0">
                  <a:solidFill>
                    <a:schemeClr val="bg1"/>
                  </a:solidFill>
                </a:rPr>
                <a:t>~</a:t>
              </a:r>
              <a:endParaRPr lang="en-US" sz="9600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651766" y="1752600"/>
              <a:ext cx="990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600" dirty="0" smtClean="0">
                  <a:solidFill>
                    <a:schemeClr val="bg1"/>
                  </a:solidFill>
                </a:rPr>
                <a:t>~</a:t>
              </a:r>
              <a:endParaRPr lang="en-US" sz="9600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916143" y="1746695"/>
              <a:ext cx="990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600" dirty="0" smtClean="0">
                  <a:solidFill>
                    <a:schemeClr val="bg1"/>
                  </a:solidFill>
                </a:rPr>
                <a:t>~</a:t>
              </a:r>
              <a:endParaRPr lang="en-US" sz="9600" dirty="0">
                <a:solidFill>
                  <a:schemeClr val="bg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165404" y="1752600"/>
              <a:ext cx="990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600" dirty="0" smtClean="0">
                  <a:solidFill>
                    <a:schemeClr val="bg1"/>
                  </a:solidFill>
                </a:rPr>
                <a:t>~</a:t>
              </a:r>
              <a:endParaRPr lang="en-US" sz="9600" dirty="0">
                <a:solidFill>
                  <a:schemeClr val="bg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416789" y="1752600"/>
              <a:ext cx="990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600" dirty="0" smtClean="0">
                  <a:solidFill>
                    <a:schemeClr val="bg1"/>
                  </a:solidFill>
                </a:rPr>
                <a:t>~</a:t>
              </a:r>
              <a:endParaRPr lang="en-US" sz="9600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61947" y="1759287"/>
              <a:ext cx="990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600" dirty="0" smtClean="0">
                  <a:solidFill>
                    <a:schemeClr val="bg1"/>
                  </a:solidFill>
                </a:rPr>
                <a:t>~</a:t>
              </a:r>
              <a:endParaRPr lang="en-US" sz="96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950976"/>
          </a:xfrm>
        </p:spPr>
        <p:txBody>
          <a:bodyPr>
            <a:noAutofit/>
          </a:bodyPr>
          <a:lstStyle/>
          <a:p>
            <a:r>
              <a:rPr lang="en-US" sz="3600" dirty="0" smtClean="0"/>
              <a:t>Medicaid and ACA Populations</a:t>
            </a:r>
            <a:endParaRPr lang="en-US" sz="3600" dirty="0"/>
          </a:p>
        </p:txBody>
      </p:sp>
      <p:sp>
        <p:nvSpPr>
          <p:cNvPr id="36" name="TextBox 35"/>
          <p:cNvSpPr txBox="1"/>
          <p:nvPr/>
        </p:nvSpPr>
        <p:spPr>
          <a:xfrm>
            <a:off x="882677" y="4331472"/>
            <a:ext cx="39692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67%</a:t>
            </a:r>
            <a:endParaRPr lang="en-US" sz="900" dirty="0"/>
          </a:p>
        </p:txBody>
      </p:sp>
      <p:sp>
        <p:nvSpPr>
          <p:cNvPr id="43" name="TextBox 42"/>
          <p:cNvSpPr txBox="1"/>
          <p:nvPr/>
        </p:nvSpPr>
        <p:spPr>
          <a:xfrm>
            <a:off x="1619250" y="4332828"/>
            <a:ext cx="39692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67%</a:t>
            </a:r>
            <a:endParaRPr lang="en-US" sz="900" dirty="0"/>
          </a:p>
        </p:txBody>
      </p:sp>
      <p:sp>
        <p:nvSpPr>
          <p:cNvPr id="44" name="TextBox 43"/>
          <p:cNvSpPr txBox="1"/>
          <p:nvPr/>
        </p:nvSpPr>
        <p:spPr>
          <a:xfrm>
            <a:off x="2354249" y="4325346"/>
            <a:ext cx="39692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67%</a:t>
            </a:r>
            <a:endParaRPr lang="en-US" sz="900" dirty="0"/>
          </a:p>
        </p:txBody>
      </p:sp>
      <p:sp>
        <p:nvSpPr>
          <p:cNvPr id="45" name="TextBox 44"/>
          <p:cNvSpPr txBox="1"/>
          <p:nvPr/>
        </p:nvSpPr>
        <p:spPr>
          <a:xfrm>
            <a:off x="3103012" y="4327542"/>
            <a:ext cx="39692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67%</a:t>
            </a:r>
            <a:endParaRPr lang="en-US" sz="900" dirty="0"/>
          </a:p>
        </p:txBody>
      </p:sp>
      <p:sp>
        <p:nvSpPr>
          <p:cNvPr id="46" name="TextBox 45"/>
          <p:cNvSpPr txBox="1"/>
          <p:nvPr/>
        </p:nvSpPr>
        <p:spPr>
          <a:xfrm>
            <a:off x="3854997" y="4327542"/>
            <a:ext cx="39692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67%</a:t>
            </a:r>
            <a:endParaRPr lang="en-US" sz="900" dirty="0"/>
          </a:p>
        </p:txBody>
      </p:sp>
      <p:sp>
        <p:nvSpPr>
          <p:cNvPr id="47" name="TextBox 46"/>
          <p:cNvSpPr txBox="1"/>
          <p:nvPr/>
        </p:nvSpPr>
        <p:spPr>
          <a:xfrm>
            <a:off x="4597011" y="4327542"/>
            <a:ext cx="39692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67%</a:t>
            </a:r>
            <a:endParaRPr lang="en-US" sz="900" dirty="0"/>
          </a:p>
        </p:txBody>
      </p:sp>
      <p:sp>
        <p:nvSpPr>
          <p:cNvPr id="48" name="TextBox 47"/>
          <p:cNvSpPr txBox="1"/>
          <p:nvPr/>
        </p:nvSpPr>
        <p:spPr>
          <a:xfrm>
            <a:off x="5324370" y="4332828"/>
            <a:ext cx="39692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85%</a:t>
            </a:r>
            <a:endParaRPr lang="en-US" sz="900" dirty="0"/>
          </a:p>
        </p:txBody>
      </p:sp>
      <p:sp>
        <p:nvSpPr>
          <p:cNvPr id="50" name="TextBox 49"/>
          <p:cNvSpPr txBox="1"/>
          <p:nvPr/>
        </p:nvSpPr>
        <p:spPr>
          <a:xfrm>
            <a:off x="5337124" y="3048000"/>
            <a:ext cx="396926" cy="2077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50" dirty="0" smtClean="0"/>
              <a:t>100%</a:t>
            </a:r>
            <a:endParaRPr lang="en-US" sz="750" dirty="0"/>
          </a:p>
        </p:txBody>
      </p:sp>
      <p:sp>
        <p:nvSpPr>
          <p:cNvPr id="51" name="TextBox 50"/>
          <p:cNvSpPr txBox="1"/>
          <p:nvPr/>
        </p:nvSpPr>
        <p:spPr>
          <a:xfrm>
            <a:off x="3852717" y="3048000"/>
            <a:ext cx="396926" cy="2077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50" dirty="0" smtClean="0"/>
              <a:t>100%</a:t>
            </a:r>
            <a:endParaRPr lang="en-US" sz="750" dirty="0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4800600" y="1400175"/>
            <a:ext cx="0" cy="2057400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435502" y="2298673"/>
            <a:ext cx="76200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Medicare</a:t>
            </a:r>
            <a:endParaRPr lang="en-US" sz="1100" dirty="0"/>
          </a:p>
        </p:txBody>
      </p:sp>
      <p:sp>
        <p:nvSpPr>
          <p:cNvPr id="56" name="TextBox 55"/>
          <p:cNvSpPr txBox="1"/>
          <p:nvPr/>
        </p:nvSpPr>
        <p:spPr>
          <a:xfrm>
            <a:off x="228600" y="1234440"/>
            <a:ext cx="533400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400%</a:t>
            </a:r>
            <a:endParaRPr lang="en-US" sz="1050" dirty="0"/>
          </a:p>
        </p:txBody>
      </p:sp>
      <p:sp>
        <p:nvSpPr>
          <p:cNvPr id="31" name="TextBox 30"/>
          <p:cNvSpPr txBox="1"/>
          <p:nvPr/>
        </p:nvSpPr>
        <p:spPr>
          <a:xfrm>
            <a:off x="6400800" y="3581400"/>
            <a:ext cx="2362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100-133% FPL Estimated 57,000 to enroll 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6400800" y="43434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Percentage of costs paid by federal government</a:t>
            </a:r>
            <a:endParaRPr lang="en-US" sz="16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5797496" y="4448244"/>
            <a:ext cx="679504" cy="187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638800" y="3276600"/>
            <a:ext cx="762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28"/>
          <p:cNvSpPr>
            <a:spLocks noGrp="1"/>
          </p:cNvSpPr>
          <p:nvPr>
            <p:ph type="sldNum" sz="quarter" idx="4294967295"/>
          </p:nvPr>
        </p:nvSpPr>
        <p:spPr>
          <a:xfrm>
            <a:off x="4067747" y="6248400"/>
            <a:ext cx="457200" cy="365125"/>
          </a:xfrm>
          <a:prstGeom prst="rect">
            <a:avLst/>
          </a:prstGeom>
        </p:spPr>
        <p:txBody>
          <a:bodyPr/>
          <a:lstStyle/>
          <a:p>
            <a:fld id="{9E0F56C5-F8F2-4441-9743-E6CA2E093D7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3" name="Footer Placeholder 3"/>
          <p:cNvSpPr txBox="1">
            <a:spLocks noGrp="1"/>
          </p:cNvSpPr>
          <p:nvPr/>
        </p:nvSpPr>
        <p:spPr bwMode="auto">
          <a:xfrm>
            <a:off x="228600" y="6144087"/>
            <a:ext cx="8534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b="1" dirty="0">
                <a:latin typeface="Arial" charset="0"/>
              </a:rPr>
              <a:t>30 Years of Medicaid Innovation</a:t>
            </a:r>
          </a:p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i="1" dirty="0">
                <a:latin typeface="Arial" charset="0"/>
              </a:rPr>
              <a:t>Our first care is your health care</a:t>
            </a:r>
          </a:p>
          <a:p>
            <a:r>
              <a:rPr lang="en-US" sz="900" i="1" dirty="0">
                <a:latin typeface="Arial" charset="0"/>
              </a:rPr>
              <a:t>              Arizona Health Care Cost Containment System</a:t>
            </a:r>
          </a:p>
          <a:p>
            <a:endParaRPr lang="en-US" sz="9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90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AHCCCS Coverage History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 smtClean="0"/>
              <a:t>Mid 1990s – Governor Symington proposed eligibility increase to 100% - leverage state only spending</a:t>
            </a:r>
          </a:p>
          <a:p>
            <a:r>
              <a:rPr lang="en-US" sz="2500" dirty="0" smtClean="0"/>
              <a:t>1996 Initiative approved by voters after lack of support by legislature</a:t>
            </a:r>
          </a:p>
          <a:p>
            <a:r>
              <a:rPr lang="en-US" sz="2500" dirty="0" smtClean="0"/>
              <a:t>2000 Initiative passed by voters after state unable to implement 1996 initiative</a:t>
            </a:r>
          </a:p>
          <a:p>
            <a:r>
              <a:rPr lang="en-US" sz="2500" dirty="0" smtClean="0"/>
              <a:t>2001 – coverage up to 100% implemented</a:t>
            </a:r>
          </a:p>
          <a:p>
            <a:r>
              <a:rPr lang="en-US" sz="2500" dirty="0" smtClean="0"/>
              <a:t>2010 – ACA passes with coverage up to 133%</a:t>
            </a:r>
          </a:p>
          <a:p>
            <a:r>
              <a:rPr lang="en-US" sz="2500" dirty="0" smtClean="0"/>
              <a:t>2011 – State imposes freeze – insufficient resources</a:t>
            </a:r>
          </a:p>
          <a:p>
            <a:r>
              <a:rPr lang="en-US" sz="2500" dirty="0" smtClean="0"/>
              <a:t>2012 – US Supreme Court ruling on ACA </a:t>
            </a:r>
            <a:endParaRPr lang="en-US" sz="2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286000" y="6324600"/>
            <a:ext cx="2133600" cy="476250"/>
          </a:xfrm>
        </p:spPr>
        <p:txBody>
          <a:bodyPr/>
          <a:lstStyle/>
          <a:p>
            <a:pPr>
              <a:defRPr/>
            </a:pPr>
            <a:fld id="{D28942D3-99F9-4FC3-B951-3D15A877C8C4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28600" y="6172200"/>
            <a:ext cx="85344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34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2018955-25FD-40D4-8552-C180F91DFEAA}" type="slidenum">
              <a:rPr lang="en-US" smtClean="0">
                <a:latin typeface="Arial" pitchFamily="34" charset="0"/>
              </a:rPr>
              <a:pPr/>
              <a:t>5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3316" name="Slide Number Placeholder 3"/>
          <p:cNvSpPr txBox="1">
            <a:spLocks noGrp="1"/>
          </p:cNvSpPr>
          <p:nvPr/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F017136C-CDA9-4C32-9EBD-665CF83914D1}" type="slidenum">
              <a:rPr lang="en-US" sz="1400">
                <a:latin typeface="Arial" pitchFamily="34" charset="0"/>
              </a:rPr>
              <a:pPr algn="r" eaLnBrk="1" hangingPunct="1"/>
              <a:t>5</a:t>
            </a:fld>
            <a:endParaRPr lang="en-US" sz="1400" dirty="0">
              <a:latin typeface="Arial" pitchFamily="34" charset="0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518311"/>
              </p:ext>
            </p:extLst>
          </p:nvPr>
        </p:nvGraphicFramePr>
        <p:xfrm>
          <a:off x="381000" y="1828800"/>
          <a:ext cx="8229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09600"/>
            <a:ext cx="7543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Childless Adult Population </a:t>
            </a:r>
          </a:p>
        </p:txBody>
      </p:sp>
      <p:sp>
        <p:nvSpPr>
          <p:cNvPr id="7" name="Rectangle 23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latin typeface="Arial" charset="0"/>
              </a:defRPr>
            </a:lvl1pPr>
          </a:lstStyle>
          <a:p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9077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00050" y="609600"/>
            <a:ext cx="8229600" cy="1143000"/>
          </a:xfrm>
        </p:spPr>
        <p:txBody>
          <a:bodyPr/>
          <a:lstStyle/>
          <a:p>
            <a:r>
              <a:rPr lang="en-US" dirty="0" smtClean="0"/>
              <a:t>AHCCCS Coverage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In her State of the State Governor Brewer called for the legislature to restore Proposition 204 coverage and provide coverage up to 133%</a:t>
            </a:r>
          </a:p>
          <a:p>
            <a:r>
              <a:rPr lang="en-US" sz="2200" dirty="0" smtClean="0"/>
              <a:t>This would provide coverage for about 300,000 statewide </a:t>
            </a:r>
          </a:p>
          <a:p>
            <a:r>
              <a:rPr lang="en-US" sz="2200" dirty="0" smtClean="0"/>
              <a:t>Proposal would provide about $1.7 billion in federal funds to support healthcare in AZ</a:t>
            </a:r>
          </a:p>
          <a:p>
            <a:r>
              <a:rPr lang="en-US" sz="2200" dirty="0"/>
              <a:t>Circuit Breaker – proposal includes requirement that if federal funding decrease below 80% for childless adults coverage terminates</a:t>
            </a:r>
          </a:p>
          <a:p>
            <a:r>
              <a:rPr lang="en-US" sz="2200" dirty="0"/>
              <a:t>Funding Source – Executive proposal includes hospital assessment to cover state costs associated with Prop 204 – Replace City of Phoenix assessment</a:t>
            </a:r>
          </a:p>
          <a:p>
            <a:endParaRPr lang="en-US" sz="2800" dirty="0" smtClean="0"/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362200" y="6248400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C7D38D0-BCA5-4B2A-A2DE-16EAADF40B18}" type="slidenum">
              <a:rPr lang="en-US" smtClean="0">
                <a:latin typeface="Arial" pitchFamily="34" charset="0"/>
              </a:rPr>
              <a:pPr/>
              <a:t>6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6389" name="Footer Placeholder 3"/>
          <p:cNvSpPr txBox="1">
            <a:spLocks noGrp="1"/>
          </p:cNvSpPr>
          <p:nvPr/>
        </p:nvSpPr>
        <p:spPr bwMode="auto">
          <a:xfrm>
            <a:off x="285750" y="6153150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 dirty="0">
                <a:latin typeface="Arial" pitchFamily="34" charset="0"/>
              </a:rPr>
              <a:t>              </a:t>
            </a:r>
            <a:r>
              <a:rPr lang="en-US" sz="900" b="1" dirty="0">
                <a:latin typeface="Arial" pitchFamily="34" charset="0"/>
              </a:rPr>
              <a:t>30 Years of Medicaid Innovation</a:t>
            </a:r>
          </a:p>
          <a:p>
            <a:r>
              <a:rPr lang="en-US" sz="900" dirty="0">
                <a:latin typeface="Arial" pitchFamily="34" charset="0"/>
              </a:rPr>
              <a:t>              </a:t>
            </a:r>
            <a:r>
              <a:rPr lang="en-US" sz="900" i="1" dirty="0">
                <a:latin typeface="Arial" pitchFamily="34" charset="0"/>
              </a:rPr>
              <a:t>Our first care is your health care</a:t>
            </a:r>
          </a:p>
          <a:p>
            <a:r>
              <a:rPr lang="en-US" sz="900" i="1" dirty="0">
                <a:latin typeface="Arial" pitchFamily="34" charset="0"/>
              </a:rPr>
              <a:t>              Arizona Health Care Cost Containment System</a:t>
            </a:r>
          </a:p>
          <a:p>
            <a:endParaRPr lang="en-US" sz="9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43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74228B-271A-4A14-A25C-BB1E8F814E02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280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Childless Adult Expenditure </a:t>
            </a:r>
            <a:r>
              <a:rPr lang="en-US" dirty="0"/>
              <a:t>Data</a:t>
            </a:r>
          </a:p>
        </p:txBody>
      </p:sp>
      <p:graphicFrame>
        <p:nvGraphicFramePr>
          <p:cNvPr id="351311" name="Group 79"/>
          <p:cNvGraphicFramePr>
            <a:graphicFrameLocks noGrp="1"/>
          </p:cNvGraphicFramePr>
          <p:nvPr>
            <p:ph idx="4294967295"/>
          </p:nvPr>
        </p:nvGraphicFramePr>
        <p:xfrm>
          <a:off x="457200" y="1828800"/>
          <a:ext cx="8229600" cy="4090989"/>
        </p:xfrm>
        <a:graphic>
          <a:graphicData uri="http://schemas.openxmlformats.org/drawingml/2006/table">
            <a:tbl>
              <a:tblPr/>
              <a:tblGrid>
                <a:gridCol w="4419600"/>
                <a:gridCol w="2057400"/>
                <a:gridCol w="1752600"/>
              </a:tblGrid>
              <a:tr h="708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Diagnosis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Injuries/Trauma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65,095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$163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Heart - circulatory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53,087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$147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Digestive system disease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52,921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$112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Cancer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18,766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$76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Diabetes and kidney disease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28,981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$49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Respiratory Disease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73,047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$85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Footer Placeholder 3"/>
          <p:cNvSpPr txBox="1">
            <a:spLocks noGrp="1"/>
          </p:cNvSpPr>
          <p:nvPr/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b="1" dirty="0">
                <a:latin typeface="Arial" charset="0"/>
              </a:rPr>
              <a:t>30 Years of Medicaid Innovation</a:t>
            </a:r>
          </a:p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i="1" dirty="0">
                <a:latin typeface="Arial" charset="0"/>
              </a:rPr>
              <a:t>Our first care is your health care</a:t>
            </a:r>
          </a:p>
          <a:p>
            <a:r>
              <a:rPr lang="en-US" sz="900" i="1" dirty="0">
                <a:latin typeface="Arial" charset="0"/>
              </a:rPr>
              <a:t>              Arizona Health Care Cost Containment System</a:t>
            </a:r>
          </a:p>
          <a:p>
            <a:endParaRPr lang="en-US" sz="9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45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sz="3600" dirty="0" smtClean="0"/>
              <a:t>Impact of Prop 204 Coverage Elimination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Based on FFY 2011 Spend (3 months of freeze) - $1.7 B</a:t>
            </a:r>
          </a:p>
          <a:p>
            <a:r>
              <a:rPr lang="en-US" sz="2400" dirty="0" smtClean="0"/>
              <a:t>Hospitals $720 million – 38 Non Maricopa/Pima Hospitals - $160 m</a:t>
            </a:r>
          </a:p>
          <a:p>
            <a:r>
              <a:rPr lang="en-US" sz="2400" dirty="0" smtClean="0"/>
              <a:t>Physicians/Clinicians - $283 million - $50 m greater AZ</a:t>
            </a:r>
          </a:p>
          <a:p>
            <a:r>
              <a:rPr lang="en-US" sz="2400" dirty="0" smtClean="0"/>
              <a:t>Behavioral Health - $125 million - $27 m greater AZ</a:t>
            </a:r>
          </a:p>
          <a:p>
            <a:r>
              <a:rPr lang="en-US" sz="2400" dirty="0" smtClean="0"/>
              <a:t>Emergency and Non-Emergency Transportation - $80 m</a:t>
            </a:r>
          </a:p>
          <a:p>
            <a:r>
              <a:rPr lang="en-US" sz="2400" dirty="0" smtClean="0"/>
              <a:t>Radiology and Lab - $72 m</a:t>
            </a:r>
          </a:p>
          <a:p>
            <a:pPr marL="0" indent="0">
              <a:buNone/>
            </a:pPr>
            <a:r>
              <a:rPr lang="en-US" sz="2400" dirty="0" smtClean="0"/>
              <a:t>Waiver Authority Expiring 1-1-14</a:t>
            </a:r>
          </a:p>
          <a:p>
            <a:r>
              <a:rPr lang="en-US" sz="2400" dirty="0" smtClean="0"/>
              <a:t>Hospital Uncompensated Care Funding – I.H.S Funding</a:t>
            </a:r>
          </a:p>
          <a:p>
            <a:r>
              <a:rPr lang="en-US" sz="2400" dirty="0" smtClean="0"/>
              <a:t>Authority to cover Childless Adults</a:t>
            </a:r>
          </a:p>
          <a:p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A56A9A-593D-4542-852A-382A38DE42D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37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686800" cy="609600"/>
          </a:xfrm>
        </p:spPr>
        <p:txBody>
          <a:bodyPr>
            <a:noAutofit/>
          </a:bodyPr>
          <a:lstStyle/>
          <a:p>
            <a:r>
              <a:rPr lang="en-US" sz="4000" dirty="0" smtClean="0"/>
              <a:t>Relatively Minor Tweak to Populations Already Covered by Arizona Voters</a:t>
            </a:r>
            <a:endParaRPr lang="en-US" sz="4000" dirty="0"/>
          </a:p>
        </p:txBody>
      </p:sp>
      <p:graphicFrame>
        <p:nvGraphicFramePr>
          <p:cNvPr id="11" name="Char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646925"/>
              </p:ext>
            </p:extLst>
          </p:nvPr>
        </p:nvGraphicFramePr>
        <p:xfrm>
          <a:off x="533400" y="1752600"/>
          <a:ext cx="8117681" cy="4114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5791200" y="2438400"/>
            <a:ext cx="838200" cy="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3"/>
          <p:cNvSpPr txBox="1">
            <a:spLocks noGrp="1"/>
          </p:cNvSpPr>
          <p:nvPr/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b="1" dirty="0">
                <a:latin typeface="Arial" charset="0"/>
              </a:rPr>
              <a:t>30 Years of Medicaid Innovation</a:t>
            </a:r>
          </a:p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i="1" dirty="0">
                <a:latin typeface="Arial" charset="0"/>
              </a:rPr>
              <a:t>Our first care is your health care</a:t>
            </a:r>
          </a:p>
          <a:p>
            <a:r>
              <a:rPr lang="en-US" sz="900" i="1" dirty="0">
                <a:latin typeface="Arial" charset="0"/>
              </a:rPr>
              <a:t>              Arizona Health Care Cost Containment System</a:t>
            </a:r>
          </a:p>
          <a:p>
            <a:endParaRPr lang="en-US" sz="900" dirty="0">
              <a:latin typeface="Arial" charset="0"/>
            </a:endParaRPr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4294967295"/>
          </p:nvPr>
        </p:nvSpPr>
        <p:spPr>
          <a:xfrm>
            <a:off x="4114800" y="6227762"/>
            <a:ext cx="457200" cy="365125"/>
          </a:xfrm>
          <a:prstGeom prst="rect">
            <a:avLst/>
          </a:prstGeom>
        </p:spPr>
        <p:txBody>
          <a:bodyPr/>
          <a:lstStyle/>
          <a:p>
            <a:fld id="{9E0F56C5-F8F2-4441-9743-E6CA2E093D7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15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8">
      <a:dk1>
        <a:srgbClr val="000033"/>
      </a:dk1>
      <a:lt1>
        <a:srgbClr val="FFFFFF"/>
      </a:lt1>
      <a:dk2>
        <a:srgbClr val="003366"/>
      </a:dk2>
      <a:lt2>
        <a:srgbClr val="275C6D"/>
      </a:lt2>
      <a:accent1>
        <a:srgbClr val="A7D2DF"/>
      </a:accent1>
      <a:accent2>
        <a:srgbClr val="108DA6"/>
      </a:accent2>
      <a:accent3>
        <a:srgbClr val="FFFFFF"/>
      </a:accent3>
      <a:accent4>
        <a:srgbClr val="00002A"/>
      </a:accent4>
      <a:accent5>
        <a:srgbClr val="D0E5EC"/>
      </a:accent5>
      <a:accent6>
        <a:srgbClr val="0D7F96"/>
      </a:accent6>
      <a:hlink>
        <a:srgbClr val="666699"/>
      </a:hlink>
      <a:folHlink>
        <a:srgbClr val="9999FF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16159</TotalTime>
  <Words>1373</Words>
  <Application>Microsoft Office PowerPoint</Application>
  <PresentationFormat>On-screen Show (4:3)</PresentationFormat>
  <Paragraphs>215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Quadrant</vt:lpstr>
      <vt:lpstr>Slide</vt:lpstr>
      <vt:lpstr>AHCCCS Update </vt:lpstr>
      <vt:lpstr>PowerPoint Presentation</vt:lpstr>
      <vt:lpstr>Medicaid and ACA Populations</vt:lpstr>
      <vt:lpstr>AHCCCS Coverage History</vt:lpstr>
      <vt:lpstr>Childless Adult Population </vt:lpstr>
      <vt:lpstr>AHCCCS Coverage</vt:lpstr>
      <vt:lpstr>Childless Adult Expenditure Data</vt:lpstr>
      <vt:lpstr>Impact of Prop 204 Coverage Elimination</vt:lpstr>
      <vt:lpstr>Relatively Minor Tweak to Populations Already Covered by Arizona Voters</vt:lpstr>
      <vt:lpstr>Expanding will Maintain Arizona’s  Economic Competitiveness</vt:lpstr>
      <vt:lpstr>Local Medicaid Efforts</vt:lpstr>
      <vt:lpstr>Medicaid Expansion Funding Impacts</vt:lpstr>
      <vt:lpstr>Impact to Arizonans</vt:lpstr>
      <vt:lpstr>AHCCCS Prop 204 Restoration and Medicaid Coverage </vt:lpstr>
      <vt:lpstr>AHCCCS is part of the Solution</vt:lpstr>
      <vt:lpstr>PowerPoint Presentation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Lcraymon</dc:creator>
  <cp:lastModifiedBy>sxthurst</cp:lastModifiedBy>
  <cp:revision>123</cp:revision>
  <cp:lastPrinted>2013-03-13T15:43:07Z</cp:lastPrinted>
  <dcterms:created xsi:type="dcterms:W3CDTF">2011-11-23T15:17:49Z</dcterms:created>
  <dcterms:modified xsi:type="dcterms:W3CDTF">2013-04-04T19:09:10Z</dcterms:modified>
</cp:coreProperties>
</file>