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4"/>
  </p:sldMasterIdLst>
  <p:notesMasterIdLst>
    <p:notesMasterId r:id="rId18"/>
  </p:notesMasterIdLst>
  <p:handoutMasterIdLst>
    <p:handoutMasterId r:id="rId19"/>
  </p:handoutMasterIdLst>
  <p:sldIdLst>
    <p:sldId id="285" r:id="rId5"/>
    <p:sldId id="352" r:id="rId6"/>
    <p:sldId id="319" r:id="rId7"/>
    <p:sldId id="410" r:id="rId8"/>
    <p:sldId id="271" r:id="rId9"/>
    <p:sldId id="320" r:id="rId10"/>
    <p:sldId id="506" r:id="rId11"/>
    <p:sldId id="505" r:id="rId12"/>
    <p:sldId id="503" r:id="rId13"/>
    <p:sldId id="411" r:id="rId14"/>
    <p:sldId id="413" r:id="rId15"/>
    <p:sldId id="461" r:id="rId16"/>
    <p:sldId id="460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5482" autoAdjust="0"/>
  </p:normalViewPr>
  <p:slideViewPr>
    <p:cSldViewPr>
      <p:cViewPr>
        <p:scale>
          <a:sx n="75" d="100"/>
          <a:sy n="75" d="100"/>
        </p:scale>
        <p:origin x="-936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TB%20Caseload%20Graphs%20FY16%20Submittal%20-%20Oct%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TB%20Caseload%20Graphs%20FY16%20Submittal%20-%20Oct%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TB%20Caseload%20Graphs%20FY16%20Submittal%20-%20Oct%2014%20(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TB%20Caseload%20Graphs%20FY16%20Submittal%20-%20Oct%2014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 Growth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Feb 1</c:v>
                </c:pt>
                <c:pt idx="1">
                  <c:v>March 1</c:v>
                </c:pt>
                <c:pt idx="2">
                  <c:v>April 1</c:v>
                </c:pt>
                <c:pt idx="3">
                  <c:v>May 1</c:v>
                </c:pt>
                <c:pt idx="4">
                  <c:v>June 1</c:v>
                </c:pt>
                <c:pt idx="5">
                  <c:v>July 1</c:v>
                </c:pt>
                <c:pt idx="6">
                  <c:v>August 1</c:v>
                </c:pt>
                <c:pt idx="7">
                  <c:v>September 1</c:v>
                </c:pt>
                <c:pt idx="8">
                  <c:v>October 1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17147</c:v>
                </c:pt>
                <c:pt idx="1">
                  <c:v>27475</c:v>
                </c:pt>
                <c:pt idx="2">
                  <c:v>74109</c:v>
                </c:pt>
                <c:pt idx="3">
                  <c:v>48491</c:v>
                </c:pt>
                <c:pt idx="4">
                  <c:v>43258</c:v>
                </c:pt>
                <c:pt idx="5">
                  <c:v>43497</c:v>
                </c:pt>
                <c:pt idx="6">
                  <c:v>39407</c:v>
                </c:pt>
                <c:pt idx="7">
                  <c:v>30079</c:v>
                </c:pt>
                <c:pt idx="8">
                  <c:v>19744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126848"/>
        <c:axId val="56161408"/>
      </c:barChart>
      <c:catAx>
        <c:axId val="56126848"/>
        <c:scaling>
          <c:orientation val="minMax"/>
        </c:scaling>
        <c:delete val="0"/>
        <c:axPos val="b"/>
        <c:majorTickMark val="out"/>
        <c:minorTickMark val="none"/>
        <c:tickLblPos val="nextTo"/>
        <c:crossAx val="56161408"/>
        <c:crosses val="autoZero"/>
        <c:auto val="1"/>
        <c:lblAlgn val="ctr"/>
        <c:lblOffset val="100"/>
        <c:noMultiLvlLbl val="0"/>
      </c:catAx>
      <c:valAx>
        <c:axId val="5616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1268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'204 Childless Adult Data'!$J$3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'204 Childless Adult Data'!$I$4:$I$63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Childless Adult Data'!$J$4:$J$63</c:f>
              <c:numCache>
                <c:formatCode>_(* #,##0_);_(* \(#,##0\);_(* "-"??_);_(@_)</c:formatCode>
                <c:ptCount val="60"/>
                <c:pt idx="0">
                  <c:v>225838.25976461545</c:v>
                </c:pt>
                <c:pt idx="1">
                  <c:v>219694.63058605604</c:v>
                </c:pt>
                <c:pt idx="2">
                  <c:v>206777.83038586378</c:v>
                </c:pt>
                <c:pt idx="3">
                  <c:v>192199.44909092784</c:v>
                </c:pt>
                <c:pt idx="4">
                  <c:v>177686.24057745188</c:v>
                </c:pt>
                <c:pt idx="5">
                  <c:v>164772.59053391032</c:v>
                </c:pt>
                <c:pt idx="6">
                  <c:v>153736.32001921535</c:v>
                </c:pt>
                <c:pt idx="7">
                  <c:v>145713.48979105055</c:v>
                </c:pt>
                <c:pt idx="8">
                  <c:v>138470.27041598968</c:v>
                </c:pt>
                <c:pt idx="9">
                  <c:v>131047.95999130234</c:v>
                </c:pt>
                <c:pt idx="10">
                  <c:v>123754.92014801502</c:v>
                </c:pt>
                <c:pt idx="11">
                  <c:v>116761.49999120831</c:v>
                </c:pt>
                <c:pt idx="12">
                  <c:v>110421.74003952742</c:v>
                </c:pt>
                <c:pt idx="13">
                  <c:v>105522.41967386007</c:v>
                </c:pt>
                <c:pt idx="14">
                  <c:v>100350.98019227199</c:v>
                </c:pt>
                <c:pt idx="15">
                  <c:v>96519.049983551726</c:v>
                </c:pt>
                <c:pt idx="16">
                  <c:v>93253.32010816969</c:v>
                </c:pt>
                <c:pt idx="17">
                  <c:v>90032.940153978765</c:v>
                </c:pt>
                <c:pt idx="18">
                  <c:v>86817.470047233626</c:v>
                </c:pt>
                <c:pt idx="19">
                  <c:v>84296.460155947134</c:v>
                </c:pt>
                <c:pt idx="20">
                  <c:v>81822.709733754396</c:v>
                </c:pt>
                <c:pt idx="21">
                  <c:v>78985.670287847519</c:v>
                </c:pt>
                <c:pt idx="22">
                  <c:v>76679.990156531334</c:v>
                </c:pt>
                <c:pt idx="23">
                  <c:v>75762.810271143913</c:v>
                </c:pt>
                <c:pt idx="24">
                  <c:v>74504.809733625501</c:v>
                </c:pt>
                <c:pt idx="25">
                  <c:v>73238.239812910557</c:v>
                </c:pt>
                <c:pt idx="26">
                  <c:v>72046.359937697649</c:v>
                </c:pt>
                <c:pt idx="27">
                  <c:v>70627.700132956728</c:v>
                </c:pt>
                <c:pt idx="28">
                  <c:v>69280.099944919348</c:v>
                </c:pt>
                <c:pt idx="29">
                  <c:v>67450.619881689548</c:v>
                </c:pt>
                <c:pt idx="30">
                  <c:v>114192.78951489553</c:v>
                </c:pt>
                <c:pt idx="31">
                  <c:v>146257.30040831491</c:v>
                </c:pt>
                <c:pt idx="32">
                  <c:v>169904.2899354212</c:v>
                </c:pt>
                <c:pt idx="33">
                  <c:v>187052.97980965674</c:v>
                </c:pt>
                <c:pt idx="34">
                  <c:v>203821.4689205233</c:v>
                </c:pt>
                <c:pt idx="35">
                  <c:v>223171.89062478393</c:v>
                </c:pt>
                <c:pt idx="36">
                  <c:v>238452.99091337435</c:v>
                </c:pt>
                <c:pt idx="37">
                  <c:v>250344.4301416371</c:v>
                </c:pt>
                <c:pt idx="38">
                  <c:v>258145.52091052756</c:v>
                </c:pt>
                <c:pt idx="39">
                  <c:v>266550.67542487447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'204 Childless Adult Data'!$K$3</c:f>
              <c:strCache>
                <c:ptCount val="1"/>
                <c:pt idx="0">
                  <c:v>FY15 Forecast</c:v>
                </c:pt>
              </c:strCache>
            </c:strRef>
          </c:tx>
          <c:marker>
            <c:symbol val="none"/>
          </c:marker>
          <c:cat>
            <c:numRef>
              <c:f>'204 Childless Adult Data'!$I$4:$I$63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Childless Adult Data'!$K$4:$K$63</c:f>
              <c:numCache>
                <c:formatCode>General</c:formatCode>
                <c:ptCount val="60"/>
                <c:pt idx="23" formatCode="_(* #,##0_);_(* \(#,##0\);_(* &quot;-&quot;??_);_(@_)">
                  <c:v>75762.810271143913</c:v>
                </c:pt>
                <c:pt idx="24" formatCode="_(* #,##0_);_(* \(#,##0\);_(* &quot;-&quot;??_);_(@_)">
                  <c:v>74222.721945092082</c:v>
                </c:pt>
                <c:pt idx="25" formatCode="_(* #,##0_);_(* \(#,##0\);_(* &quot;-&quot;??_);_(@_)">
                  <c:v>73716.277527483864</c:v>
                </c:pt>
                <c:pt idx="26" formatCode="_(* #,##0_);_(* \(#,##0\);_(* &quot;-&quot;??_);_(@_)">
                  <c:v>73197.949084564229</c:v>
                </c:pt>
                <c:pt idx="27" formatCode="_(* #,##0_);_(* \(#,##0\);_(* &quot;-&quot;??_);_(@_)">
                  <c:v>72668.785097342683</c:v>
                </c:pt>
                <c:pt idx="28" formatCode="_(* #,##0_);_(* \(#,##0\);_(* &quot;-&quot;??_);_(@_)">
                  <c:v>72129.74315224099</c:v>
                </c:pt>
                <c:pt idx="29" formatCode="_(* #,##0_);_(* \(#,##0\);_(* &quot;-&quot;??_);_(@_)">
                  <c:v>71581.696209405622</c:v>
                </c:pt>
                <c:pt idx="30" formatCode="_(* #,##0_);_(* \(#,##0\);_(* &quot;-&quot;??_);_(@_)">
                  <c:v>89054.621468083264</c:v>
                </c:pt>
                <c:pt idx="31" formatCode="_(* #,##0_);_(* \(#,##0\);_(* &quot;-&quot;??_);_(@_)">
                  <c:v>106527.7194894837</c:v>
                </c:pt>
                <c:pt idx="32" formatCode="_(* #,##0_);_(* \(#,##0\);_(* &quot;-&quot;??_);_(@_)">
                  <c:v>124000.9905589386</c:v>
                </c:pt>
                <c:pt idx="33" formatCode="_(* #,##0_);_(* \(#,##0\);_(* &quot;-&quot;??_);_(@_)">
                  <c:v>141474.4349622509</c:v>
                </c:pt>
                <c:pt idx="34" formatCode="_(* #,##0_);_(* \(#,##0\);_(* &quot;-&quot;??_);_(@_)">
                  <c:v>158948.0529856956</c:v>
                </c:pt>
                <c:pt idx="35" formatCode="_(* #,##0_);_(* \(#,##0\);_(* &quot;-&quot;??_);_(@_)">
                  <c:v>173527.12477811991</c:v>
                </c:pt>
                <c:pt idx="36" formatCode="_(* #,##0_);_(* \(#,##0\);_(* &quot;-&quot;??_);_(@_)">
                  <c:v>188106.37076464566</c:v>
                </c:pt>
                <c:pt idx="37" formatCode="_(* #,##0_);_(* \(#,##0\);_(* &quot;-&quot;??_);_(@_)">
                  <c:v>202685.79123296865</c:v>
                </c:pt>
                <c:pt idx="38" formatCode="_(* #,##0_);_(* \(#,##0\);_(* &quot;-&quot;??_);_(@_)">
                  <c:v>217265.3864712597</c:v>
                </c:pt>
                <c:pt idx="39" formatCode="_(* #,##0_);_(* \(#,##0\);_(* &quot;-&quot;??_);_(@_)">
                  <c:v>217382.42807024022</c:v>
                </c:pt>
                <c:pt idx="40" formatCode="_(* #,##0_);_(* \(#,##0\);_(* &quot;-&quot;??_);_(@_)">
                  <c:v>217741.45282380705</c:v>
                </c:pt>
                <c:pt idx="41" formatCode="_(* #,##0_);_(* \(#,##0\);_(* &quot;-&quot;??_);_(@_)">
                  <c:v>218101.07053594379</c:v>
                </c:pt>
                <c:pt idx="42" formatCode="_(* #,##0_);_(* \(#,##0\);_(* &quot;-&quot;??_);_(@_)">
                  <c:v>218461.28218596973</c:v>
                </c:pt>
                <c:pt idx="43" formatCode="_(* #,##0_);_(* \(#,##0\);_(* &quot;-&quot;??_);_(@_)">
                  <c:v>218822.0887548216</c:v>
                </c:pt>
                <c:pt idx="44" formatCode="_(* #,##0_);_(* \(#,##0\);_(* &quot;-&quot;??_);_(@_)">
                  <c:v>219183.4912250562</c:v>
                </c:pt>
                <c:pt idx="45" formatCode="_(* #,##0_);_(* \(#,##0\);_(* &quot;-&quot;??_);_(@_)">
                  <c:v>219545.4905808531</c:v>
                </c:pt>
                <c:pt idx="46" formatCode="_(* #,##0_);_(* \(#,##0\);_(* &quot;-&quot;??_);_(@_)">
                  <c:v>219908.08780801736</c:v>
                </c:pt>
                <c:pt idx="47" formatCode="_(* #,##0_);_(* \(#,##0\);_(* &quot;-&quot;??_);_(@_)">
                  <c:v>220271.28389398212</c:v>
                </c:pt>
                <c:pt idx="48" formatCode="_(* #,##0_);_(* \(#,##0\);_(* &quot;-&quot;??_);_(@_)">
                  <c:v>220635.07982781137</c:v>
                </c:pt>
                <c:pt idx="49" formatCode="_(* #,##0_);_(* \(#,##0\);_(* &quot;-&quot;??_);_(@_)">
                  <c:v>220999.47660020264</c:v>
                </c:pt>
                <c:pt idx="50" formatCode="_(* #,##0_);_(* \(#,##0\);_(* &quot;-&quot;??_);_(@_)">
                  <c:v>221364.47520348971</c:v>
                </c:pt>
                <c:pt idx="51" formatCode="_(* #,##0_);_(* \(#,##0\);_(* &quot;-&quot;??_);_(@_)">
                  <c:v>221730.07663164518</c:v>
                </c:pt>
                <c:pt idx="52" formatCode="_(* #,##0_);_(* \(#,##0\);_(* &quot;-&quot;??_);_(@_)">
                  <c:v>222096.28188028335</c:v>
                </c:pt>
                <c:pt idx="53" formatCode="_(* #,##0_);_(* \(#,##0\);_(* &quot;-&quot;??_);_(@_)">
                  <c:v>222463.09194666284</c:v>
                </c:pt>
                <c:pt idx="54" formatCode="_(* #,##0_);_(* \(#,##0\);_(* &quot;-&quot;??_);_(@_)">
                  <c:v>222830.5078296893</c:v>
                </c:pt>
                <c:pt idx="55" formatCode="_(* #,##0_);_(* \(#,##0\);_(* &quot;-&quot;??_);_(@_)">
                  <c:v>223198.53052991821</c:v>
                </c:pt>
                <c:pt idx="56" formatCode="_(* #,##0_);_(* \(#,##0\);_(* &quot;-&quot;??_);_(@_)">
                  <c:v>223567.1610495575</c:v>
                </c:pt>
                <c:pt idx="57" formatCode="_(* #,##0_);_(* \(#,##0\);_(* &quot;-&quot;??_);_(@_)">
                  <c:v>223936.40039247036</c:v>
                </c:pt>
                <c:pt idx="58" formatCode="_(* #,##0_);_(* \(#,##0\);_(* &quot;-&quot;??_);_(@_)">
                  <c:v>224306.24956417785</c:v>
                </c:pt>
                <c:pt idx="59" formatCode="_(* #,##0_);_(* \(#,##0\);_(* &quot;-&quot;??_);_(@_)">
                  <c:v>224676.70957186192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'204 Childless Adult Data'!$L$3</c:f>
              <c:strCache>
                <c:ptCount val="1"/>
                <c:pt idx="0">
                  <c:v>FY16 Forecast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'204 Childless Adult Data'!$I$4:$I$63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Childless Adult Data'!$L$4:$L$63</c:f>
              <c:numCache>
                <c:formatCode>General</c:formatCode>
                <c:ptCount val="60"/>
                <c:pt idx="35" formatCode="_(* #,##0_);_(* \(#,##0\);_(* &quot;-&quot;??_);_(@_)">
                  <c:v>223171.89062478393</c:v>
                </c:pt>
                <c:pt idx="36" formatCode="_(* #,##0_);_(* \(#,##0\);_(* &quot;-&quot;??_);_(@_)">
                  <c:v>238452.99091337435</c:v>
                </c:pt>
                <c:pt idx="37" formatCode="_(* #,##0_);_(* \(#,##0\);_(* &quot;-&quot;??_);_(@_)">
                  <c:v>250344.4301416371</c:v>
                </c:pt>
                <c:pt idx="38" formatCode="_(* #,##0_);_(* \(#,##0\);_(* &quot;-&quot;??_);_(@_)">
                  <c:v>259013.34236816756</c:v>
                </c:pt>
                <c:pt idx="39" formatCode="_(* #,##0_);_(* \(#,##0\);_(* &quot;-&quot;??_);_(@_)">
                  <c:v>259441.1239613707</c:v>
                </c:pt>
                <c:pt idx="40" formatCode="_(* #,##0_);_(* \(#,##0\);_(* &quot;-&quot;??_);_(@_)">
                  <c:v>259869.61207065446</c:v>
                </c:pt>
                <c:pt idx="41" formatCode="_(* #,##0_);_(* \(#,##0\);_(* &quot;-&quot;??_);_(@_)">
                  <c:v>260298.8078628876</c:v>
                </c:pt>
                <c:pt idx="42" formatCode="_(* #,##0_);_(* \(#,##0\);_(* &quot;-&quot;??_);_(@_)">
                  <c:v>260728.71250686605</c:v>
                </c:pt>
                <c:pt idx="43" formatCode="_(* #,##0_);_(* \(#,##0\);_(* &quot;-&quot;??_);_(@_)">
                  <c:v>261159.32717331612</c:v>
                </c:pt>
                <c:pt idx="44" formatCode="_(* #,##0_);_(* \(#,##0\);_(* &quot;-&quot;??_);_(@_)">
                  <c:v>261590.65303489764</c:v>
                </c:pt>
                <c:pt idx="45" formatCode="_(* #,##0_);_(* \(#,##0\);_(* &quot;-&quot;??_);_(@_)">
                  <c:v>262022.69126620717</c:v>
                </c:pt>
                <c:pt idx="46" formatCode="_(* #,##0_);_(* \(#,##0\);_(* &quot;-&quot;??_);_(@_)">
                  <c:v>262455.44304378127</c:v>
                </c:pt>
                <c:pt idx="47" formatCode="_(* #,##0_);_(* \(#,##0\);_(* &quot;-&quot;??_);_(@_)">
                  <c:v>262888.90954609954</c:v>
                </c:pt>
                <c:pt idx="48" formatCode="_(* #,##0_);_(* \(#,##0\);_(* &quot;-&quot;??_);_(@_)">
                  <c:v>263323.09195358807</c:v>
                </c:pt>
                <c:pt idx="49" formatCode="_(* #,##0_);_(* \(#,##0\);_(* &quot;-&quot;??_);_(@_)">
                  <c:v>263757.99144862243</c:v>
                </c:pt>
                <c:pt idx="50" formatCode="_(* #,##0_);_(* \(#,##0\);_(* &quot;-&quot;??_);_(@_)">
                  <c:v>264193.60921553103</c:v>
                </c:pt>
                <c:pt idx="51" formatCode="_(* #,##0_);_(* \(#,##0\);_(* &quot;-&quot;??_);_(@_)">
                  <c:v>261802.93939472892</c:v>
                </c:pt>
                <c:pt idx="52" formatCode="_(* #,##0_);_(* \(#,##0\);_(* &quot;-&quot;??_);_(@_)">
                  <c:v>262235.32823422103</c:v>
                </c:pt>
                <c:pt idx="53" formatCode="_(* #,##0_);_(* \(#,##0\);_(* &quot;-&quot;??_);_(@_)">
                  <c:v>262668.43119903561</c:v>
                </c:pt>
                <c:pt idx="54" formatCode="_(* #,##0_);_(* \(#,##0\);_(* &quot;-&quot;??_);_(@_)">
                  <c:v>263102.24946860864</c:v>
                </c:pt>
                <c:pt idx="55" formatCode="_(* #,##0_);_(* \(#,##0\);_(* &quot;-&quot;??_);_(@_)">
                  <c:v>263536.78422432416</c:v>
                </c:pt>
                <c:pt idx="56" formatCode="_(* #,##0_);_(* \(#,##0\);_(* &quot;-&quot;??_);_(@_)">
                  <c:v>263972.03664951725</c:v>
                </c:pt>
                <c:pt idx="57" formatCode="_(* #,##0_);_(* \(#,##0\);_(* &quot;-&quot;??_);_(@_)">
                  <c:v>264408.00792947738</c:v>
                </c:pt>
                <c:pt idx="58" formatCode="_(* #,##0_);_(* \(#,##0\);_(* &quot;-&quot;??_);_(@_)">
                  <c:v>264844.69925145165</c:v>
                </c:pt>
                <c:pt idx="59" formatCode="_(* #,##0_);_(* \(#,##0\);_(* &quot;-&quot;??_);_(@_)">
                  <c:v>265282.11180464801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45600"/>
        <c:axId val="58747136"/>
      </c:lineChart>
      <c:dateAx>
        <c:axId val="58745600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58747136"/>
        <c:crosses val="autoZero"/>
        <c:auto val="1"/>
        <c:lblOffset val="100"/>
        <c:baseTimeUnit val="days"/>
      </c:dateAx>
      <c:valAx>
        <c:axId val="5874713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58745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'ACA Adult Expansion Data'!$G$8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'ACA Adult Expansion Data'!$F$9:$F$38</c:f>
              <c:numCache>
                <c:formatCode>[$-409]mmm\-yy;@</c:formatCode>
                <c:ptCount val="30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  <c:pt idx="24">
                  <c:v>42370</c:v>
                </c:pt>
                <c:pt idx="25">
                  <c:v>42401</c:v>
                </c:pt>
                <c:pt idx="26">
                  <c:v>42430</c:v>
                </c:pt>
                <c:pt idx="27">
                  <c:v>42461</c:v>
                </c:pt>
                <c:pt idx="28">
                  <c:v>42491</c:v>
                </c:pt>
                <c:pt idx="29">
                  <c:v>42522</c:v>
                </c:pt>
              </c:numCache>
            </c:numRef>
          </c:cat>
          <c:val>
            <c:numRef>
              <c:f>'ACA Adult Expansion Data'!$G$9:$G$38</c:f>
              <c:numCache>
                <c:formatCode>_(* #,##0_);_(* \(#,##0\);_(* "-"??_);_(@_)</c:formatCode>
                <c:ptCount val="30"/>
                <c:pt idx="0">
                  <c:v>2044.8500052802265</c:v>
                </c:pt>
                <c:pt idx="1">
                  <c:v>4224.3599794302136</c:v>
                </c:pt>
                <c:pt idx="2">
                  <c:v>10400.220031764358</c:v>
                </c:pt>
                <c:pt idx="3">
                  <c:v>15253.200022216886</c:v>
                </c:pt>
                <c:pt idx="4">
                  <c:v>18717.769977591932</c:v>
                </c:pt>
                <c:pt idx="5">
                  <c:v>22245.639945529401</c:v>
                </c:pt>
                <c:pt idx="6">
                  <c:v>26105.490022275597</c:v>
                </c:pt>
                <c:pt idx="7">
                  <c:v>28355.989962637424</c:v>
                </c:pt>
                <c:pt idx="8">
                  <c:v>29393.009948324412</c:v>
                </c:pt>
                <c:pt idx="9">
                  <c:v>30151.890158653259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'ACA Adult Expansion Data'!$H$8</c:f>
              <c:strCache>
                <c:ptCount val="1"/>
                <c:pt idx="0">
                  <c:v>FY15 Forecast</c:v>
                </c:pt>
              </c:strCache>
            </c:strRef>
          </c:tx>
          <c:marker>
            <c:symbol val="none"/>
          </c:marker>
          <c:cat>
            <c:numRef>
              <c:f>'ACA Adult Expansion Data'!$F$9:$F$38</c:f>
              <c:numCache>
                <c:formatCode>[$-409]mmm\-yy;@</c:formatCode>
                <c:ptCount val="30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  <c:pt idx="24">
                  <c:v>42370</c:v>
                </c:pt>
                <c:pt idx="25">
                  <c:v>42401</c:v>
                </c:pt>
                <c:pt idx="26">
                  <c:v>42430</c:v>
                </c:pt>
                <c:pt idx="27">
                  <c:v>42461</c:v>
                </c:pt>
                <c:pt idx="28">
                  <c:v>42491</c:v>
                </c:pt>
                <c:pt idx="29">
                  <c:v>42522</c:v>
                </c:pt>
              </c:numCache>
            </c:numRef>
          </c:cat>
          <c:val>
            <c:numRef>
              <c:f>'ACA Adult Expansion Data'!$H$9:$H$38</c:f>
              <c:numCache>
                <c:formatCode>_(* #,##0_);_(* \(#,##0\);_(* "-"??_);_(@_)</c:formatCode>
                <c:ptCount val="30"/>
                <c:pt idx="0">
                  <c:v>6963.5999999999995</c:v>
                </c:pt>
                <c:pt idx="1">
                  <c:v>13927.199999999999</c:v>
                </c:pt>
                <c:pt idx="2">
                  <c:v>20890.799999999996</c:v>
                </c:pt>
                <c:pt idx="3">
                  <c:v>27854.399999999998</c:v>
                </c:pt>
                <c:pt idx="4">
                  <c:v>34817.999999999993</c:v>
                </c:pt>
                <c:pt idx="5">
                  <c:v>40621</c:v>
                </c:pt>
                <c:pt idx="6">
                  <c:v>46424</c:v>
                </c:pt>
                <c:pt idx="7">
                  <c:v>52227.000000000007</c:v>
                </c:pt>
                <c:pt idx="8">
                  <c:v>58029.999999999993</c:v>
                </c:pt>
                <c:pt idx="9">
                  <c:v>58140.317092535064</c:v>
                </c:pt>
                <c:pt idx="10">
                  <c:v>58250.843901783985</c:v>
                </c:pt>
                <c:pt idx="11">
                  <c:v>58361.580826425692</c:v>
                </c:pt>
                <c:pt idx="12">
                  <c:v>58472.528265897025</c:v>
                </c:pt>
                <c:pt idx="13">
                  <c:v>58583.686620394146</c:v>
                </c:pt>
                <c:pt idx="14">
                  <c:v>58695.056290874025</c:v>
                </c:pt>
                <c:pt idx="15">
                  <c:v>58806.637679055842</c:v>
                </c:pt>
                <c:pt idx="16">
                  <c:v>58918.43118742248</c:v>
                </c:pt>
                <c:pt idx="17">
                  <c:v>59030.43721922196</c:v>
                </c:pt>
                <c:pt idx="18">
                  <c:v>59142.656178468875</c:v>
                </c:pt>
                <c:pt idx="19">
                  <c:v>59255.088469945855</c:v>
                </c:pt>
                <c:pt idx="20">
                  <c:v>59367.734499205078</c:v>
                </c:pt>
                <c:pt idx="21">
                  <c:v>59478.077377966525</c:v>
                </c:pt>
                <c:pt idx="22">
                  <c:v>59588.625343733511</c:v>
                </c:pt>
                <c:pt idx="23">
                  <c:v>59699.378777687656</c:v>
                </c:pt>
                <c:pt idx="24">
                  <c:v>59810.3380617191</c:v>
                </c:pt>
                <c:pt idx="25">
                  <c:v>59921.503578427742</c:v>
                </c:pt>
                <c:pt idx="26">
                  <c:v>60032.875711124623</c:v>
                </c:pt>
                <c:pt idx="27">
                  <c:v>60144.454843833184</c:v>
                </c:pt>
                <c:pt idx="28">
                  <c:v>60256.241361290668</c:v>
                </c:pt>
                <c:pt idx="29">
                  <c:v>60368.235648949383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'ACA Adult Expansion Data'!$I$8</c:f>
              <c:strCache>
                <c:ptCount val="1"/>
                <c:pt idx="0">
                  <c:v>FY16 Forecast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'ACA Adult Expansion Data'!$F$9:$F$38</c:f>
              <c:numCache>
                <c:formatCode>[$-409]mmm\-yy;@</c:formatCode>
                <c:ptCount val="30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  <c:pt idx="24">
                  <c:v>42370</c:v>
                </c:pt>
                <c:pt idx="25">
                  <c:v>42401</c:v>
                </c:pt>
                <c:pt idx="26">
                  <c:v>42430</c:v>
                </c:pt>
                <c:pt idx="27">
                  <c:v>42461</c:v>
                </c:pt>
                <c:pt idx="28">
                  <c:v>42491</c:v>
                </c:pt>
                <c:pt idx="29">
                  <c:v>42522</c:v>
                </c:pt>
              </c:numCache>
            </c:numRef>
          </c:cat>
          <c:val>
            <c:numRef>
              <c:f>'ACA Adult Expansion Data'!$I$9:$I$38</c:f>
              <c:numCache>
                <c:formatCode>General</c:formatCode>
                <c:ptCount val="30"/>
                <c:pt idx="5" formatCode="_(* #,##0.0_);_(* \(#,##0.0\);_(* &quot;-&quot;??_);_(@_)">
                  <c:v>22245.639945529401</c:v>
                </c:pt>
                <c:pt idx="6" formatCode="_(* #,##0.0_);_(* \(#,##0.0\);_(* &quot;-&quot;??_);_(@_)">
                  <c:v>26105.490022275597</c:v>
                </c:pt>
                <c:pt idx="7" formatCode="_(* #,##0.0_);_(* \(#,##0.0\);_(* &quot;-&quot;??_);_(@_)">
                  <c:v>31441.696798985893</c:v>
                </c:pt>
                <c:pt idx="8" formatCode="_(* #,##0.0_);_(* \(#,##0.0\);_(* &quot;-&quot;??_);_(@_)">
                  <c:v>35424.959344372241</c:v>
                </c:pt>
                <c:pt idx="9" formatCode="_(* #,##0.0_);_(* \(#,##0.0\);_(* &quot;-&quot;??_);_(@_)">
                  <c:v>39408.221889758599</c:v>
                </c:pt>
                <c:pt idx="10" formatCode="_(* #,##0.0_);_(* \(#,##0.0\);_(* &quot;-&quot;??_);_(@_)">
                  <c:v>43391.484435144943</c:v>
                </c:pt>
                <c:pt idx="11" formatCode="_(* #,##0.0_);_(* \(#,##0.0\);_(* &quot;-&quot;??_);_(@_)">
                  <c:v>47374.746980531287</c:v>
                </c:pt>
                <c:pt idx="12" formatCode="_(* #,##0.0_);_(* \(#,##0.0\);_(* &quot;-&quot;??_);_(@_)">
                  <c:v>51358.009525917645</c:v>
                </c:pt>
                <c:pt idx="13" formatCode="_(* #,##0.0_);_(* \(#,##0.0\);_(* &quot;-&quot;??_);_(@_)">
                  <c:v>55341.272071303989</c:v>
                </c:pt>
                <c:pt idx="14" formatCode="_(* #,##0.0_);_(* \(#,##0.0\);_(* &quot;-&quot;??_);_(@_)">
                  <c:v>55944.658951630176</c:v>
                </c:pt>
                <c:pt idx="15" formatCode="_(* #,##0.0_);_(* \(#,##0.0\);_(* &quot;-&quot;??_);_(@_)">
                  <c:v>56051.437789893891</c:v>
                </c:pt>
                <c:pt idx="16" formatCode="_(* #,##0.0_);_(* \(#,##0.0\);_(* &quot;-&quot;??_);_(@_)">
                  <c:v>56158.412014382171</c:v>
                </c:pt>
                <c:pt idx="17" formatCode="_(* #,##0.0_);_(* \(#,##0.0\);_(* &quot;-&quot;??_);_(@_)">
                  <c:v>56265.581996531175</c:v>
                </c:pt>
                <c:pt idx="18" formatCode="_(* #,##0.0_);_(* \(#,##0.0\);_(* &quot;-&quot;??_);_(@_)">
                  <c:v>56372.948108483171</c:v>
                </c:pt>
                <c:pt idx="19" formatCode="_(* #,##0.0_);_(* \(#,##0.0\);_(* &quot;-&quot;??_);_(@_)">
                  <c:v>56480.510723087878</c:v>
                </c:pt>
                <c:pt idx="20" formatCode="_(* #,##0.0_);_(* \(#,##0.0\);_(* &quot;-&quot;??_);_(@_)">
                  <c:v>56588.270213903837</c:v>
                </c:pt>
                <c:pt idx="21" formatCode="_(* #,##0.0_);_(* \(#,##0.0\);_(* &quot;-&quot;??_);_(@_)">
                  <c:v>56189.287664021489</c:v>
                </c:pt>
                <c:pt idx="22" formatCode="_(* #,##0.0_);_(* \(#,##0.0\);_(* &quot;-&quot;??_);_(@_)">
                  <c:v>56294.176700705328</c:v>
                </c:pt>
                <c:pt idx="23" formatCode="_(* #,##0.0_);_(* \(#,##0.0\);_(* &quot;-&quot;??_);_(@_)">
                  <c:v>56399.253253164141</c:v>
                </c:pt>
                <c:pt idx="24" formatCode="_(* #,##0.0_);_(* \(#,##0.0\);_(* &quot;-&quot;??_);_(@_)">
                  <c:v>56504.517669921093</c:v>
                </c:pt>
                <c:pt idx="25" formatCode="_(* #,##0.0_);_(* \(#,##0.0\);_(* &quot;-&quot;??_);_(@_)">
                  <c:v>56609.970300147121</c:v>
                </c:pt>
                <c:pt idx="26" formatCode="_(* #,##0.0_);_(* \(#,##0.0\);_(* &quot;-&quot;??_);_(@_)">
                  <c:v>56715.611493662131</c:v>
                </c:pt>
                <c:pt idx="27" formatCode="_(* #,##0.0_);_(* \(#,##0.0\);_(* &quot;-&quot;??_);_(@_)">
                  <c:v>56821.441600936232</c:v>
                </c:pt>
                <c:pt idx="28" formatCode="_(* #,##0.0_);_(* \(#,##0.0\);_(* &quot;-&quot;??_);_(@_)">
                  <c:v>56927.460973090921</c:v>
                </c:pt>
                <c:pt idx="29" formatCode="_(* #,##0.0_);_(* \(#,##0.0\);_(* &quot;-&quot;??_);_(@_)">
                  <c:v>57033.669961900334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78752"/>
        <c:axId val="58780288"/>
      </c:lineChart>
      <c:dateAx>
        <c:axId val="58778752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58780288"/>
        <c:crosses val="autoZero"/>
        <c:auto val="1"/>
        <c:lblOffset val="100"/>
        <c:baseTimeUnit val="months"/>
      </c:dateAx>
      <c:valAx>
        <c:axId val="5878028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587787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'204 TANF Parent Data'!$I$3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'204 TANF Parent Data'!$H$4:$H$63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TANF Parent Data'!$I$4:$I$63</c:f>
              <c:numCache>
                <c:formatCode>_(* #,##0_);_(* \(#,##0\);_(* "-"??_);_(@_)</c:formatCode>
                <c:ptCount val="60"/>
                <c:pt idx="0">
                  <c:v>126890.29064423963</c:v>
                </c:pt>
                <c:pt idx="1">
                  <c:v>126720.70992372744</c:v>
                </c:pt>
                <c:pt idx="2">
                  <c:v>126121.91040552594</c:v>
                </c:pt>
                <c:pt idx="3">
                  <c:v>125351.29944387078</c:v>
                </c:pt>
                <c:pt idx="4">
                  <c:v>123757.46970719658</c:v>
                </c:pt>
                <c:pt idx="5">
                  <c:v>123936.29979782365</c:v>
                </c:pt>
                <c:pt idx="6">
                  <c:v>122367.90028876066</c:v>
                </c:pt>
                <c:pt idx="7">
                  <c:v>122293.89917706512</c:v>
                </c:pt>
                <c:pt idx="8">
                  <c:v>121459.99002736062</c:v>
                </c:pt>
                <c:pt idx="9">
                  <c:v>120883.9396617692</c:v>
                </c:pt>
                <c:pt idx="10">
                  <c:v>121399.58008297905</c:v>
                </c:pt>
                <c:pt idx="11">
                  <c:v>120581.89023370668</c:v>
                </c:pt>
                <c:pt idx="12">
                  <c:v>119940.42993599176</c:v>
                </c:pt>
                <c:pt idx="13">
                  <c:v>121180.21953352541</c:v>
                </c:pt>
                <c:pt idx="14">
                  <c:v>120007.44024732336</c:v>
                </c:pt>
                <c:pt idx="15">
                  <c:v>118582.60957151651</c:v>
                </c:pt>
                <c:pt idx="16">
                  <c:v>118025.63036282174</c:v>
                </c:pt>
                <c:pt idx="17">
                  <c:v>117632.13001683354</c:v>
                </c:pt>
                <c:pt idx="18">
                  <c:v>116332.37966298684</c:v>
                </c:pt>
                <c:pt idx="19">
                  <c:v>116555.80980065279</c:v>
                </c:pt>
                <c:pt idx="20">
                  <c:v>117043.71984025836</c:v>
                </c:pt>
                <c:pt idx="21">
                  <c:v>116941.78991008364</c:v>
                </c:pt>
                <c:pt idx="22">
                  <c:v>117771.59973447584</c:v>
                </c:pt>
                <c:pt idx="23">
                  <c:v>116865.70080538094</c:v>
                </c:pt>
                <c:pt idx="24">
                  <c:v>116203.78066106327</c:v>
                </c:pt>
                <c:pt idx="25">
                  <c:v>116817.59973265231</c:v>
                </c:pt>
                <c:pt idx="26">
                  <c:v>117030.71011751518</c:v>
                </c:pt>
                <c:pt idx="27">
                  <c:v>116973.80074583367</c:v>
                </c:pt>
                <c:pt idx="28">
                  <c:v>115505.36992675066</c:v>
                </c:pt>
                <c:pt idx="29">
                  <c:v>114176.40988735482</c:v>
                </c:pt>
                <c:pt idx="30">
                  <c:v>112091.69011640921</c:v>
                </c:pt>
                <c:pt idx="31">
                  <c:v>112117.9196977932</c:v>
                </c:pt>
                <c:pt idx="32">
                  <c:v>114805.18971755356</c:v>
                </c:pt>
                <c:pt idx="33">
                  <c:v>117627.25899428315</c:v>
                </c:pt>
                <c:pt idx="34">
                  <c:v>121209.45029499009</c:v>
                </c:pt>
                <c:pt idx="35">
                  <c:v>123562.22993647493</c:v>
                </c:pt>
                <c:pt idx="36">
                  <c:v>126193.32055687532</c:v>
                </c:pt>
                <c:pt idx="37">
                  <c:v>129537.95001149178</c:v>
                </c:pt>
                <c:pt idx="38">
                  <c:v>131204.63950622641</c:v>
                </c:pt>
                <c:pt idx="39">
                  <c:v>132736.21029370662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'204 TANF Parent Data'!$J$3</c:f>
              <c:strCache>
                <c:ptCount val="1"/>
                <c:pt idx="0">
                  <c:v>15 Forecast</c:v>
                </c:pt>
              </c:strCache>
            </c:strRef>
          </c:tx>
          <c:marker>
            <c:symbol val="none"/>
          </c:marker>
          <c:cat>
            <c:numRef>
              <c:f>'204 TANF Parent Data'!$H$4:$H$63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TANF Parent Data'!$J$4:$J$63</c:f>
              <c:numCache>
                <c:formatCode>General</c:formatCode>
                <c:ptCount val="60"/>
                <c:pt idx="23" formatCode="_(* #,##0_);_(* \(#,##0\);_(* &quot;-&quot;??_);_(@_)">
                  <c:v>116865.70080538094</c:v>
                </c:pt>
                <c:pt idx="24" formatCode="_(* #,##0_);_(* \(#,##0\);_(* &quot;-&quot;??_);_(@_)">
                  <c:v>116453.07598527891</c:v>
                </c:pt>
                <c:pt idx="25" formatCode="_(* #,##0_);_(* \(#,##0\);_(* &quot;-&quot;??_);_(@_)">
                  <c:v>119388.6793862934</c:v>
                </c:pt>
                <c:pt idx="26" formatCode="_(* #,##0_);_(* \(#,##0\);_(* &quot;-&quot;??_);_(@_)">
                  <c:v>120601.89229078163</c:v>
                </c:pt>
                <c:pt idx="27" formatCode="_(* #,##0_);_(* \(#,##0\);_(* &quot;-&quot;??_);_(@_)">
                  <c:v>121814.46312506641</c:v>
                </c:pt>
                <c:pt idx="28" formatCode="_(* #,##0_);_(* \(#,##0\);_(* &quot;-&quot;??_);_(@_)">
                  <c:v>123025.34930691327</c:v>
                </c:pt>
                <c:pt idx="29" formatCode="_(* #,##0_);_(* \(#,##0\);_(* &quot;-&quot;??_);_(@_)">
                  <c:v>125352.98244312168</c:v>
                </c:pt>
                <c:pt idx="30" formatCode="_(* #,##0_);_(* \(#,##0\);_(* &quot;-&quot;??_);_(@_)">
                  <c:v>128699.22910784995</c:v>
                </c:pt>
                <c:pt idx="31" formatCode="_(* #,##0_);_(* \(#,##0\);_(* &quot;-&quot;??_);_(@_)">
                  <c:v>132840.5794589234</c:v>
                </c:pt>
                <c:pt idx="32" formatCode="_(* #,##0_);_(* \(#,##0\);_(* &quot;-&quot;??_);_(@_)">
                  <c:v>137296.39215674021</c:v>
                </c:pt>
                <c:pt idx="33" formatCode="_(* #,##0_);_(* \(#,##0\);_(* &quot;-&quot;??_);_(@_)">
                  <c:v>140766.40813942932</c:v>
                </c:pt>
                <c:pt idx="34" formatCode="_(* #,##0_);_(* \(#,##0\);_(* &quot;-&quot;??_);_(@_)">
                  <c:v>143901.6003360422</c:v>
                </c:pt>
                <c:pt idx="35" formatCode="_(* #,##0_);_(* \(#,##0\);_(* &quot;-&quot;??_);_(@_)">
                  <c:v>146687.42780851619</c:v>
                </c:pt>
                <c:pt idx="36" formatCode="_(* #,##0_);_(* \(#,##0\);_(* &quot;-&quot;??_);_(@_)">
                  <c:v>149155.39915793898</c:v>
                </c:pt>
                <c:pt idx="37" formatCode="_(* #,##0_);_(* \(#,##0\);_(* &quot;-&quot;??_);_(@_)">
                  <c:v>151620.76918850339</c:v>
                </c:pt>
                <c:pt idx="38" formatCode="_(* #,##0_);_(* \(#,##0\);_(* &quot;-&quot;??_);_(@_)">
                  <c:v>154401.40733302553</c:v>
                </c:pt>
                <c:pt idx="39" formatCode="_(* #,##0_);_(* \(#,##0\);_(* &quot;-&quot;??_);_(@_)">
                  <c:v>154462.2238189044</c:v>
                </c:pt>
                <c:pt idx="40" formatCode="_(* #,##0_);_(* \(#,##0\);_(* &quot;-&quot;??_);_(@_)">
                  <c:v>154521.9917446819</c:v>
                </c:pt>
                <c:pt idx="41" formatCode="_(* #,##0_);_(* \(#,##0\);_(* &quot;-&quot;??_);_(@_)">
                  <c:v>154582.80823056083</c:v>
                </c:pt>
                <c:pt idx="42" formatCode="_(* #,##0_);_(* \(#,##0\);_(* &quot;-&quot;??_);_(@_)">
                  <c:v>154643.62471643969</c:v>
                </c:pt>
                <c:pt idx="43" formatCode="_(* #,##0_);_(* \(#,##0\);_(* &quot;-&quot;??_);_(@_)">
                  <c:v>154704.44120231862</c:v>
                </c:pt>
                <c:pt idx="44" formatCode="_(* #,##0_);_(* \(#,##0\);_(* &quot;-&quot;??_);_(@_)">
                  <c:v>154766.30624829888</c:v>
                </c:pt>
                <c:pt idx="45" formatCode="_(* #,##0_);_(* \(#,##0\);_(* &quot;-&quot;??_);_(@_)">
                  <c:v>154827.12273417774</c:v>
                </c:pt>
                <c:pt idx="46" formatCode="_(* #,##0_);_(* \(#,##0\);_(* &quot;-&quot;??_);_(@_)">
                  <c:v>154888.98778015797</c:v>
                </c:pt>
                <c:pt idx="47" formatCode="_(* #,##0_);_(* \(#,##0\);_(* &quot;-&quot;??_);_(@_)">
                  <c:v>154949.80426603684</c:v>
                </c:pt>
                <c:pt idx="48" formatCode="_(* #,##0_);_(* \(#,##0\);_(* &quot;-&quot;??_);_(@_)">
                  <c:v>155011.66931201713</c:v>
                </c:pt>
                <c:pt idx="49" formatCode="_(* #,##0_);_(* \(#,##0\);_(* &quot;-&quot;??_);_(@_)">
                  <c:v>155073.53435799736</c:v>
                </c:pt>
                <c:pt idx="50" formatCode="_(* #,##0_);_(* \(#,##0\);_(* &quot;-&quot;??_);_(@_)">
                  <c:v>155134.35084387625</c:v>
                </c:pt>
                <c:pt idx="51" formatCode="_(* #,##0_);_(* \(#,##0\);_(* &quot;-&quot;??_);_(@_)">
                  <c:v>155195.06587899639</c:v>
                </c:pt>
                <c:pt idx="52" formatCode="_(* #,##0_);_(* \(#,##0\);_(* &quot;-&quot;??_);_(@_)">
                  <c:v>155255.80089353598</c:v>
                </c:pt>
                <c:pt idx="53" formatCode="_(* #,##0_);_(* \(#,##0\);_(* &quot;-&quot;??_);_(@_)">
                  <c:v>155316.67731767605</c:v>
                </c:pt>
                <c:pt idx="54" formatCode="_(* #,##0_);_(* \(#,##0\);_(* &quot;-&quot;??_);_(@_)">
                  <c:v>155377.45231331879</c:v>
                </c:pt>
                <c:pt idx="55" formatCode="_(* #,##0_);_(* \(#,##0\);_(* &quot;-&quot;??_);_(@_)">
                  <c:v>155438.24731065074</c:v>
                </c:pt>
                <c:pt idx="56" formatCode="_(* #,##0_);_(* \(#,##0\);_(* &quot;-&quot;??_);_(@_)">
                  <c:v>155499.18373986115</c:v>
                </c:pt>
                <c:pt idx="57" formatCode="_(* #,##0_);_(* \(#,##0\);_(* &quot;-&quot;??_);_(@_)">
                  <c:v>155560.01876286053</c:v>
                </c:pt>
                <c:pt idx="58" formatCode="_(* #,##0_);_(* \(#,##0\);_(* &quot;-&quot;??_);_(@_)">
                  <c:v>155620.99523260412</c:v>
                </c:pt>
                <c:pt idx="59" formatCode="_(* #,##0_);_(* \(#,##0\);_(* &quot;-&quot;??_);_(@_)">
                  <c:v>155681.99173376855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'204 TANF Parent Data'!$K$3</c:f>
              <c:strCache>
                <c:ptCount val="1"/>
                <c:pt idx="0">
                  <c:v>16 Forecast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'204 TANF Parent Data'!$H$4:$H$63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TANF Parent Data'!$K$4:$K$63</c:f>
              <c:numCache>
                <c:formatCode>General</c:formatCode>
                <c:ptCount val="60"/>
                <c:pt idx="35" formatCode="_(* #,##0_);_(* \(#,##0\);_(* &quot;-&quot;??_);_(@_)">
                  <c:v>123562.22993647493</c:v>
                </c:pt>
                <c:pt idx="36" formatCode="_(* #,##0_);_(* \(#,##0\);_(* &quot;-&quot;??_);_(@_)">
                  <c:v>126193.32055687532</c:v>
                </c:pt>
                <c:pt idx="37" formatCode="_(* #,##0_);_(* \(#,##0\);_(* &quot;-&quot;??_);_(@_)">
                  <c:v>129395.27752001997</c:v>
                </c:pt>
                <c:pt idx="38" formatCode="_(* #,##0_);_(* \(#,##0\);_(* &quot;-&quot;??_);_(@_)">
                  <c:v>131942.08702433013</c:v>
                </c:pt>
                <c:pt idx="39" formatCode="_(* #,##0_);_(* \(#,##0\);_(* &quot;-&quot;??_);_(@_)">
                  <c:v>135027.20173204702</c:v>
                </c:pt>
                <c:pt idx="40" formatCode="_(* #,##0_);_(* \(#,##0\);_(* &quot;-&quot;??_);_(@_)">
                  <c:v>137631.61861166602</c:v>
                </c:pt>
                <c:pt idx="41" formatCode="_(* #,##0_);_(* \(#,##0\);_(* &quot;-&quot;??_);_(@_)">
                  <c:v>140235.45472769585</c:v>
                </c:pt>
                <c:pt idx="42" formatCode="_(* #,##0_);_(* \(#,##0\);_(* &quot;-&quot;??_);_(@_)">
                  <c:v>143119.6332664823</c:v>
                </c:pt>
                <c:pt idx="43" formatCode="_(* #,##0_);_(* \(#,##0\);_(* &quot;-&quot;??_);_(@_)">
                  <c:v>143540.82827208115</c:v>
                </c:pt>
                <c:pt idx="44" formatCode="_(* #,##0_);_(* \(#,##0\);_(* &quot;-&quot;??_);_(@_)">
                  <c:v>143961.37137046095</c:v>
                </c:pt>
                <c:pt idx="45" formatCode="_(* #,##0_);_(* \(#,##0\);_(* &quot;-&quot;??_);_(@_)">
                  <c:v>144228.49080485775</c:v>
                </c:pt>
                <c:pt idx="46" formatCode="_(* #,##0_);_(* \(#,##0\);_(* &quot;-&quot;??_);_(@_)">
                  <c:v>144495.96259664136</c:v>
                </c:pt>
                <c:pt idx="47" formatCode="_(* #,##0_);_(* \(#,##0\);_(* &quot;-&quot;??_);_(@_)">
                  <c:v>144763.78732775868</c:v>
                </c:pt>
                <c:pt idx="48" formatCode="_(* #,##0_);_(* \(#,##0\);_(* &quot;-&quot;??_);_(@_)">
                  <c:v>145032.89271845858</c:v>
                </c:pt>
                <c:pt idx="49" formatCode="_(* #,##0_);_(* \(#,##0\);_(* &quot;-&quot;??_);_(@_)">
                  <c:v>145301.42507793003</c:v>
                </c:pt>
                <c:pt idx="50" formatCode="_(* #,##0_);_(* \(#,##0\);_(* &quot;-&quot;??_);_(@_)">
                  <c:v>145571.23926568983</c:v>
                </c:pt>
                <c:pt idx="51" formatCode="_(* #,##0_);_(* \(#,##0\);_(* &quot;-&quot;??_);_(@_)">
                  <c:v>145840.48159285719</c:v>
                </c:pt>
                <c:pt idx="52" formatCode="_(* #,##0_);_(* \(#,##0\);_(* &quot;-&quot;??_);_(@_)">
                  <c:v>144643.11777883663</c:v>
                </c:pt>
                <c:pt idx="53" formatCode="_(* #,##0_);_(* \(#,##0\);_(* &quot;-&quot;??_);_(@_)">
                  <c:v>144911.57521985576</c:v>
                </c:pt>
                <c:pt idx="54" formatCode="_(* #,##0_);_(* \(#,##0\);_(* &quot;-&quot;??_);_(@_)">
                  <c:v>145179.45855950491</c:v>
                </c:pt>
                <c:pt idx="55" formatCode="_(* #,##0_);_(* \(#,##0\);_(* &quot;-&quot;??_);_(@_)">
                  <c:v>145446.7683808516</c:v>
                </c:pt>
                <c:pt idx="56" formatCode="_(* #,##0_);_(* \(#,##0\);_(* &quot;-&quot;??_);_(@_)">
                  <c:v>145714.43240526735</c:v>
                </c:pt>
                <c:pt idx="57" formatCode="_(* #,##0_);_(* \(#,##0\);_(* &quot;-&quot;??_);_(@_)">
                  <c:v>145983.37835508818</c:v>
                </c:pt>
                <c:pt idx="58" formatCode="_(* #,##0_);_(* \(#,##0\);_(* &quot;-&quot;??_);_(@_)">
                  <c:v>146251.75254159377</c:v>
                </c:pt>
                <c:pt idx="59" formatCode="_(* #,##0_);_(* \(#,##0\);_(* &quot;-&quot;??_);_(@_)">
                  <c:v>146520.48268905398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464896"/>
        <c:axId val="56466432"/>
      </c:lineChart>
      <c:dateAx>
        <c:axId val="5646489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56466432"/>
        <c:crosses val="autoZero"/>
        <c:auto val="1"/>
        <c:lblOffset val="100"/>
        <c:baseTimeUnit val="days"/>
      </c:dateAx>
      <c:valAx>
        <c:axId val="5646643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564648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'204 Combined Data'!$I$3</c:f>
              <c:strCache>
                <c:ptCount val="1"/>
                <c:pt idx="0">
                  <c:v>Actual</c:v>
                </c:pt>
              </c:strCache>
            </c:strRef>
          </c:tx>
          <c:marker>
            <c:symbol val="none"/>
          </c:marker>
          <c:cat>
            <c:numRef>
              <c:f>'204 Combined Data'!$H$4:$H$63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Combined Data'!$I$4:$I$63</c:f>
              <c:numCache>
                <c:formatCode>_(* #,##0_);_(* \(#,##0\);_(* "-"??_);_(@_)</c:formatCode>
                <c:ptCount val="60"/>
                <c:pt idx="0">
                  <c:v>388367.53033859655</c:v>
                </c:pt>
                <c:pt idx="1">
                  <c:v>382698.42029585503</c:v>
                </c:pt>
                <c:pt idx="2">
                  <c:v>369559.78072988614</c:v>
                </c:pt>
                <c:pt idx="3">
                  <c:v>354480.52844377421</c:v>
                </c:pt>
                <c:pt idx="4">
                  <c:v>338151.06027190201</c:v>
                </c:pt>
                <c:pt idx="5">
                  <c:v>325468.69046631828</c:v>
                </c:pt>
                <c:pt idx="6">
                  <c:v>312434.81035315804</c:v>
                </c:pt>
                <c:pt idx="7">
                  <c:v>303997.29891242273</c:v>
                </c:pt>
                <c:pt idx="8">
                  <c:v>295615.680675935</c:v>
                </c:pt>
                <c:pt idx="9">
                  <c:v>287094.63943735696</c:v>
                </c:pt>
                <c:pt idx="10">
                  <c:v>279929.60010638461</c:v>
                </c:pt>
                <c:pt idx="11">
                  <c:v>272217.86010208353</c:v>
                </c:pt>
                <c:pt idx="12">
                  <c:v>265251.30995323882</c:v>
                </c:pt>
                <c:pt idx="13">
                  <c:v>261787.91927310638</c:v>
                </c:pt>
                <c:pt idx="14">
                  <c:v>255466.45050553419</c:v>
                </c:pt>
                <c:pt idx="15">
                  <c:v>250112.68950831145</c:v>
                </c:pt>
                <c:pt idx="16">
                  <c:v>246327.03069112822</c:v>
                </c:pt>
                <c:pt idx="17">
                  <c:v>242717.03989680111</c:v>
                </c:pt>
                <c:pt idx="18">
                  <c:v>238255.20971303433</c:v>
                </c:pt>
                <c:pt idx="19">
                  <c:v>235914.9300105758</c:v>
                </c:pt>
                <c:pt idx="20">
                  <c:v>233842.7596055828</c:v>
                </c:pt>
                <c:pt idx="21">
                  <c:v>230807.82019671984</c:v>
                </c:pt>
                <c:pt idx="22">
                  <c:v>229388.91982729547</c:v>
                </c:pt>
                <c:pt idx="23">
                  <c:v>227673.97104733996</c:v>
                </c:pt>
                <c:pt idx="24">
                  <c:v>225802.290455468</c:v>
                </c:pt>
                <c:pt idx="25">
                  <c:v>225237.78964251094</c:v>
                </c:pt>
                <c:pt idx="26">
                  <c:v>224321.560041897</c:v>
                </c:pt>
                <c:pt idx="27">
                  <c:v>223299.4308166448</c:v>
                </c:pt>
                <c:pt idx="28">
                  <c:v>220307.94991749898</c:v>
                </c:pt>
                <c:pt idx="29">
                  <c:v>217173.58978808858</c:v>
                </c:pt>
                <c:pt idx="30">
                  <c:v>261855.30952307209</c:v>
                </c:pt>
                <c:pt idx="31">
                  <c:v>293964.63015854172</c:v>
                </c:pt>
                <c:pt idx="32">
                  <c:v>320507.60971278138</c:v>
                </c:pt>
                <c:pt idx="33">
                  <c:v>337952.638863625</c:v>
                </c:pt>
                <c:pt idx="34">
                  <c:v>358469.75931818411</c:v>
                </c:pt>
                <c:pt idx="35">
                  <c:v>380501.83034541085</c:v>
                </c:pt>
                <c:pt idx="36">
                  <c:v>398165.86152034067</c:v>
                </c:pt>
                <c:pt idx="37">
                  <c:v>413733.88020619005</c:v>
                </c:pt>
                <c:pt idx="38">
                  <c:v>423562.69031445868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'204 Combined Data'!$J$3</c:f>
              <c:strCache>
                <c:ptCount val="1"/>
                <c:pt idx="0">
                  <c:v>FY15 Forecast</c:v>
                </c:pt>
              </c:strCache>
            </c:strRef>
          </c:tx>
          <c:marker>
            <c:symbol val="none"/>
          </c:marker>
          <c:cat>
            <c:numRef>
              <c:f>'204 Combined Data'!$H$4:$H$63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Combined Data'!$J$4:$J$63</c:f>
              <c:numCache>
                <c:formatCode>General</c:formatCode>
                <c:ptCount val="60"/>
                <c:pt idx="23" formatCode="_(* #,##0_);_(* \(#,##0\);_(* &quot;-&quot;??_);_(@_)">
                  <c:v>227673.97104733996</c:v>
                </c:pt>
                <c:pt idx="24" formatCode="_(* #,##0_);_(* \(#,##0\);_(* &quot;-&quot;??_);_(@_)">
                  <c:v>225778.54916264387</c:v>
                </c:pt>
                <c:pt idx="25" formatCode="_(* #,##0_);_(* \(#,##0\);_(* &quot;-&quot;??_);_(@_)">
                  <c:v>228391.88814960924</c:v>
                </c:pt>
                <c:pt idx="26" formatCode="_(* #,##0_);_(* \(#,##0\);_(* &quot;-&quot;??_);_(@_)">
                  <c:v>229247.02224381745</c:v>
                </c:pt>
                <c:pt idx="27" formatCode="_(* #,##0_);_(* \(#,##0\);_(* &quot;-&quot;??_);_(@_)">
                  <c:v>230090.53329052054</c:v>
                </c:pt>
                <c:pt idx="28" formatCode="_(* #,##0_);_(* \(#,##0\);_(* &quot;-&quot;??_);_(@_)">
                  <c:v>230922.32487577369</c:v>
                </c:pt>
                <c:pt idx="29" formatCode="_(* #,##0_);_(* \(#,##0\);_(* &quot;-&quot;??_);_(@_)">
                  <c:v>232875.62750464267</c:v>
                </c:pt>
                <c:pt idx="30" formatCode="_(* #,##0_);_(* \(#,##0\);_(* &quot;-&quot;??_);_(@_)">
                  <c:v>253880.80347333962</c:v>
                </c:pt>
                <c:pt idx="31" formatCode="_(* #,##0_);_(* \(#,##0\);_(* &quot;-&quot;??_);_(@_)">
                  <c:v>275690.55724294489</c:v>
                </c:pt>
                <c:pt idx="32" formatCode="_(* #,##0_);_(* \(#,##0\);_(* &quot;-&quot;??_);_(@_)">
                  <c:v>297818.1954009218</c:v>
                </c:pt>
                <c:pt idx="33" formatCode="_(* #,##0_);_(* \(#,##0\);_(* &quot;-&quot;??_);_(@_)">
                  <c:v>318947.61290277936</c:v>
                </c:pt>
                <c:pt idx="34" formatCode="_(* #,##0_);_(* \(#,##0\);_(* &quot;-&quot;??_);_(@_)">
                  <c:v>339737.86680270068</c:v>
                </c:pt>
                <c:pt idx="35" formatCode="_(* #,##0_);_(* \(#,##0\);_(* &quot;-&quot;??_);_(@_)">
                  <c:v>357279.60434333869</c:v>
                </c:pt>
                <c:pt idx="36" formatCode="_(* #,##0_);_(* \(#,##0\);_(* &quot;-&quot;??_);_(@_)">
                  <c:v>374499.51446406764</c:v>
                </c:pt>
                <c:pt idx="37" formatCode="_(* #,##0_);_(* \(#,##0\);_(* &quot;-&quot;??_);_(@_)">
                  <c:v>391716.65703059558</c:v>
                </c:pt>
                <c:pt idx="38" formatCode="_(* #,##0_);_(* \(#,##0\);_(* &quot;-&quot;??_);_(@_)">
                  <c:v>409252.63989618077</c:v>
                </c:pt>
                <c:pt idx="39" formatCode="_(* #,##0_);_(* \(#,##0\);_(* &quot;-&quot;??_);_(@_)">
                  <c:v>409586.67989823106</c:v>
                </c:pt>
                <c:pt idx="40" formatCode="_(* #,##0_);_(* \(#,##0\);_(* &quot;-&quot;??_);_(@_)">
                  <c:v>410161.64225543721</c:v>
                </c:pt>
                <c:pt idx="41" formatCode="_(* #,##0_);_(* \(#,##0\);_(* &quot;-&quot;??_);_(@_)">
                  <c:v>410738.25837064383</c:v>
                </c:pt>
                <c:pt idx="42" formatCode="_(* #,##0_);_(* \(#,##0\);_(* &quot;-&quot;??_);_(@_)">
                  <c:v>411315.46842373954</c:v>
                </c:pt>
                <c:pt idx="43" formatCode="_(* #,##0_);_(* \(#,##0\);_(* &quot;-&quot;??_);_(@_)">
                  <c:v>411893.27339566121</c:v>
                </c:pt>
                <c:pt idx="44" formatCode="_(* #,##0_);_(* \(#,##0\);_(* &quot;-&quot;??_);_(@_)">
                  <c:v>412472.73506839602</c:v>
                </c:pt>
                <c:pt idx="45" formatCode="_(* #,##0_);_(* \(#,##0\);_(* &quot;-&quot;??_);_(@_)">
                  <c:v>413051.73282726278</c:v>
                </c:pt>
                <c:pt idx="46" formatCode="_(* #,##0_);_(* \(#,##0\);_(* &quot;-&quot;??_);_(@_)">
                  <c:v>413632.38925692724</c:v>
                </c:pt>
                <c:pt idx="47" formatCode="_(* #,##0_);_(* \(#,##0\);_(* &quot;-&quot;??_);_(@_)">
                  <c:v>414212.58374596183</c:v>
                </c:pt>
                <c:pt idx="48" formatCode="_(* #,##0_);_(* \(#,##0\);_(* &quot;-&quot;??_);_(@_)">
                  <c:v>414794.43888229132</c:v>
                </c:pt>
                <c:pt idx="49" formatCode="_(* #,##0_);_(* \(#,##0\);_(* &quot;-&quot;??_);_(@_)">
                  <c:v>415376.89485718292</c:v>
                </c:pt>
                <c:pt idx="50" formatCode="_(* #,##0_);_(* \(#,##0\);_(* &quot;-&quot;??_);_(@_)">
                  <c:v>415958.8918635397</c:v>
                </c:pt>
                <c:pt idx="51" formatCode="_(* #,##0_);_(* \(#,##0\);_(* &quot;-&quot;??_);_(@_)">
                  <c:v>416541.37800467713</c:v>
                </c:pt>
                <c:pt idx="52" formatCode="_(* #,##0_);_(* \(#,##0\);_(* &quot;-&quot;??_);_(@_)">
                  <c:v>417124.48794571671</c:v>
                </c:pt>
                <c:pt idx="53" formatCode="_(* #,##0_);_(* \(#,##0\);_(* &quot;-&quot;??_);_(@_)">
                  <c:v>417708.35635342717</c:v>
                </c:pt>
                <c:pt idx="54" formatCode="_(* #,##0_);_(* \(#,##0\);_(* &quot;-&quot;??_);_(@_)">
                  <c:v>418292.71690995817</c:v>
                </c:pt>
                <c:pt idx="55" formatCode="_(* #,##0_);_(* \(#,##0\);_(* &quot;-&quot;??_);_(@_)">
                  <c:v>418877.70428538084</c:v>
                </c:pt>
                <c:pt idx="56" formatCode="_(* #,##0_);_(* \(#,##0\);_(* &quot;-&quot;??_);_(@_)">
                  <c:v>419463.45315142145</c:v>
                </c:pt>
                <c:pt idx="57" formatCode="_(* #,##0_);_(* \(#,##0\);_(* &quot;-&quot;??_);_(@_)">
                  <c:v>420049.69719519548</c:v>
                </c:pt>
                <c:pt idx="58" formatCode="_(* #,##0_);_(* \(#,##0\);_(* &quot;-&quot;??_);_(@_)">
                  <c:v>420636.70475383755</c:v>
                </c:pt>
                <c:pt idx="59" formatCode="_(* #,##0_);_(* \(#,##0\);_(* &quot;-&quot;??_);_(@_)">
                  <c:v>421224.34317987692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'204 Combined Data'!$K$3</c:f>
              <c:strCache>
                <c:ptCount val="1"/>
                <c:pt idx="0">
                  <c:v>FY16 Forecast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'204 Combined Data'!$H$4:$H$63</c:f>
              <c:numCache>
                <c:formatCode>[$-409]mmm\-yy;@</c:formatCode>
                <c:ptCount val="60"/>
                <c:pt idx="0">
                  <c:v>40725</c:v>
                </c:pt>
                <c:pt idx="1">
                  <c:v>40756</c:v>
                </c:pt>
                <c:pt idx="2">
                  <c:v>40787</c:v>
                </c:pt>
                <c:pt idx="3">
                  <c:v>40817</c:v>
                </c:pt>
                <c:pt idx="4">
                  <c:v>40848</c:v>
                </c:pt>
                <c:pt idx="5">
                  <c:v>40878</c:v>
                </c:pt>
                <c:pt idx="6">
                  <c:v>40909</c:v>
                </c:pt>
                <c:pt idx="7">
                  <c:v>40940</c:v>
                </c:pt>
                <c:pt idx="8">
                  <c:v>40969</c:v>
                </c:pt>
                <c:pt idx="9">
                  <c:v>41000</c:v>
                </c:pt>
                <c:pt idx="10">
                  <c:v>41030</c:v>
                </c:pt>
                <c:pt idx="11">
                  <c:v>41061</c:v>
                </c:pt>
                <c:pt idx="12">
                  <c:v>41091</c:v>
                </c:pt>
                <c:pt idx="13">
                  <c:v>41122</c:v>
                </c:pt>
                <c:pt idx="14">
                  <c:v>41153</c:v>
                </c:pt>
                <c:pt idx="15">
                  <c:v>41194</c:v>
                </c:pt>
                <c:pt idx="16">
                  <c:v>41214</c:v>
                </c:pt>
                <c:pt idx="17">
                  <c:v>41244</c:v>
                </c:pt>
                <c:pt idx="18">
                  <c:v>41275</c:v>
                </c:pt>
                <c:pt idx="19">
                  <c:v>41318</c:v>
                </c:pt>
                <c:pt idx="20">
                  <c:v>41346</c:v>
                </c:pt>
                <c:pt idx="21">
                  <c:v>41377</c:v>
                </c:pt>
                <c:pt idx="22">
                  <c:v>41407</c:v>
                </c:pt>
                <c:pt idx="23">
                  <c:v>41438</c:v>
                </c:pt>
                <c:pt idx="24">
                  <c:v>41468</c:v>
                </c:pt>
                <c:pt idx="25">
                  <c:v>41499</c:v>
                </c:pt>
                <c:pt idx="26">
                  <c:v>41530</c:v>
                </c:pt>
                <c:pt idx="27">
                  <c:v>41560</c:v>
                </c:pt>
                <c:pt idx="28">
                  <c:v>41591</c:v>
                </c:pt>
                <c:pt idx="29">
                  <c:v>41621</c:v>
                </c:pt>
                <c:pt idx="30">
                  <c:v>41652</c:v>
                </c:pt>
                <c:pt idx="31">
                  <c:v>41683</c:v>
                </c:pt>
                <c:pt idx="32">
                  <c:v>41711</c:v>
                </c:pt>
                <c:pt idx="33">
                  <c:v>41742</c:v>
                </c:pt>
                <c:pt idx="34">
                  <c:v>41772</c:v>
                </c:pt>
                <c:pt idx="35">
                  <c:v>41803</c:v>
                </c:pt>
                <c:pt idx="36">
                  <c:v>41833</c:v>
                </c:pt>
                <c:pt idx="37">
                  <c:v>41864</c:v>
                </c:pt>
                <c:pt idx="38">
                  <c:v>41895</c:v>
                </c:pt>
                <c:pt idx="39">
                  <c:v>41925</c:v>
                </c:pt>
                <c:pt idx="40">
                  <c:v>41956</c:v>
                </c:pt>
                <c:pt idx="41">
                  <c:v>41986</c:v>
                </c:pt>
                <c:pt idx="42">
                  <c:v>42017</c:v>
                </c:pt>
                <c:pt idx="43">
                  <c:v>42048</c:v>
                </c:pt>
                <c:pt idx="44">
                  <c:v>42076</c:v>
                </c:pt>
                <c:pt idx="45">
                  <c:v>42107</c:v>
                </c:pt>
                <c:pt idx="46">
                  <c:v>42137</c:v>
                </c:pt>
                <c:pt idx="47">
                  <c:v>42168</c:v>
                </c:pt>
                <c:pt idx="48">
                  <c:v>42198</c:v>
                </c:pt>
                <c:pt idx="49">
                  <c:v>42229</c:v>
                </c:pt>
                <c:pt idx="50">
                  <c:v>42260</c:v>
                </c:pt>
                <c:pt idx="51">
                  <c:v>42290</c:v>
                </c:pt>
                <c:pt idx="52">
                  <c:v>42321</c:v>
                </c:pt>
                <c:pt idx="53">
                  <c:v>42351</c:v>
                </c:pt>
                <c:pt idx="54">
                  <c:v>42382</c:v>
                </c:pt>
                <c:pt idx="55">
                  <c:v>42413</c:v>
                </c:pt>
                <c:pt idx="56">
                  <c:v>42442</c:v>
                </c:pt>
                <c:pt idx="57">
                  <c:v>42473</c:v>
                </c:pt>
                <c:pt idx="58">
                  <c:v>42503</c:v>
                </c:pt>
                <c:pt idx="59">
                  <c:v>42534</c:v>
                </c:pt>
              </c:numCache>
            </c:numRef>
          </c:cat>
          <c:val>
            <c:numRef>
              <c:f>'204 Combined Data'!$K$4:$K$63</c:f>
              <c:numCache>
                <c:formatCode>General</c:formatCode>
                <c:ptCount val="60"/>
                <c:pt idx="36" formatCode="_(* #,##0_);_(* \(#,##0\);_(* &quot;-&quot;??_);_(@_)">
                  <c:v>398165.86152034067</c:v>
                </c:pt>
                <c:pt idx="37" formatCode="_(* #,##0_);_(* \(#,##0\);_(* &quot;-&quot;??_);_(@_)">
                  <c:v>413445.76247013855</c:v>
                </c:pt>
                <c:pt idx="38" formatCode="_(* #,##0_);_(* \(#,##0\);_(* &quot;-&quot;??_);_(@_)">
                  <c:v>424844.42112456937</c:v>
                </c:pt>
                <c:pt idx="39" formatCode="_(* #,##0_);_(* \(#,##0\);_(* &quot;-&quot;??_);_(@_)">
                  <c:v>428516.87267914577</c:v>
                </c:pt>
                <c:pt idx="40" formatCode="_(* #,##0_);_(* \(#,##0\);_(* &quot;-&quot;??_);_(@_)">
                  <c:v>431709.32226084179</c:v>
                </c:pt>
                <c:pt idx="41" formatCode="_(* #,##0_);_(* \(#,##0\);_(* &quot;-&quot;??_);_(@_)">
                  <c:v>434901.90942276118</c:v>
                </c:pt>
                <c:pt idx="42" formatCode="_(* #,##0_);_(* \(#,##0\);_(* &quot;-&quot;??_);_(@_)">
                  <c:v>438375.54785918252</c:v>
                </c:pt>
                <c:pt idx="43" formatCode="_(* #,##0_);_(* \(#,##0\);_(* &quot;-&quot;??_);_(@_)">
                  <c:v>439386.91278488789</c:v>
                </c:pt>
                <c:pt idx="44" formatCode="_(* #,##0_);_(* \(#,##0\);_(* &quot;-&quot;??_);_(@_)">
                  <c:v>440398.34765936882</c:v>
                </c:pt>
                <c:pt idx="45" formatCode="_(* #,##0_);_(* \(#,##0\);_(* &quot;-&quot;??_);_(@_)">
                  <c:v>441257.06057873159</c:v>
                </c:pt>
                <c:pt idx="46" formatCode="_(* #,##0_);_(* \(#,##0\);_(* &quot;-&quot;??_);_(@_)">
                  <c:v>442116.85006260889</c:v>
                </c:pt>
                <c:pt idx="47" formatCode="_(* #,##0_);_(* \(#,##0\);_(* &quot;-&quot;??_);_(@_)">
                  <c:v>442977.69654970086</c:v>
                </c:pt>
                <c:pt idx="48" formatCode="_(* #,##0_);_(* \(#,##0\);_(* &quot;-&quot;??_);_(@_)">
                  <c:v>443840.55026240891</c:v>
                </c:pt>
                <c:pt idx="49" formatCode="_(* #,##0_);_(* \(#,##0\);_(* &quot;-&quot;??_);_(@_)">
                  <c:v>444703.54803143436</c:v>
                </c:pt>
                <c:pt idx="50" formatCode="_(* #,##0_);_(* \(#,##0\);_(* &quot;-&quot;??_);_(@_)">
                  <c:v>445568.53523975931</c:v>
                </c:pt>
                <c:pt idx="51" formatCode="_(* #,##0_);_(* \(#,##0\);_(* &quot;-&quot;??_);_(@_)">
                  <c:v>440667.14075867401</c:v>
                </c:pt>
                <c:pt idx="52" formatCode="_(* #,##0_);_(* \(#,##0\);_(* &quot;-&quot;??_);_(@_)">
                  <c:v>440050.41510906513</c:v>
                </c:pt>
                <c:pt idx="53" formatCode="_(* #,##0_);_(* \(#,##0\);_(* &quot;-&quot;??_);_(@_)">
                  <c:v>440900.23550068162</c:v>
                </c:pt>
                <c:pt idx="54" formatCode="_(* #,##0_);_(* \(#,##0\);_(* &quot;-&quot;??_);_(@_)">
                  <c:v>441750.18643482344</c:v>
                </c:pt>
                <c:pt idx="55" formatCode="_(* #,##0_);_(* \(#,##0\);_(* &quot;-&quot;??_);_(@_)">
                  <c:v>442600.28033680521</c:v>
                </c:pt>
                <c:pt idx="56" formatCode="_(* #,##0_);_(* \(#,##0\);_(* &quot;-&quot;??_);_(@_)">
                  <c:v>443451.45677219681</c:v>
                </c:pt>
                <c:pt idx="57" formatCode="_(* #,##0_);_(* \(#,##0\);_(* &quot;-&quot;??_);_(@_)">
                  <c:v>444304.62332689739</c:v>
                </c:pt>
                <c:pt idx="58" formatCode="_(* #,##0_);_(* \(#,##0\);_(* &quot;-&quot;??_);_(@_)">
                  <c:v>445157.94882116007</c:v>
                </c:pt>
                <c:pt idx="59" formatCode="_(* #,##0_);_(* \(#,##0\);_(* &quot;-&quot;??_);_(@_)">
                  <c:v>446012.35150759958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66240"/>
        <c:axId val="59067776"/>
      </c:lineChart>
      <c:dateAx>
        <c:axId val="59066240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59067776"/>
        <c:crosses val="autoZero"/>
        <c:auto val="1"/>
        <c:lblOffset val="100"/>
        <c:baseTimeUnit val="days"/>
      </c:dateAx>
      <c:valAx>
        <c:axId val="5906777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590662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73622047244094"/>
          <c:y val="4.6424619926590742E-2"/>
          <c:w val="0.87359711286089237"/>
          <c:h val="0.80784248449147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Sheet1!$A$2:$A$17</c:f>
              <c:strCache>
                <c:ptCount val="16"/>
                <c:pt idx="0">
                  <c:v>FY01</c:v>
                </c:pt>
                <c:pt idx="1">
                  <c:v>FY02</c:v>
                </c:pt>
                <c:pt idx="2">
                  <c:v>FY03</c:v>
                </c:pt>
                <c:pt idx="3">
                  <c:v>FY04</c:v>
                </c:pt>
                <c:pt idx="4">
                  <c:v>FY05</c:v>
                </c:pt>
                <c:pt idx="5">
                  <c:v>FY06</c:v>
                </c:pt>
                <c:pt idx="6">
                  <c:v>FY07</c:v>
                </c:pt>
                <c:pt idx="7">
                  <c:v>FY08</c:v>
                </c:pt>
                <c:pt idx="8">
                  <c:v>FY09</c:v>
                </c:pt>
                <c:pt idx="9">
                  <c:v>FY10</c:v>
                </c:pt>
                <c:pt idx="10">
                  <c:v>FY11</c:v>
                </c:pt>
                <c:pt idx="11">
                  <c:v>FY12</c:v>
                </c:pt>
                <c:pt idx="12">
                  <c:v>FY13</c:v>
                </c:pt>
                <c:pt idx="13">
                  <c:v>FY14</c:v>
                </c:pt>
                <c:pt idx="14">
                  <c:v>FY15</c:v>
                </c:pt>
                <c:pt idx="15">
                  <c:v>FY 16</c:v>
                </c:pt>
              </c:strCache>
            </c:strRef>
          </c:cat>
          <c:val>
            <c:numRef>
              <c:f>Sheet1!$B$2:$B$17</c:f>
              <c:numCache>
                <c:formatCode>0.0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10</c:v>
                </c:pt>
                <c:pt idx="11">
                  <c:v>8.6999999999999993</c:v>
                </c:pt>
                <c:pt idx="12">
                  <c:v>8.6</c:v>
                </c:pt>
                <c:pt idx="13">
                  <c:v>9.5</c:v>
                </c:pt>
                <c:pt idx="14">
                  <c:v>11</c:v>
                </c:pt>
                <c:pt idx="15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154496"/>
        <c:axId val="50193152"/>
      </c:barChart>
      <c:catAx>
        <c:axId val="50154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50193152"/>
        <c:crosses val="autoZero"/>
        <c:auto val="1"/>
        <c:lblAlgn val="ctr"/>
        <c:lblOffset val="100"/>
        <c:noMultiLvlLbl val="0"/>
      </c:catAx>
      <c:valAx>
        <c:axId val="50193152"/>
        <c:scaling>
          <c:orientation val="minMax"/>
          <c:max val="14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Billions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50154496"/>
        <c:crosses val="autoZero"/>
        <c:crossBetween val="between"/>
        <c:majorUnit val="2"/>
        <c:minorUnit val="0.4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AHCCCS GF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Sheet1!$A$2:$A$9</c:f>
              <c:strCache>
                <c:ptCount val="8"/>
                <c:pt idx="0">
                  <c:v>FY 09</c:v>
                </c:pt>
                <c:pt idx="1">
                  <c:v>FY 10</c:v>
                </c:pt>
                <c:pt idx="2">
                  <c:v>FY 11</c:v>
                </c:pt>
                <c:pt idx="3">
                  <c:v>FY 12</c:v>
                </c:pt>
                <c:pt idx="4">
                  <c:v>FY 13</c:v>
                </c:pt>
                <c:pt idx="5">
                  <c:v>FY 14</c:v>
                </c:pt>
                <c:pt idx="6">
                  <c:v>FY 15</c:v>
                </c:pt>
                <c:pt idx="7">
                  <c:v>FY 16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1207</c:v>
                </c:pt>
                <c:pt idx="1">
                  <c:v>1153</c:v>
                </c:pt>
                <c:pt idx="2">
                  <c:v>1256</c:v>
                </c:pt>
                <c:pt idx="3">
                  <c:v>1405</c:v>
                </c:pt>
                <c:pt idx="4">
                  <c:v>1270</c:v>
                </c:pt>
                <c:pt idx="5">
                  <c:v>1129</c:v>
                </c:pt>
                <c:pt idx="6">
                  <c:v>1274</c:v>
                </c:pt>
                <c:pt idx="7">
                  <c:v>1272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DES/DHS GF2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Sheet1!$A$2:$A$9</c:f>
              <c:strCache>
                <c:ptCount val="8"/>
                <c:pt idx="0">
                  <c:v>FY 09</c:v>
                </c:pt>
                <c:pt idx="1">
                  <c:v>FY 10</c:v>
                </c:pt>
                <c:pt idx="2">
                  <c:v>FY 11</c:v>
                </c:pt>
                <c:pt idx="3">
                  <c:v>FY 12</c:v>
                </c:pt>
                <c:pt idx="4">
                  <c:v>FY 13</c:v>
                </c:pt>
                <c:pt idx="5">
                  <c:v>FY 14</c:v>
                </c:pt>
                <c:pt idx="6">
                  <c:v>FY 15</c:v>
                </c:pt>
                <c:pt idx="7">
                  <c:v>FY 16</c:v>
                </c:pt>
              </c:strCache>
            </c:strRef>
          </c:cat>
          <c:val>
            <c:numRef>
              <c:f>Sheet1!$C$2:$C$9</c:f>
              <c:numCache>
                <c:formatCode>#,##0</c:formatCode>
                <c:ptCount val="8"/>
                <c:pt idx="0">
                  <c:v>546</c:v>
                </c:pt>
                <c:pt idx="1">
                  <c:v>393</c:v>
                </c:pt>
                <c:pt idx="2">
                  <c:v>436</c:v>
                </c:pt>
                <c:pt idx="3">
                  <c:v>743</c:v>
                </c:pt>
                <c:pt idx="4">
                  <c:v>737</c:v>
                </c:pt>
                <c:pt idx="5">
                  <c:v>753</c:v>
                </c:pt>
                <c:pt idx="6">
                  <c:v>744</c:v>
                </c:pt>
                <c:pt idx="7">
                  <c:v>917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145216"/>
        <c:axId val="59147008"/>
      </c:barChart>
      <c:catAx>
        <c:axId val="5914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147008"/>
        <c:crosses val="autoZero"/>
        <c:auto val="1"/>
        <c:lblAlgn val="ctr"/>
        <c:lblOffset val="100"/>
        <c:noMultiLvlLbl val="0"/>
      </c:catAx>
      <c:valAx>
        <c:axId val="591470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59145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2844793-DE4A-4109-AC3B-563B8AFB8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4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5C2C34-22E5-4F62-B91E-07252E9FC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07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9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8188"/>
            <a:ext cx="46482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4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3DF2F909-4C91-4EB9-8C22-A8BC55A0E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07006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6924B78-3C50-469C-9FB7-2C77C6EF6F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36047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28268C2-6260-4244-89F6-AD24D84BE9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02081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644A0F1-F62F-4FD8-A7E9-6CA41DAFF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90629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0FA4C60-E50B-4A3F-B83C-536A6F6EB8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7092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81DCE34-9279-40D9-A8FD-34C13E3811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6410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3897DE7-46DC-4F79-8421-C292E16F3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97535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B4E844A-195F-44A7-9721-5856C2C5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06348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C8167C8-3A02-483C-BD6B-757D19A2B2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4906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188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9DA8400-60A5-4BAD-AB99-E2D7426329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188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Reaching across Arizona to provide comprehensive  quality health care for those in need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4"/>
          <p:cNvSpPr>
            <a:spLocks noGrp="1"/>
          </p:cNvSpPr>
          <p:nvPr>
            <p:ph type="ctrTitle"/>
          </p:nvPr>
        </p:nvSpPr>
        <p:spPr>
          <a:xfrm>
            <a:off x="447675" y="2209800"/>
            <a:ext cx="6705600" cy="1905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AHCCCS Update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Budget Update</a:t>
            </a:r>
            <a:endParaRPr alt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en-US" altLang="en-US" sz="2800" dirty="0" smtClean="0"/>
              <a:t>FY 14 State revenues were </a:t>
            </a:r>
            <a:r>
              <a:rPr lang="en-US" altLang="en-US" sz="2800" dirty="0" smtClean="0">
                <a:solidFill>
                  <a:srgbClr val="FF0000"/>
                </a:solidFill>
              </a:rPr>
              <a:t>($113) </a:t>
            </a:r>
            <a:r>
              <a:rPr lang="en-US" altLang="en-US" sz="2800" dirty="0" smtClean="0"/>
              <a:t>m below forecast – growth rate 2.8%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dirty="0" smtClean="0"/>
              <a:t>K-12 Superior Court ruling for $317 m in FY 2015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  <a:p>
            <a:pPr marL="0" indent="0" eaLnBrk="1" hangingPunct="1">
              <a:buNone/>
            </a:pPr>
            <a:endParaRPr lang="en-US" altLang="en-US" sz="28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8A38F-7294-4AE7-940D-9A54BD6EB70C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61986"/>
              </p:ext>
            </p:extLst>
          </p:nvPr>
        </p:nvGraphicFramePr>
        <p:xfrm>
          <a:off x="1295400" y="3352800"/>
          <a:ext cx="6705602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057400"/>
                <a:gridCol w="1905002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In Millions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2016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Adopted</a:t>
                      </a:r>
                      <a:r>
                        <a:rPr lang="en-US" baseline="0" dirty="0" smtClean="0"/>
                        <a:t> Budget Projection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(237)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Oct.</a:t>
                      </a:r>
                      <a:r>
                        <a:rPr lang="en-US" baseline="0" dirty="0" smtClean="0"/>
                        <a:t> JLBC</a:t>
                      </a:r>
                      <a:r>
                        <a:rPr lang="en-US" dirty="0" smtClean="0"/>
                        <a:t> Revenue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(189)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(667)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 + K-12</a:t>
                      </a:r>
                      <a:r>
                        <a:rPr lang="en-US" baseline="0" dirty="0" smtClean="0"/>
                        <a:t> Ruling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(520)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(1,002)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5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Reduction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Eligibility – Freezes not an option – savings accrue to 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Optional Services – None left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 Reductions –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Administration – still one-third less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268C2-6260-4244-89F6-AD24D84BE93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AHCCCS Spending 2001-2015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559690"/>
              </p:ext>
            </p:extLst>
          </p:nvPr>
        </p:nvGraphicFramePr>
        <p:xfrm>
          <a:off x="457200" y="1600200"/>
          <a:ext cx="80772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3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93C9FC0-E917-4930-AADF-1BBB199F0B9E}" type="slidenum">
              <a:rPr lang="en-US" altLang="en-US"/>
              <a:pPr eaLnBrk="1" hangingPunct="1"/>
              <a:t>12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0" y="6196969"/>
            <a:ext cx="9144000" cy="381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Reaching across Arizona to provide comprehensive </a:t>
            </a:r>
            <a:br>
              <a:rPr lang="en-US" sz="1200" dirty="0" smtClean="0"/>
            </a:br>
            <a:r>
              <a:rPr lang="en-US" sz="1200" dirty="0" smtClean="0"/>
              <a:t>quality health care for those in need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786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</a:t>
            </a:r>
            <a:r>
              <a:rPr lang="en-US" dirty="0"/>
              <a:t>Fund for AHCCCS Programs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007387"/>
              </p:ext>
            </p:extLst>
          </p:nvPr>
        </p:nvGraphicFramePr>
        <p:xfrm>
          <a:off x="457200" y="1600201"/>
          <a:ext cx="8458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196969"/>
            <a:ext cx="9144000" cy="381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 smtClean="0"/>
              <a:t>Reaching across Arizona to provide comprehensive </a:t>
            </a:r>
            <a:br>
              <a:rPr lang="en-US" sz="1200" dirty="0" smtClean="0"/>
            </a:br>
            <a:r>
              <a:rPr lang="en-US" sz="1200" dirty="0" smtClean="0"/>
              <a:t>quality health care for those in need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9633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Hospital Assessment &amp;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300" dirty="0" smtClean="0"/>
              <a:t>Assessment</a:t>
            </a:r>
          </a:p>
          <a:p>
            <a:pPr>
              <a:defRPr/>
            </a:pPr>
            <a:r>
              <a:rPr lang="en-US" sz="2300" dirty="0" smtClean="0"/>
              <a:t>Collaborating with stakeholders – model no negative system</a:t>
            </a:r>
          </a:p>
          <a:p>
            <a:pPr>
              <a:defRPr/>
            </a:pPr>
            <a:r>
              <a:rPr lang="en-US" sz="2300" dirty="0" smtClean="0"/>
              <a:t>Assessed $75 m in FY 2014 - $233 m in FY 2015</a:t>
            </a:r>
          </a:p>
          <a:p>
            <a:pPr>
              <a:defRPr/>
            </a:pPr>
            <a:r>
              <a:rPr lang="en-US" sz="2300" dirty="0" smtClean="0"/>
              <a:t>FY 15 estimates - Will wait for several more data points – collaborate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300" dirty="0" smtClean="0"/>
              <a:t>Litigation</a:t>
            </a:r>
            <a:endParaRPr lang="en-US" sz="2300" dirty="0"/>
          </a:p>
          <a:p>
            <a:pPr>
              <a:defRPr/>
            </a:pPr>
            <a:r>
              <a:rPr lang="en-US" sz="2300" dirty="0" smtClean="0"/>
              <a:t>Lawsuit brought by 36 Republican Legislators</a:t>
            </a:r>
          </a:p>
          <a:p>
            <a:pPr>
              <a:defRPr/>
            </a:pPr>
            <a:r>
              <a:rPr lang="en-US" sz="2300" dirty="0" smtClean="0"/>
              <a:t>Won at Superior Court – Standing</a:t>
            </a:r>
          </a:p>
          <a:p>
            <a:pPr>
              <a:defRPr/>
            </a:pPr>
            <a:r>
              <a:rPr lang="en-US" sz="2300" dirty="0" smtClean="0"/>
              <a:t>Court of Appeals - 4-22-14 rules legislature has standing </a:t>
            </a:r>
          </a:p>
          <a:p>
            <a:pPr>
              <a:defRPr/>
            </a:pPr>
            <a:r>
              <a:rPr lang="en-US" sz="2300" dirty="0" smtClean="0"/>
              <a:t>November 6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 – State Supreme Court oral arguments </a:t>
            </a:r>
          </a:p>
          <a:p>
            <a:pPr marL="471487" lvl="1" indent="0"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2209800" y="6172200"/>
            <a:ext cx="2133600" cy="47625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9BCAE19-A58F-4373-A8F0-F36902C3F2E6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94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en-US"/>
              <a:t>Medicaid Restoration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7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471487" lvl="1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83763-BA23-46A6-AC26-AC5BC53F4DF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291488"/>
              </p:ext>
            </p:extLst>
          </p:nvPr>
        </p:nvGraphicFramePr>
        <p:xfrm>
          <a:off x="533400" y="1733550"/>
          <a:ext cx="8153400" cy="4133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0535"/>
                <a:gridCol w="2081719"/>
                <a:gridCol w="1429448"/>
                <a:gridCol w="1571698"/>
              </a:tblGrid>
              <a:tr h="4528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12/1/2013</a:t>
                      </a:r>
                      <a:endParaRPr lang="en-US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10/1/2014</a:t>
                      </a:r>
                      <a:endParaRPr lang="en-US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>
                          <a:effectLst/>
                        </a:rPr>
                        <a:t>Change</a:t>
                      </a:r>
                      <a:endParaRPr lang="en-US" sz="2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44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 dirty="0">
                          <a:effectLst/>
                        </a:rPr>
                        <a:t>Prop 204 Restoration</a:t>
                      </a:r>
                      <a:endParaRPr lang="en-US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67,770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b="0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266,514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198,744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44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 dirty="0">
                          <a:effectLst/>
                        </a:rPr>
                        <a:t>Adult Expansion</a:t>
                      </a:r>
                      <a:endParaRPr lang="en-US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0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30,014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b="0" i="0" u="none" strike="noStrike" dirty="0" smtClean="0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30,014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44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 dirty="0" err="1">
                          <a:effectLst/>
                        </a:rPr>
                        <a:t>KidsCare</a:t>
                      </a:r>
                      <a:r>
                        <a:rPr lang="en-US" sz="2200" u="none" strike="noStrike" dirty="0">
                          <a:effectLst/>
                        </a:rPr>
                        <a:t> </a:t>
                      </a:r>
                      <a:endParaRPr lang="en-US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46,761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1,945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-44,816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44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>
                          <a:effectLst/>
                        </a:rPr>
                        <a:t>Family Planning</a:t>
                      </a:r>
                      <a:endParaRPr lang="en-US" sz="2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5,105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0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-5,105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57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>
                          <a:effectLst/>
                        </a:rPr>
                        <a:t>AHCCCS for Families &amp; Children (1931)</a:t>
                      </a:r>
                      <a:endParaRPr lang="en-US" sz="2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>
                          <a:effectLst/>
                        </a:rPr>
                        <a:t>672,135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746,715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74,580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644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>
                          <a:effectLst/>
                        </a:rPr>
                        <a:t>All Other</a:t>
                      </a:r>
                      <a:endParaRPr lang="en-US" sz="2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>
                          <a:effectLst/>
                        </a:rPr>
                        <a:t>505,379</a:t>
                      </a:r>
                      <a:endParaRPr lang="en-US" sz="2200" b="0" i="0" u="none" strike="noStrike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596,228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90,849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528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u="none" strike="noStrike">
                          <a:effectLst/>
                        </a:rPr>
                        <a:t>Total Enrollment</a:t>
                      </a:r>
                      <a:endParaRPr lang="en-US" sz="2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>
                          <a:effectLst/>
                        </a:rPr>
                        <a:t>1,297,150</a:t>
                      </a:r>
                      <a:endParaRPr lang="en-US" sz="2200" b="0" i="0" u="none" strike="noStrike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1,641,416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200" u="none" strike="noStrike" dirty="0" smtClean="0">
                          <a:effectLst/>
                        </a:rPr>
                        <a:t>344,266</a:t>
                      </a:r>
                      <a:endParaRPr lang="en-US" sz="2200" b="0" i="0" u="none" strike="noStrike" dirty="0">
                        <a:solidFill>
                          <a:srgbClr val="59595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Enrollment Growth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97598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268C2-6260-4244-89F6-AD24D84BE93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4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Prop 204 Adult Restoration </a:t>
            </a:r>
            <a:endParaRPr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0F25B4-C215-42EA-88C1-804BCE9360E3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017118"/>
              </p:ext>
            </p:extLst>
          </p:nvPr>
        </p:nvGraphicFramePr>
        <p:xfrm>
          <a:off x="152401" y="1447800"/>
          <a:ext cx="8748372" cy="5119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en-US" smtClean="0"/>
              <a:t>AHCCCS Adult Expansion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90F428-356E-468B-A6FE-7B5174ED21D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925290"/>
              </p:ext>
            </p:extLst>
          </p:nvPr>
        </p:nvGraphicFramePr>
        <p:xfrm>
          <a:off x="228601" y="1447800"/>
          <a:ext cx="8672172" cy="5119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 204 Parents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268C2-6260-4244-89F6-AD24D84BE93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149279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349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 204 Combined Populations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268C2-6260-4244-89F6-AD24D84BE93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9966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344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Hospital Assessment Funding Levels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JLBC had estimated $204 m for FY 2015</a:t>
            </a:r>
          </a:p>
          <a:p>
            <a:r>
              <a:rPr lang="en-US" dirty="0" smtClean="0"/>
              <a:t>AHCCCS levied $233 m for FY 2015</a:t>
            </a:r>
          </a:p>
          <a:p>
            <a:r>
              <a:rPr lang="en-US" dirty="0" smtClean="0"/>
              <a:t>Current Estimate is $272 m for FY 2015 and $250 m for FY 2016</a:t>
            </a:r>
          </a:p>
          <a:p>
            <a:r>
              <a:rPr lang="en-US" dirty="0" smtClean="0"/>
              <a:t>Many variables-options</a:t>
            </a:r>
          </a:p>
          <a:p>
            <a:pPr lvl="1"/>
            <a:r>
              <a:rPr lang="en-US" dirty="0" smtClean="0"/>
              <a:t>Enrollment </a:t>
            </a:r>
          </a:p>
          <a:p>
            <a:pPr lvl="1"/>
            <a:r>
              <a:rPr lang="en-US" dirty="0" smtClean="0"/>
              <a:t>Health Plan Reconciliations </a:t>
            </a:r>
          </a:p>
          <a:p>
            <a:pPr lvl="1"/>
            <a:r>
              <a:rPr lang="en-US" dirty="0" smtClean="0"/>
              <a:t>Payment Timing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268C2-6260-4244-89F6-AD24D84BE93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08805"/>
      </p:ext>
    </p:extLst>
  </p:cSld>
  <p:clrMapOvr>
    <a:masterClrMapping/>
  </p:clrMapOvr>
</p:sld>
</file>

<file path=ppt/theme/theme1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CA5A3BC7C3A45A7DF571A25E273CD" ma:contentTypeVersion="0" ma:contentTypeDescription="Create a new document." ma:contentTypeScope="" ma:versionID="5589fa26cd31f093e6817e0116009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734FB-75F0-48A5-A4EB-69DDB64B4804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48B145-882E-42BE-B2DB-79040E828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4778DE3-1BB4-46D7-ADBB-119184F23F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16754</TotalTime>
  <Words>361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1_2014 AHCCCS</vt:lpstr>
      <vt:lpstr>AHCCCS Update </vt:lpstr>
      <vt:lpstr>Hospital Assessment &amp; Litigation</vt:lpstr>
      <vt:lpstr>Medicaid Restoration</vt:lpstr>
      <vt:lpstr>AHCCCS Enrollment Growth</vt:lpstr>
      <vt:lpstr>Prop 204 Adult Restoration </vt:lpstr>
      <vt:lpstr>AHCCCS Adult Expansion</vt:lpstr>
      <vt:lpstr>Prop 204 Parents</vt:lpstr>
      <vt:lpstr>Prop 204 Combined Populations</vt:lpstr>
      <vt:lpstr>Hospital Assessment Funding Levels</vt:lpstr>
      <vt:lpstr>Budget Update</vt:lpstr>
      <vt:lpstr>Budget Reduction Options</vt:lpstr>
      <vt:lpstr>AHCCCS Spending 2001-2015</vt:lpstr>
      <vt:lpstr>General Fund for AHCCCS Programs 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presentation</dc:title>
  <dc:creator>Lcraymon</dc:creator>
  <cp:lastModifiedBy>Upston, Amy</cp:lastModifiedBy>
  <cp:revision>256</cp:revision>
  <cp:lastPrinted>2014-08-22T21:05:27Z</cp:lastPrinted>
  <dcterms:created xsi:type="dcterms:W3CDTF">2011-11-23T15:17:49Z</dcterms:created>
  <dcterms:modified xsi:type="dcterms:W3CDTF">2014-10-29T17:26:27Z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0x010100218CA5A3BC7C3A45A7DF571A25E273CD</vt:lpwstr>
  </property>
</Properties>
</file>