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5"/>
  </p:sldMasterIdLst>
  <p:notesMasterIdLst>
    <p:notesMasterId r:id="rId10"/>
  </p:notesMasterIdLst>
  <p:sldIdLst>
    <p:sldId id="256" r:id="rId6"/>
    <p:sldId id="312" r:id="rId7"/>
    <p:sldId id="313" r:id="rId8"/>
    <p:sldId id="31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V" initials="SMV" lastIdx="5" clrIdx="0">
    <p:extLst/>
  </p:cmAuthor>
  <p:cmAuthor id="2" name="MMCO" initials="MMCO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8"/>
    <p:restoredTop sz="77483" autoAdjust="0"/>
  </p:normalViewPr>
  <p:slideViewPr>
    <p:cSldViewPr snapToGrid="0">
      <p:cViewPr>
        <p:scale>
          <a:sx n="133" d="100"/>
          <a:sy n="133" d="100"/>
        </p:scale>
        <p:origin x="792" y="186"/>
      </p:cViewPr>
      <p:guideLst>
        <p:guide orient="horz" pos="162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635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82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5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E1D-5483-4247-A2EF-681CE3583E6D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E4F4-B0C5-497A-B6DA-6803B5000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ms.gov/Regulations-and-Guidance/Guidance/Interoperability/ind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="" xmlns:a16="http://schemas.microsoft.com/office/drawing/2014/main" id="{1F01E6EB-40A8-6C4A-B118-EA0C12DE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67" y="46378"/>
            <a:ext cx="4615392" cy="4643609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1194204"/>
            <a:ext cx="525698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rgbClr val="3E3C56"/>
                </a:solidFill>
              </a:rPr>
              <a:t>CMS Interoperability and </a:t>
            </a:r>
            <a:br>
              <a:rPr lang="en-US" sz="2400" b="1" dirty="0" smtClean="0">
                <a:solidFill>
                  <a:srgbClr val="3E3C56"/>
                </a:solidFill>
              </a:rPr>
            </a:br>
            <a:r>
              <a:rPr lang="en-US" sz="2400" b="1" dirty="0" smtClean="0">
                <a:solidFill>
                  <a:srgbClr val="3E3C56"/>
                </a:solidFill>
              </a:rPr>
              <a:t>Patient Access Final Rule</a:t>
            </a:r>
            <a:r>
              <a:rPr lang="en-US" sz="2000" dirty="0" smtClean="0">
                <a:solidFill>
                  <a:srgbClr val="3E3C56"/>
                </a:solidFill>
              </a:rPr>
              <a:t/>
            </a:r>
            <a:br>
              <a:rPr lang="en-US" sz="2000" dirty="0" smtClean="0">
                <a:solidFill>
                  <a:srgbClr val="3E3C56"/>
                </a:solidFill>
              </a:rPr>
            </a:br>
            <a:r>
              <a:rPr lang="en-US" sz="2000" dirty="0">
                <a:solidFill>
                  <a:srgbClr val="3E3C56"/>
                </a:solidFill>
              </a:rPr>
              <a:t/>
            </a:r>
            <a:br>
              <a:rPr lang="en-US" sz="2000" dirty="0">
                <a:solidFill>
                  <a:srgbClr val="3E3C56"/>
                </a:solidFill>
              </a:rPr>
            </a:br>
            <a:endParaRPr sz="2400" dirty="0">
              <a:solidFill>
                <a:srgbClr val="3E3C5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DE61DE-2166-EA42-A83E-3F96626042B7}"/>
              </a:ext>
            </a:extLst>
          </p:cNvPr>
          <p:cNvSpPr/>
          <p:nvPr/>
        </p:nvSpPr>
        <p:spPr>
          <a:xfrm>
            <a:off x="311708" y="3109154"/>
            <a:ext cx="56044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E3C56"/>
                </a:solidFill>
              </a:rPr>
              <a:t>Denise St. Clair, PhD</a:t>
            </a:r>
          </a:p>
          <a:p>
            <a:r>
              <a:rPr lang="en-US" sz="1600" dirty="0" smtClean="0">
                <a:solidFill>
                  <a:srgbClr val="3E3C56"/>
                </a:solidFill>
              </a:rPr>
              <a:t>Health Informatics and Interoperability Group (HIIG)</a:t>
            </a:r>
          </a:p>
          <a:p>
            <a:r>
              <a:rPr lang="en-US" sz="1600" dirty="0" smtClean="0">
                <a:solidFill>
                  <a:srgbClr val="3E3C56"/>
                </a:solidFill>
              </a:rPr>
              <a:t>Office of Burden Reduction and Health Informatics (OBRHI)</a:t>
            </a:r>
          </a:p>
          <a:p>
            <a:r>
              <a:rPr lang="en-US" sz="1600" dirty="0" smtClean="0">
                <a:solidFill>
                  <a:srgbClr val="3E3C56"/>
                </a:solidFill>
              </a:rPr>
              <a:t>Centers for Medicare &amp; Medicaid Services (CMS) </a:t>
            </a:r>
            <a:endParaRPr lang="en-US" sz="1600" dirty="0">
              <a:solidFill>
                <a:srgbClr val="3E3C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FCCA7B-968B-8148-A576-943B6D77137C}"/>
              </a:ext>
            </a:extLst>
          </p:cNvPr>
          <p:cNvSpPr txBox="1"/>
          <p:nvPr/>
        </p:nvSpPr>
        <p:spPr>
          <a:xfrm>
            <a:off x="2989006" y="46899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" y="0"/>
            <a:ext cx="9141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="" xmlns:a16="http://schemas.microsoft.com/office/drawing/2014/main" id="{1F01E6EB-40A8-6C4A-B118-EA0C12DE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9945"/>
            <a:ext cx="4615392" cy="4643609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60777" y="1672449"/>
            <a:ext cx="525698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buSzPts val="1100"/>
            </a:pPr>
            <a:r>
              <a:rPr lang="en-US" sz="2000" b="1" dirty="0">
                <a:solidFill>
                  <a:srgbClr val="3E3C56"/>
                </a:solidFill>
                <a:hlinkClick r:id="rId4"/>
              </a:rPr>
              <a:t>https://</a:t>
            </a:r>
            <a:r>
              <a:rPr lang="en-US" sz="2000" b="1" dirty="0" smtClean="0">
                <a:solidFill>
                  <a:srgbClr val="3E3C56"/>
                </a:solidFill>
                <a:hlinkClick r:id="rId4"/>
              </a:rPr>
              <a:t>www.cms.gov/Regulations-and-Guidance/Guidance/Interoperability/index</a:t>
            </a:r>
            <a:r>
              <a:rPr lang="en-US" sz="2000" b="1" dirty="0" smtClean="0">
                <a:solidFill>
                  <a:srgbClr val="3E3C56"/>
                </a:solidFill>
              </a:rPr>
              <a:t> </a:t>
            </a:r>
            <a:r>
              <a:rPr lang="en-US" sz="1800" dirty="0" smtClean="0">
                <a:solidFill>
                  <a:srgbClr val="3E3C56"/>
                </a:solidFill>
              </a:rPr>
              <a:t/>
            </a:r>
            <a:br>
              <a:rPr lang="en-US" sz="1800" dirty="0" smtClean="0">
                <a:solidFill>
                  <a:srgbClr val="3E3C56"/>
                </a:solidFill>
              </a:rPr>
            </a:br>
            <a:r>
              <a:rPr lang="en-US" sz="1800" dirty="0">
                <a:solidFill>
                  <a:srgbClr val="3E3C56"/>
                </a:solidFill>
              </a:rPr>
              <a:t/>
            </a:r>
            <a:br>
              <a:rPr lang="en-US" sz="1800" dirty="0">
                <a:solidFill>
                  <a:srgbClr val="3E3C56"/>
                </a:solidFill>
              </a:rPr>
            </a:br>
            <a:endParaRPr sz="2000" dirty="0">
              <a:solidFill>
                <a:srgbClr val="3E3C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FCCA7B-968B-8148-A576-943B6D77137C}"/>
              </a:ext>
            </a:extLst>
          </p:cNvPr>
          <p:cNvSpPr txBox="1"/>
          <p:nvPr/>
        </p:nvSpPr>
        <p:spPr>
          <a:xfrm>
            <a:off x="2989006" y="46899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6a8e296-5f29-4af2-954b-0de0d1e1f8bc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Strategy xmlns="0d1dc235-4a61-4c02-9a61-898e12dd2e6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CA67C155E3746B2CB0DEA5216FAC9" ma:contentTypeVersion="10" ma:contentTypeDescription="Create a new document." ma:contentTypeScope="" ma:versionID="3d063594d893a0f7bb799d17ce98245f">
  <xsd:schema xmlns:xsd="http://www.w3.org/2001/XMLSchema" xmlns:xs="http://www.w3.org/2001/XMLSchema" xmlns:p="http://schemas.microsoft.com/office/2006/metadata/properties" xmlns:ns1="http://schemas.microsoft.com/sharepoint/v3" xmlns:ns2="0d1dc235-4a61-4c02-9a61-898e12dd2e63" xmlns:ns3="5bf67b79-91d8-4896-97f7-e1490b07405c" targetNamespace="http://schemas.microsoft.com/office/2006/metadata/properties" ma:root="true" ma:fieldsID="c1b3c4a4890fa64a56e5e0b2c941f21a" ns1:_="" ns2:_="" ns3:_="">
    <xsd:import namespace="http://schemas.microsoft.com/sharepoint/v3"/>
    <xsd:import namespace="0d1dc235-4a61-4c02-9a61-898e12dd2e63"/>
    <xsd:import namespace="5bf67b79-91d8-4896-97f7-e1490b0740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rateg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dc235-4a61-4c02-9a61-898e12dd2e63" elementFormDefault="qualified">
    <xsd:import namespace="http://schemas.microsoft.com/office/2006/documentManagement/types"/>
    <xsd:import namespace="http://schemas.microsoft.com/office/infopath/2007/PartnerControls"/>
    <xsd:element name="Strategy" ma:index="10" nillable="true" ma:displayName="Strategy" ma:internalName="Strateg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67b79-91d8-4896-97f7-e1490b07405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4C893-C067-4369-A744-A5CECD54522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E162824-30B6-4E6F-97C5-7607044F0997}">
  <ds:schemaRefs>
    <ds:schemaRef ds:uri="http://purl.org/dc/terms/"/>
    <ds:schemaRef ds:uri="http://schemas.openxmlformats.org/package/2006/metadata/core-properties"/>
    <ds:schemaRef ds:uri="0d1dc235-4a61-4c02-9a61-898e12dd2e6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5bf67b79-91d8-4896-97f7-e1490b0740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53F3D3-6548-42BB-B406-8201493AD4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F489AEE-58D8-4069-955F-A85E72B13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1dc235-4a61-4c02-9a61-898e12dd2e63"/>
    <ds:schemaRef ds:uri="5bf67b79-91d8-4896-97f7-e1490b074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23449</TotalTime>
  <Words>39</Words>
  <Application>Microsoft Office PowerPoint</Application>
  <PresentationFormat>On-screen Show (16:9)</PresentationFormat>
  <Paragraphs>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CMS Interoperability and  Patient Access Final Rule  </vt:lpstr>
      <vt:lpstr>PowerPoint Presentation</vt:lpstr>
      <vt:lpstr>PowerPoint Presentation</vt:lpstr>
      <vt:lpstr>https://www.cms.gov/Regulations-and-Guidance/Guidance/Interoperability/index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Interoperability Roadmap A Rule to Help Patients Access their Health Data</dc:title>
  <dc:creator>Alexandra Mugge</dc:creator>
  <cp:lastModifiedBy>Nieder, Julie</cp:lastModifiedBy>
  <cp:revision>194</cp:revision>
  <dcterms:modified xsi:type="dcterms:W3CDTF">2020-07-17T20:16:43Z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0x010100DF6CA67C155E3746B2CB0DEA5216FAC9</vt:lpwstr>
  </property>
</Properties>
</file>