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247"/>
  </p:notesMasterIdLst>
  <p:sldIdLst>
    <p:sldId id="262" r:id="rId5"/>
    <p:sldId id="579" r:id="rId6"/>
    <p:sldId id="261" r:id="rId7"/>
    <p:sldId id="265" r:id="rId8"/>
    <p:sldId id="287" r:id="rId9"/>
    <p:sldId id="279" r:id="rId10"/>
    <p:sldId id="290" r:id="rId11"/>
    <p:sldId id="291" r:id="rId12"/>
    <p:sldId id="292" r:id="rId13"/>
    <p:sldId id="293" r:id="rId14"/>
    <p:sldId id="294" r:id="rId15"/>
    <p:sldId id="280" r:id="rId16"/>
    <p:sldId id="298" r:id="rId17"/>
    <p:sldId id="299" r:id="rId18"/>
    <p:sldId id="300" r:id="rId19"/>
    <p:sldId id="301" r:id="rId20"/>
    <p:sldId id="281" r:id="rId21"/>
    <p:sldId id="302" r:id="rId22"/>
    <p:sldId id="303" r:id="rId23"/>
    <p:sldId id="304" r:id="rId24"/>
    <p:sldId id="305" r:id="rId25"/>
    <p:sldId id="306" r:id="rId26"/>
    <p:sldId id="307" r:id="rId27"/>
    <p:sldId id="308" r:id="rId28"/>
    <p:sldId id="309" r:id="rId29"/>
    <p:sldId id="1108" r:id="rId30"/>
    <p:sldId id="310" r:id="rId31"/>
    <p:sldId id="311" r:id="rId32"/>
    <p:sldId id="312" r:id="rId33"/>
    <p:sldId id="1990" r:id="rId34"/>
    <p:sldId id="430" r:id="rId35"/>
    <p:sldId id="431" r:id="rId36"/>
    <p:sldId id="266" r:id="rId37"/>
    <p:sldId id="486" r:id="rId38"/>
    <p:sldId id="315" r:id="rId39"/>
    <p:sldId id="316" r:id="rId40"/>
    <p:sldId id="317" r:id="rId41"/>
    <p:sldId id="318" r:id="rId42"/>
    <p:sldId id="319" r:id="rId43"/>
    <p:sldId id="320" r:id="rId44"/>
    <p:sldId id="272" r:id="rId45"/>
    <p:sldId id="329" r:id="rId46"/>
    <p:sldId id="330" r:id="rId47"/>
    <p:sldId id="331" r:id="rId48"/>
    <p:sldId id="282" r:id="rId49"/>
    <p:sldId id="344" r:id="rId50"/>
    <p:sldId id="345" r:id="rId51"/>
    <p:sldId id="1991" r:id="rId52"/>
    <p:sldId id="350" r:id="rId53"/>
    <p:sldId id="1992" r:id="rId54"/>
    <p:sldId id="267" r:id="rId55"/>
    <p:sldId id="332" r:id="rId56"/>
    <p:sldId id="333" r:id="rId57"/>
    <p:sldId id="334" r:id="rId58"/>
    <p:sldId id="335" r:id="rId59"/>
    <p:sldId id="336" r:id="rId60"/>
    <p:sldId id="337" r:id="rId61"/>
    <p:sldId id="338" r:id="rId62"/>
    <p:sldId id="353" r:id="rId63"/>
    <p:sldId id="346" r:id="rId64"/>
    <p:sldId id="351" r:id="rId65"/>
    <p:sldId id="347" r:id="rId66"/>
    <p:sldId id="356" r:id="rId67"/>
    <p:sldId id="357" r:id="rId68"/>
    <p:sldId id="358" r:id="rId69"/>
    <p:sldId id="359" r:id="rId70"/>
    <p:sldId id="360" r:id="rId71"/>
    <p:sldId id="363" r:id="rId72"/>
    <p:sldId id="362" r:id="rId73"/>
    <p:sldId id="352" r:id="rId74"/>
    <p:sldId id="349" r:id="rId75"/>
    <p:sldId id="503" r:id="rId76"/>
    <p:sldId id="348" r:id="rId77"/>
    <p:sldId id="364" r:id="rId78"/>
    <p:sldId id="365" r:id="rId79"/>
    <p:sldId id="367" r:id="rId80"/>
    <p:sldId id="366" r:id="rId81"/>
    <p:sldId id="1116" r:id="rId82"/>
    <p:sldId id="1121" r:id="rId83"/>
    <p:sldId id="1122" r:id="rId84"/>
    <p:sldId id="1123" r:id="rId85"/>
    <p:sldId id="1124" r:id="rId86"/>
    <p:sldId id="1125" r:id="rId87"/>
    <p:sldId id="1126" r:id="rId88"/>
    <p:sldId id="1127" r:id="rId89"/>
    <p:sldId id="1128" r:id="rId90"/>
    <p:sldId id="1109" r:id="rId91"/>
    <p:sldId id="1112" r:id="rId92"/>
    <p:sldId id="1111" r:id="rId93"/>
    <p:sldId id="1113" r:id="rId94"/>
    <p:sldId id="1117" r:id="rId95"/>
    <p:sldId id="1120" r:id="rId96"/>
    <p:sldId id="1114" r:id="rId97"/>
    <p:sldId id="1130" r:id="rId98"/>
    <p:sldId id="1115" r:id="rId99"/>
    <p:sldId id="1118" r:id="rId100"/>
    <p:sldId id="1110" r:id="rId101"/>
    <p:sldId id="1119" r:id="rId102"/>
    <p:sldId id="523" r:id="rId103"/>
    <p:sldId id="384" r:id="rId104"/>
    <p:sldId id="383" r:id="rId105"/>
    <p:sldId id="524" r:id="rId106"/>
    <p:sldId id="525" r:id="rId107"/>
    <p:sldId id="527" r:id="rId108"/>
    <p:sldId id="526" r:id="rId109"/>
    <p:sldId id="528" r:id="rId110"/>
    <p:sldId id="355" r:id="rId111"/>
    <p:sldId id="381" r:id="rId112"/>
    <p:sldId id="385" r:id="rId113"/>
    <p:sldId id="388" r:id="rId114"/>
    <p:sldId id="390" r:id="rId115"/>
    <p:sldId id="389" r:id="rId116"/>
    <p:sldId id="508" r:id="rId117"/>
    <p:sldId id="387" r:id="rId118"/>
    <p:sldId id="386" r:id="rId119"/>
    <p:sldId id="397" r:id="rId120"/>
    <p:sldId id="395" r:id="rId121"/>
    <p:sldId id="1197" r:id="rId122"/>
    <p:sldId id="1206" r:id="rId123"/>
    <p:sldId id="1207" r:id="rId124"/>
    <p:sldId id="407" r:id="rId125"/>
    <p:sldId id="509" r:id="rId126"/>
    <p:sldId id="510" r:id="rId127"/>
    <p:sldId id="394" r:id="rId128"/>
    <p:sldId id="417" r:id="rId129"/>
    <p:sldId id="403" r:id="rId130"/>
    <p:sldId id="418" r:id="rId131"/>
    <p:sldId id="419" r:id="rId132"/>
    <p:sldId id="420" r:id="rId133"/>
    <p:sldId id="408" r:id="rId134"/>
    <p:sldId id="422" r:id="rId135"/>
    <p:sldId id="423" r:id="rId136"/>
    <p:sldId id="424" r:id="rId137"/>
    <p:sldId id="425" r:id="rId138"/>
    <p:sldId id="426" r:id="rId139"/>
    <p:sldId id="1208" r:id="rId140"/>
    <p:sldId id="1948" r:id="rId141"/>
    <p:sldId id="1946" r:id="rId142"/>
    <p:sldId id="1947" r:id="rId143"/>
    <p:sldId id="409" r:id="rId144"/>
    <p:sldId id="1093" r:id="rId145"/>
    <p:sldId id="512" r:id="rId146"/>
    <p:sldId id="513" r:id="rId147"/>
    <p:sldId id="514" r:id="rId148"/>
    <p:sldId id="441" r:id="rId149"/>
    <p:sldId id="515" r:id="rId150"/>
    <p:sldId id="516" r:id="rId151"/>
    <p:sldId id="519" r:id="rId152"/>
    <p:sldId id="520" r:id="rId153"/>
    <p:sldId id="518" r:id="rId154"/>
    <p:sldId id="1952" r:id="rId155"/>
    <p:sldId id="1950" r:id="rId156"/>
    <p:sldId id="1953" r:id="rId157"/>
    <p:sldId id="1949" r:id="rId158"/>
    <p:sldId id="1951" r:id="rId159"/>
    <p:sldId id="521" r:id="rId160"/>
    <p:sldId id="450" r:id="rId161"/>
    <p:sldId id="449" r:id="rId162"/>
    <p:sldId id="451" r:id="rId163"/>
    <p:sldId id="452" r:id="rId164"/>
    <p:sldId id="404" r:id="rId165"/>
    <p:sldId id="453" r:id="rId166"/>
    <p:sldId id="522" r:id="rId167"/>
    <p:sldId id="1954" r:id="rId168"/>
    <p:sldId id="412" r:id="rId169"/>
    <p:sldId id="456" r:id="rId170"/>
    <p:sldId id="457" r:id="rId171"/>
    <p:sldId id="458" r:id="rId172"/>
    <p:sldId id="459" r:id="rId173"/>
    <p:sldId id="460" r:id="rId174"/>
    <p:sldId id="461" r:id="rId175"/>
    <p:sldId id="1957" r:id="rId176"/>
    <p:sldId id="1955" r:id="rId177"/>
    <p:sldId id="1958" r:id="rId178"/>
    <p:sldId id="1959" r:id="rId179"/>
    <p:sldId id="1960" r:id="rId180"/>
    <p:sldId id="1956" r:id="rId181"/>
    <p:sldId id="416" r:id="rId182"/>
    <p:sldId id="463" r:id="rId183"/>
    <p:sldId id="465" r:id="rId184"/>
    <p:sldId id="466" r:id="rId185"/>
    <p:sldId id="467" r:id="rId186"/>
    <p:sldId id="468" r:id="rId187"/>
    <p:sldId id="469" r:id="rId188"/>
    <p:sldId id="470" r:id="rId189"/>
    <p:sldId id="471" r:id="rId190"/>
    <p:sldId id="472" r:id="rId191"/>
    <p:sldId id="414" r:id="rId192"/>
    <p:sldId id="473" r:id="rId193"/>
    <p:sldId id="474" r:id="rId194"/>
    <p:sldId id="475" r:id="rId195"/>
    <p:sldId id="490" r:id="rId196"/>
    <p:sldId id="1963" r:id="rId197"/>
    <p:sldId id="413" r:id="rId198"/>
    <p:sldId id="405" r:id="rId199"/>
    <p:sldId id="406" r:id="rId200"/>
    <p:sldId id="402" r:id="rId201"/>
    <p:sldId id="401" r:id="rId202"/>
    <p:sldId id="400" r:id="rId203"/>
    <p:sldId id="476" r:id="rId204"/>
    <p:sldId id="477" r:id="rId205"/>
    <p:sldId id="480" r:id="rId206"/>
    <p:sldId id="481" r:id="rId207"/>
    <p:sldId id="478" r:id="rId208"/>
    <p:sldId id="491" r:id="rId209"/>
    <p:sldId id="492" r:id="rId210"/>
    <p:sldId id="1094" r:id="rId211"/>
    <p:sldId id="1105" r:id="rId212"/>
    <p:sldId id="1106" r:id="rId213"/>
    <p:sldId id="1107" r:id="rId214"/>
    <p:sldId id="1975" r:id="rId215"/>
    <p:sldId id="1977" r:id="rId216"/>
    <p:sldId id="1976" r:id="rId217"/>
    <p:sldId id="1978" r:id="rId218"/>
    <p:sldId id="1098" r:id="rId219"/>
    <p:sldId id="1103" r:id="rId220"/>
    <p:sldId id="1984" r:id="rId221"/>
    <p:sldId id="1985" r:id="rId222"/>
    <p:sldId id="1986" r:id="rId223"/>
    <p:sldId id="1922" r:id="rId224"/>
    <p:sldId id="1970" r:id="rId225"/>
    <p:sldId id="1971" r:id="rId226"/>
    <p:sldId id="1964" r:id="rId227"/>
    <p:sldId id="1965" r:id="rId228"/>
    <p:sldId id="1972" r:id="rId229"/>
    <p:sldId id="1966" r:id="rId230"/>
    <p:sldId id="1973" r:id="rId231"/>
    <p:sldId id="1968" r:id="rId232"/>
    <p:sldId id="1969" r:id="rId233"/>
    <p:sldId id="1974" r:id="rId234"/>
    <p:sldId id="1979" r:id="rId235"/>
    <p:sldId id="1980" r:id="rId236"/>
    <p:sldId id="1981" r:id="rId237"/>
    <p:sldId id="1989" r:id="rId238"/>
    <p:sldId id="415" r:id="rId239"/>
    <p:sldId id="411" r:id="rId240"/>
    <p:sldId id="1997" r:id="rId241"/>
    <p:sldId id="1993" r:id="rId242"/>
    <p:sldId id="1994" r:id="rId243"/>
    <p:sldId id="1995" r:id="rId244"/>
    <p:sldId id="1996" r:id="rId245"/>
    <p:sldId id="485" r:id="rId246"/>
  </p:sldIdLst>
  <p:sldSz cx="9144000" cy="5143500" type="screen16x9"/>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n Prole" initials="LP" lastIdx="1" clrIdx="0">
    <p:extLst>
      <p:ext uri="{19B8F6BF-5375-455C-9EA6-DF929625EA0E}">
        <p15:presenceInfo xmlns:p15="http://schemas.microsoft.com/office/powerpoint/2012/main" userId="S::Lauren.Prole@azahcccs.gov::ca49aefa-64c4-4e72-993c-4bc9eb23d6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00000"/>
    <a:srgbClr val="993300"/>
    <a:srgbClr val="338DCC"/>
    <a:srgbClr val="3D95D3"/>
    <a:srgbClr val="2682C2"/>
    <a:srgbClr val="338FAF"/>
    <a:srgbClr val="379B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CECFCD-9011-4468-9185-778366D63DC5}" v="95" dt="2022-05-18T22:38:00.9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24" autoAdjust="0"/>
    <p:restoredTop sz="0" autoAdjust="0"/>
  </p:normalViewPr>
  <p:slideViewPr>
    <p:cSldViewPr>
      <p:cViewPr varScale="1">
        <p:scale>
          <a:sx n="170" d="100"/>
          <a:sy n="170" d="100"/>
        </p:scale>
        <p:origin x="240" y="168"/>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2" d="100"/>
          <a:sy n="82" d="100"/>
        </p:scale>
        <p:origin x="-954" y="-84"/>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226" Type="http://schemas.openxmlformats.org/officeDocument/2006/relationships/slide" Target="slides/slide222.xml"/><Relationship Id="rId247" Type="http://schemas.openxmlformats.org/officeDocument/2006/relationships/notesMaster" Target="notesMasters/notesMaster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37" Type="http://schemas.openxmlformats.org/officeDocument/2006/relationships/slide" Target="slides/slide233.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227" Type="http://schemas.openxmlformats.org/officeDocument/2006/relationships/slide" Target="slides/slide223.xml"/><Relationship Id="rId248" Type="http://schemas.openxmlformats.org/officeDocument/2006/relationships/commentAuthors" Target="commentAuthors.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217" Type="http://schemas.openxmlformats.org/officeDocument/2006/relationships/slide" Target="slides/slide213.xml"/><Relationship Id="rId6" Type="http://schemas.openxmlformats.org/officeDocument/2006/relationships/slide" Target="slides/slide2.xml"/><Relationship Id="rId238" Type="http://schemas.openxmlformats.org/officeDocument/2006/relationships/slide" Target="slides/slide234.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207" Type="http://schemas.openxmlformats.org/officeDocument/2006/relationships/slide" Target="slides/slide203.xml"/><Relationship Id="rId228" Type="http://schemas.openxmlformats.org/officeDocument/2006/relationships/slide" Target="slides/slide224.xml"/><Relationship Id="rId249" Type="http://schemas.openxmlformats.org/officeDocument/2006/relationships/presProps" Target="presProps.xml"/><Relationship Id="rId13" Type="http://schemas.openxmlformats.org/officeDocument/2006/relationships/slide" Target="slides/slide9.xml"/><Relationship Id="rId109" Type="http://schemas.openxmlformats.org/officeDocument/2006/relationships/slide" Target="slides/slide105.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162" Type="http://schemas.openxmlformats.org/officeDocument/2006/relationships/slide" Target="slides/slide158.xml"/><Relationship Id="rId183" Type="http://schemas.openxmlformats.org/officeDocument/2006/relationships/slide" Target="slides/slide179.xml"/><Relationship Id="rId218" Type="http://schemas.openxmlformats.org/officeDocument/2006/relationships/slide" Target="slides/slide214.xml"/><Relationship Id="rId239" Type="http://schemas.openxmlformats.org/officeDocument/2006/relationships/slide" Target="slides/slide235.xml"/><Relationship Id="rId250" Type="http://schemas.openxmlformats.org/officeDocument/2006/relationships/viewProps" Target="viewProps.xml"/><Relationship Id="rId24" Type="http://schemas.openxmlformats.org/officeDocument/2006/relationships/slide" Target="slides/slide20.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31" Type="http://schemas.openxmlformats.org/officeDocument/2006/relationships/slide" Target="slides/slide127.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208" Type="http://schemas.openxmlformats.org/officeDocument/2006/relationships/slide" Target="slides/slide204.xml"/><Relationship Id="rId229" Type="http://schemas.openxmlformats.org/officeDocument/2006/relationships/slide" Target="slides/slide225.xml"/><Relationship Id="rId240" Type="http://schemas.openxmlformats.org/officeDocument/2006/relationships/slide" Target="slides/slide236.xml"/><Relationship Id="rId14" Type="http://schemas.openxmlformats.org/officeDocument/2006/relationships/slide" Target="slides/slide10.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8" Type="http://schemas.openxmlformats.org/officeDocument/2006/relationships/slide" Target="slides/slide4.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219" Type="http://schemas.openxmlformats.org/officeDocument/2006/relationships/slide" Target="slides/slide215.xml"/><Relationship Id="rId230" Type="http://schemas.openxmlformats.org/officeDocument/2006/relationships/slide" Target="slides/slide226.xml"/><Relationship Id="rId251" Type="http://schemas.openxmlformats.org/officeDocument/2006/relationships/theme" Target="theme/theme1.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95" Type="http://schemas.openxmlformats.org/officeDocument/2006/relationships/slide" Target="slides/slide191.xml"/><Relationship Id="rId209" Type="http://schemas.openxmlformats.org/officeDocument/2006/relationships/slide" Target="slides/slide205.xml"/><Relationship Id="rId220" Type="http://schemas.openxmlformats.org/officeDocument/2006/relationships/slide" Target="slides/slide216.xml"/><Relationship Id="rId241" Type="http://schemas.openxmlformats.org/officeDocument/2006/relationships/slide" Target="slides/slide23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78" Type="http://schemas.openxmlformats.org/officeDocument/2006/relationships/slide" Target="slides/slide74.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64" Type="http://schemas.openxmlformats.org/officeDocument/2006/relationships/slide" Target="slides/slide160.xml"/><Relationship Id="rId185" Type="http://schemas.openxmlformats.org/officeDocument/2006/relationships/slide" Target="slides/slide181.xml"/><Relationship Id="rId9" Type="http://schemas.openxmlformats.org/officeDocument/2006/relationships/slide" Target="slides/slide5.xml"/><Relationship Id="rId210" Type="http://schemas.openxmlformats.org/officeDocument/2006/relationships/slide" Target="slides/slide206.xml"/><Relationship Id="rId26" Type="http://schemas.openxmlformats.org/officeDocument/2006/relationships/slide" Target="slides/slide22.xml"/><Relationship Id="rId231" Type="http://schemas.openxmlformats.org/officeDocument/2006/relationships/slide" Target="slides/slide227.xml"/><Relationship Id="rId252" Type="http://schemas.openxmlformats.org/officeDocument/2006/relationships/tableStyles" Target="tableStyles.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242" Type="http://schemas.openxmlformats.org/officeDocument/2006/relationships/slide" Target="slides/slide238.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slide" Target="slides/slide228.xml"/><Relationship Id="rId253" Type="http://schemas.microsoft.com/office/2015/10/relationships/revisionInfo" Target="revisionInfo.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slide" Target="slides/slide218.xml"/><Relationship Id="rId243" Type="http://schemas.openxmlformats.org/officeDocument/2006/relationships/slide" Target="slides/slide239.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12" Type="http://schemas.openxmlformats.org/officeDocument/2006/relationships/slide" Target="slides/slide208.xml"/><Relationship Id="rId233" Type="http://schemas.openxmlformats.org/officeDocument/2006/relationships/slide" Target="slides/slide22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202" Type="http://schemas.openxmlformats.org/officeDocument/2006/relationships/slide" Target="slides/slide198.xml"/><Relationship Id="rId223" Type="http://schemas.openxmlformats.org/officeDocument/2006/relationships/slide" Target="slides/slide219.xml"/><Relationship Id="rId244" Type="http://schemas.openxmlformats.org/officeDocument/2006/relationships/slide" Target="slides/slide240.xml"/><Relationship Id="rId18" Type="http://schemas.openxmlformats.org/officeDocument/2006/relationships/slide" Target="slides/slide14.xml"/><Relationship Id="rId39" Type="http://schemas.openxmlformats.org/officeDocument/2006/relationships/slide" Target="slides/slide35.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slide" Target="slides/slide209.xml"/><Relationship Id="rId234" Type="http://schemas.openxmlformats.org/officeDocument/2006/relationships/slide" Target="slides/slide230.xml"/><Relationship Id="rId2" Type="http://schemas.openxmlformats.org/officeDocument/2006/relationships/customXml" Target="../customXml/item2.xml"/><Relationship Id="rId29" Type="http://schemas.openxmlformats.org/officeDocument/2006/relationships/slide" Target="slides/slide25.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 Id="rId19" Type="http://schemas.openxmlformats.org/officeDocument/2006/relationships/slide" Target="slides/slide15.xml"/><Relationship Id="rId224" Type="http://schemas.openxmlformats.org/officeDocument/2006/relationships/slide" Target="slides/slide220.xml"/><Relationship Id="rId245" Type="http://schemas.openxmlformats.org/officeDocument/2006/relationships/slide" Target="slides/slide241.xml"/><Relationship Id="rId30" Type="http://schemas.openxmlformats.org/officeDocument/2006/relationships/slide" Target="slides/slide2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189" Type="http://schemas.openxmlformats.org/officeDocument/2006/relationships/slide" Target="slides/slide185.xml"/><Relationship Id="rId3" Type="http://schemas.openxmlformats.org/officeDocument/2006/relationships/customXml" Target="../customXml/item3.xml"/><Relationship Id="rId214" Type="http://schemas.openxmlformats.org/officeDocument/2006/relationships/slide" Target="slides/slide210.xml"/><Relationship Id="rId235" Type="http://schemas.openxmlformats.org/officeDocument/2006/relationships/slide" Target="slides/slide231.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179" Type="http://schemas.openxmlformats.org/officeDocument/2006/relationships/slide" Target="slides/slide175.xml"/><Relationship Id="rId190" Type="http://schemas.openxmlformats.org/officeDocument/2006/relationships/slide" Target="slides/slide186.xml"/><Relationship Id="rId204" Type="http://schemas.openxmlformats.org/officeDocument/2006/relationships/slide" Target="slides/slide200.xml"/><Relationship Id="rId225" Type="http://schemas.openxmlformats.org/officeDocument/2006/relationships/slide" Target="slides/slide221.xml"/><Relationship Id="rId246" Type="http://schemas.openxmlformats.org/officeDocument/2006/relationships/slide" Target="slides/slide242.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94" Type="http://schemas.openxmlformats.org/officeDocument/2006/relationships/slide" Target="slides/slide90.xml"/><Relationship Id="rId148" Type="http://schemas.openxmlformats.org/officeDocument/2006/relationships/slide" Target="slides/slide144.xml"/><Relationship Id="rId169" Type="http://schemas.openxmlformats.org/officeDocument/2006/relationships/slide" Target="slides/slide165.xml"/><Relationship Id="rId4" Type="http://schemas.openxmlformats.org/officeDocument/2006/relationships/slideMaster" Target="slideMasters/slideMaster1.xml"/><Relationship Id="rId180" Type="http://schemas.openxmlformats.org/officeDocument/2006/relationships/slide" Target="slides/slide176.xml"/><Relationship Id="rId215" Type="http://schemas.openxmlformats.org/officeDocument/2006/relationships/slide" Target="slides/slide211.xml"/><Relationship Id="rId236" Type="http://schemas.openxmlformats.org/officeDocument/2006/relationships/slide" Target="slides/slide2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92D8E186-F5F1-458B-9E94-B1FA109EECC1}" type="datetimeFigureOut">
              <a:rPr lang="en-US" smtClean="0"/>
              <a:t>5/25/2022</a:t>
            </a:fld>
            <a:endParaRPr lang="en-US" dirty="0"/>
          </a:p>
        </p:txBody>
      </p:sp>
      <p:sp>
        <p:nvSpPr>
          <p:cNvPr id="4" name="Slide Image Placeholder 3"/>
          <p:cNvSpPr>
            <a:spLocks noGrp="1" noRot="1" noChangeAspect="1"/>
          </p:cNvSpPr>
          <p:nvPr>
            <p:ph type="sldImg" idx="2"/>
          </p:nvPr>
        </p:nvSpPr>
        <p:spPr>
          <a:xfrm>
            <a:off x="422275" y="704850"/>
            <a:ext cx="6257925"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C9D083C5-686D-48FF-94E9-991F1B16C1F0}" type="slidenum">
              <a:rPr lang="en-US" smtClean="0"/>
              <a:t>‹#›</a:t>
            </a:fld>
            <a:endParaRPr lang="en-US" dirty="0"/>
          </a:p>
        </p:txBody>
      </p:sp>
    </p:spTree>
    <p:extLst>
      <p:ext uri="{BB962C8B-B14F-4D97-AF65-F5344CB8AC3E}">
        <p14:creationId xmlns:p14="http://schemas.microsoft.com/office/powerpoint/2010/main" val="1148783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083C5-686D-48FF-94E9-991F1B16C1F0}" type="slidenum">
              <a:rPr lang="en-US" smtClean="0"/>
              <a:t>1</a:t>
            </a:fld>
            <a:endParaRPr lang="en-US" dirty="0"/>
          </a:p>
        </p:txBody>
      </p:sp>
    </p:spTree>
    <p:extLst>
      <p:ext uri="{BB962C8B-B14F-4D97-AF65-F5344CB8AC3E}">
        <p14:creationId xmlns:p14="http://schemas.microsoft.com/office/powerpoint/2010/main" val="855557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D083C5-686D-48FF-94E9-991F1B16C1F0}" type="slidenum">
              <a:rPr lang="en-US" smtClean="0"/>
              <a:t>123</a:t>
            </a:fld>
            <a:endParaRPr lang="en-US" dirty="0"/>
          </a:p>
        </p:txBody>
      </p:sp>
    </p:spTree>
    <p:extLst>
      <p:ext uri="{BB962C8B-B14F-4D97-AF65-F5344CB8AC3E}">
        <p14:creationId xmlns:p14="http://schemas.microsoft.com/office/powerpoint/2010/main" val="4243226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8BFD31A-3D06-418C-9B28-F71535D63762}" type="slidenum">
              <a:rPr lang="en-US" smtClean="0"/>
              <a:pPr>
                <a:defRPr/>
              </a:pPr>
              <a:t>137</a:t>
            </a:fld>
            <a:endParaRPr lang="en-US" dirty="0"/>
          </a:p>
        </p:txBody>
      </p:sp>
    </p:spTree>
    <p:extLst>
      <p:ext uri="{BB962C8B-B14F-4D97-AF65-F5344CB8AC3E}">
        <p14:creationId xmlns:p14="http://schemas.microsoft.com/office/powerpoint/2010/main" val="2296214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8BFD31A-3D06-418C-9B28-F71535D63762}" type="slidenum">
              <a:rPr lang="en-US" smtClean="0"/>
              <a:pPr>
                <a:defRPr/>
              </a:pPr>
              <a:t>138</a:t>
            </a:fld>
            <a:endParaRPr lang="en-US" dirty="0"/>
          </a:p>
        </p:txBody>
      </p:sp>
    </p:spTree>
    <p:extLst>
      <p:ext uri="{BB962C8B-B14F-4D97-AF65-F5344CB8AC3E}">
        <p14:creationId xmlns:p14="http://schemas.microsoft.com/office/powerpoint/2010/main" val="2169769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8BFD31A-3D06-418C-9B28-F71535D63762}" type="slidenum">
              <a:rPr lang="en-US" smtClean="0"/>
              <a:pPr>
                <a:defRPr/>
              </a:pPr>
              <a:t>139</a:t>
            </a:fld>
            <a:endParaRPr lang="en-US" dirty="0"/>
          </a:p>
        </p:txBody>
      </p:sp>
    </p:spTree>
    <p:extLst>
      <p:ext uri="{BB962C8B-B14F-4D97-AF65-F5344CB8AC3E}">
        <p14:creationId xmlns:p14="http://schemas.microsoft.com/office/powerpoint/2010/main" val="1231754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D083C5-686D-48FF-94E9-991F1B16C1F0}" type="slidenum">
              <a:rPr lang="en-US" smtClean="0"/>
              <a:t>156</a:t>
            </a:fld>
            <a:endParaRPr lang="en-US" dirty="0"/>
          </a:p>
        </p:txBody>
      </p:sp>
    </p:spTree>
    <p:extLst>
      <p:ext uri="{BB962C8B-B14F-4D97-AF65-F5344CB8AC3E}">
        <p14:creationId xmlns:p14="http://schemas.microsoft.com/office/powerpoint/2010/main" val="4079650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solidFill>
                  <a:schemeClr val="tx1">
                    <a:lumMod val="50000"/>
                  </a:schemeClr>
                </a:solidFill>
              </a:rPr>
              <a:t>Makena SDV has a HCFA term date of 05.31.2021 in FDB, MDV’s term date was 04.30.20</a:t>
            </a:r>
          </a:p>
          <a:p>
            <a:endParaRPr lang="en-US" dirty="0"/>
          </a:p>
        </p:txBody>
      </p:sp>
      <p:sp>
        <p:nvSpPr>
          <p:cNvPr id="4" name="Slide Number Placeholder 3"/>
          <p:cNvSpPr>
            <a:spLocks noGrp="1"/>
          </p:cNvSpPr>
          <p:nvPr>
            <p:ph type="sldNum" sz="quarter" idx="5"/>
          </p:nvPr>
        </p:nvSpPr>
        <p:spPr/>
        <p:txBody>
          <a:bodyPr/>
          <a:lstStyle/>
          <a:p>
            <a:fld id="{C9D083C5-686D-48FF-94E9-991F1B16C1F0}" type="slidenum">
              <a:rPr lang="en-US" smtClean="0"/>
              <a:t>189</a:t>
            </a:fld>
            <a:endParaRPr lang="en-US" dirty="0"/>
          </a:p>
        </p:txBody>
      </p:sp>
    </p:spTree>
    <p:extLst>
      <p:ext uri="{BB962C8B-B14F-4D97-AF65-F5344CB8AC3E}">
        <p14:creationId xmlns:p14="http://schemas.microsoft.com/office/powerpoint/2010/main" val="3571921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8BFD31A-3D06-418C-9B28-F71535D63762}" type="slidenum">
              <a:rPr lang="en-US" smtClean="0"/>
              <a:pPr>
                <a:defRPr/>
              </a:pPr>
              <a:t>220</a:t>
            </a:fld>
            <a:endParaRPr lang="en-US" dirty="0"/>
          </a:p>
        </p:txBody>
      </p:sp>
    </p:spTree>
    <p:extLst>
      <p:ext uri="{BB962C8B-B14F-4D97-AF65-F5344CB8AC3E}">
        <p14:creationId xmlns:p14="http://schemas.microsoft.com/office/powerpoint/2010/main" val="268488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8BFD31A-3D06-418C-9B28-F71535D63762}" type="slidenum">
              <a:rPr lang="en-US" smtClean="0"/>
              <a:pPr>
                <a:defRPr/>
              </a:pPr>
              <a:t>221</a:t>
            </a:fld>
            <a:endParaRPr lang="en-US" dirty="0"/>
          </a:p>
        </p:txBody>
      </p:sp>
    </p:spTree>
    <p:extLst>
      <p:ext uri="{BB962C8B-B14F-4D97-AF65-F5344CB8AC3E}">
        <p14:creationId xmlns:p14="http://schemas.microsoft.com/office/powerpoint/2010/main" val="2897953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8BFD31A-3D06-418C-9B28-F71535D63762}" type="slidenum">
              <a:rPr lang="en-US" smtClean="0"/>
              <a:pPr>
                <a:defRPr/>
              </a:pPr>
              <a:t>222</a:t>
            </a:fld>
            <a:endParaRPr lang="en-US" dirty="0"/>
          </a:p>
        </p:txBody>
      </p:sp>
    </p:spTree>
    <p:extLst>
      <p:ext uri="{BB962C8B-B14F-4D97-AF65-F5344CB8AC3E}">
        <p14:creationId xmlns:p14="http://schemas.microsoft.com/office/powerpoint/2010/main" val="327875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8BFD31A-3D06-418C-9B28-F71535D63762}" type="slidenum">
              <a:rPr lang="en-US" smtClean="0"/>
              <a:pPr>
                <a:defRPr/>
              </a:pPr>
              <a:t>223</a:t>
            </a:fld>
            <a:endParaRPr lang="en-US" dirty="0"/>
          </a:p>
        </p:txBody>
      </p:sp>
    </p:spTree>
    <p:extLst>
      <p:ext uri="{BB962C8B-B14F-4D97-AF65-F5344CB8AC3E}">
        <p14:creationId xmlns:p14="http://schemas.microsoft.com/office/powerpoint/2010/main" val="2381387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6B6724-8EF1-43F6-9C19-164CCF28AFB8}" type="slidenum">
              <a:rPr lang="en-US" smtClean="0"/>
              <a:t>2</a:t>
            </a:fld>
            <a:endParaRPr lang="en-US" dirty="0"/>
          </a:p>
        </p:txBody>
      </p:sp>
    </p:spTree>
    <p:extLst>
      <p:ext uri="{BB962C8B-B14F-4D97-AF65-F5344CB8AC3E}">
        <p14:creationId xmlns:p14="http://schemas.microsoft.com/office/powerpoint/2010/main" val="10058986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8BFD31A-3D06-418C-9B28-F71535D63762}" type="slidenum">
              <a:rPr lang="en-US" smtClean="0"/>
              <a:pPr>
                <a:defRPr/>
              </a:pPr>
              <a:t>224</a:t>
            </a:fld>
            <a:endParaRPr lang="en-US" dirty="0"/>
          </a:p>
        </p:txBody>
      </p:sp>
    </p:spTree>
    <p:extLst>
      <p:ext uri="{BB962C8B-B14F-4D97-AF65-F5344CB8AC3E}">
        <p14:creationId xmlns:p14="http://schemas.microsoft.com/office/powerpoint/2010/main" val="31032598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8BFD31A-3D06-418C-9B28-F71535D63762}" type="slidenum">
              <a:rPr lang="en-US" smtClean="0"/>
              <a:pPr>
                <a:defRPr/>
              </a:pPr>
              <a:t>225</a:t>
            </a:fld>
            <a:endParaRPr lang="en-US" dirty="0"/>
          </a:p>
        </p:txBody>
      </p:sp>
    </p:spTree>
    <p:extLst>
      <p:ext uri="{BB962C8B-B14F-4D97-AF65-F5344CB8AC3E}">
        <p14:creationId xmlns:p14="http://schemas.microsoft.com/office/powerpoint/2010/main" val="35272406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8BFD31A-3D06-418C-9B28-F71535D63762}" type="slidenum">
              <a:rPr lang="en-US" smtClean="0"/>
              <a:pPr>
                <a:defRPr/>
              </a:pPr>
              <a:t>226</a:t>
            </a:fld>
            <a:endParaRPr lang="en-US" dirty="0"/>
          </a:p>
        </p:txBody>
      </p:sp>
    </p:spTree>
    <p:extLst>
      <p:ext uri="{BB962C8B-B14F-4D97-AF65-F5344CB8AC3E}">
        <p14:creationId xmlns:p14="http://schemas.microsoft.com/office/powerpoint/2010/main" val="37655325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8BFD31A-3D06-418C-9B28-F71535D63762}" type="slidenum">
              <a:rPr lang="en-US" smtClean="0"/>
              <a:pPr>
                <a:defRPr/>
              </a:pPr>
              <a:t>227</a:t>
            </a:fld>
            <a:endParaRPr lang="en-US" dirty="0"/>
          </a:p>
        </p:txBody>
      </p:sp>
    </p:spTree>
    <p:extLst>
      <p:ext uri="{BB962C8B-B14F-4D97-AF65-F5344CB8AC3E}">
        <p14:creationId xmlns:p14="http://schemas.microsoft.com/office/powerpoint/2010/main" val="18094889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8BFD31A-3D06-418C-9B28-F71535D63762}" type="slidenum">
              <a:rPr lang="en-US" smtClean="0"/>
              <a:pPr>
                <a:defRPr/>
              </a:pPr>
              <a:t>228</a:t>
            </a:fld>
            <a:endParaRPr lang="en-US" dirty="0"/>
          </a:p>
        </p:txBody>
      </p:sp>
    </p:spTree>
    <p:extLst>
      <p:ext uri="{BB962C8B-B14F-4D97-AF65-F5344CB8AC3E}">
        <p14:creationId xmlns:p14="http://schemas.microsoft.com/office/powerpoint/2010/main" val="31359250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8BFD31A-3D06-418C-9B28-F71535D63762}" type="slidenum">
              <a:rPr lang="en-US" smtClean="0"/>
              <a:pPr>
                <a:defRPr/>
              </a:pPr>
              <a:t>229</a:t>
            </a:fld>
            <a:endParaRPr lang="en-US" dirty="0"/>
          </a:p>
        </p:txBody>
      </p:sp>
    </p:spTree>
    <p:extLst>
      <p:ext uri="{BB962C8B-B14F-4D97-AF65-F5344CB8AC3E}">
        <p14:creationId xmlns:p14="http://schemas.microsoft.com/office/powerpoint/2010/main" val="32300318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8BFD31A-3D06-418C-9B28-F71535D63762}" type="slidenum">
              <a:rPr lang="en-US" smtClean="0"/>
              <a:pPr>
                <a:defRPr/>
              </a:pPr>
              <a:t>230</a:t>
            </a:fld>
            <a:endParaRPr lang="en-US" dirty="0"/>
          </a:p>
        </p:txBody>
      </p:sp>
    </p:spTree>
    <p:extLst>
      <p:ext uri="{BB962C8B-B14F-4D97-AF65-F5344CB8AC3E}">
        <p14:creationId xmlns:p14="http://schemas.microsoft.com/office/powerpoint/2010/main" val="26728038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8BFD31A-3D06-418C-9B28-F71535D63762}" type="slidenum">
              <a:rPr lang="en-US" smtClean="0"/>
              <a:pPr>
                <a:defRPr/>
              </a:pPr>
              <a:t>231</a:t>
            </a:fld>
            <a:endParaRPr lang="en-US" dirty="0"/>
          </a:p>
        </p:txBody>
      </p:sp>
    </p:spTree>
    <p:extLst>
      <p:ext uri="{BB962C8B-B14F-4D97-AF65-F5344CB8AC3E}">
        <p14:creationId xmlns:p14="http://schemas.microsoft.com/office/powerpoint/2010/main" val="42509249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8BFD31A-3D06-418C-9B28-F71535D63762}" type="slidenum">
              <a:rPr lang="en-US" smtClean="0"/>
              <a:pPr>
                <a:defRPr/>
              </a:pPr>
              <a:t>232</a:t>
            </a:fld>
            <a:endParaRPr lang="en-US" dirty="0"/>
          </a:p>
        </p:txBody>
      </p:sp>
    </p:spTree>
    <p:extLst>
      <p:ext uri="{BB962C8B-B14F-4D97-AF65-F5344CB8AC3E}">
        <p14:creationId xmlns:p14="http://schemas.microsoft.com/office/powerpoint/2010/main" val="41793788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8BFD31A-3D06-418C-9B28-F71535D63762}" type="slidenum">
              <a:rPr lang="en-US" smtClean="0"/>
              <a:pPr>
                <a:defRPr/>
              </a:pPr>
              <a:t>233</a:t>
            </a:fld>
            <a:endParaRPr lang="en-US" dirty="0"/>
          </a:p>
        </p:txBody>
      </p:sp>
    </p:spTree>
    <p:extLst>
      <p:ext uri="{BB962C8B-B14F-4D97-AF65-F5344CB8AC3E}">
        <p14:creationId xmlns:p14="http://schemas.microsoft.com/office/powerpoint/2010/main" val="2212263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6B6724-8EF1-43F6-9C19-164CCF28AFB8}" type="slidenum">
              <a:rPr lang="en-US" smtClean="0"/>
              <a:t>3</a:t>
            </a:fld>
            <a:endParaRPr lang="en-US" dirty="0"/>
          </a:p>
        </p:txBody>
      </p:sp>
    </p:spTree>
    <p:extLst>
      <p:ext uri="{BB962C8B-B14F-4D97-AF65-F5344CB8AC3E}">
        <p14:creationId xmlns:p14="http://schemas.microsoft.com/office/powerpoint/2010/main" val="18277906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8BFD31A-3D06-418C-9B28-F71535D63762}" type="slidenum">
              <a:rPr lang="en-US" smtClean="0"/>
              <a:pPr>
                <a:defRPr/>
              </a:pPr>
              <a:t>234</a:t>
            </a:fld>
            <a:endParaRPr lang="en-US" dirty="0"/>
          </a:p>
        </p:txBody>
      </p:sp>
    </p:spTree>
    <p:extLst>
      <p:ext uri="{BB962C8B-B14F-4D97-AF65-F5344CB8AC3E}">
        <p14:creationId xmlns:p14="http://schemas.microsoft.com/office/powerpoint/2010/main" val="3385867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6B6724-8EF1-43F6-9C19-164CCF28AFB8}" type="slidenum">
              <a:rPr lang="en-US" smtClean="0"/>
              <a:t>5</a:t>
            </a:fld>
            <a:endParaRPr lang="en-US" dirty="0"/>
          </a:p>
        </p:txBody>
      </p:sp>
    </p:spTree>
    <p:extLst>
      <p:ext uri="{BB962C8B-B14F-4D97-AF65-F5344CB8AC3E}">
        <p14:creationId xmlns:p14="http://schemas.microsoft.com/office/powerpoint/2010/main" val="2048809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solidFill>
                  <a:srgbClr val="000000"/>
                </a:solidFill>
                <a:highlight>
                  <a:srgbClr val="FFFF00"/>
                </a:highlight>
                <a:latin typeface="Calibri" panose="020F0502020204030204" pitchFamily="34" charset="0"/>
              </a:rPr>
              <a:t>betrixaban (Bevyxxa®) was discontinued in 2020</a:t>
            </a:r>
            <a:endParaRPr lang="en-US" dirty="0">
              <a:highlight>
                <a:srgbClr val="FFFF00"/>
              </a:highlight>
            </a:endParaRPr>
          </a:p>
        </p:txBody>
      </p:sp>
      <p:sp>
        <p:nvSpPr>
          <p:cNvPr id="4" name="Slide Number Placeholder 3"/>
          <p:cNvSpPr>
            <a:spLocks noGrp="1"/>
          </p:cNvSpPr>
          <p:nvPr>
            <p:ph type="sldNum" sz="quarter" idx="5"/>
          </p:nvPr>
        </p:nvSpPr>
        <p:spPr/>
        <p:txBody>
          <a:bodyPr/>
          <a:lstStyle/>
          <a:p>
            <a:fld id="{C9D083C5-686D-48FF-94E9-991F1B16C1F0}" type="slidenum">
              <a:rPr lang="en-US" smtClean="0"/>
              <a:t>19</a:t>
            </a:fld>
            <a:endParaRPr lang="en-US" dirty="0"/>
          </a:p>
        </p:txBody>
      </p:sp>
    </p:spTree>
    <p:extLst>
      <p:ext uri="{BB962C8B-B14F-4D97-AF65-F5344CB8AC3E}">
        <p14:creationId xmlns:p14="http://schemas.microsoft.com/office/powerpoint/2010/main" val="293357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D083C5-686D-48FF-94E9-991F1B16C1F0}" type="slidenum">
              <a:rPr lang="en-US" smtClean="0"/>
              <a:t>102</a:t>
            </a:fld>
            <a:endParaRPr lang="en-US" dirty="0"/>
          </a:p>
        </p:txBody>
      </p:sp>
    </p:spTree>
    <p:extLst>
      <p:ext uri="{BB962C8B-B14F-4D97-AF65-F5344CB8AC3E}">
        <p14:creationId xmlns:p14="http://schemas.microsoft.com/office/powerpoint/2010/main" val="2547783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4031">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118</a:t>
            </a:fld>
            <a:endParaRPr lang="en-US" dirty="0"/>
          </a:p>
        </p:txBody>
      </p:sp>
    </p:spTree>
    <p:extLst>
      <p:ext uri="{BB962C8B-B14F-4D97-AF65-F5344CB8AC3E}">
        <p14:creationId xmlns:p14="http://schemas.microsoft.com/office/powerpoint/2010/main" val="1881517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4031">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119</a:t>
            </a:fld>
            <a:endParaRPr lang="en-US" dirty="0"/>
          </a:p>
        </p:txBody>
      </p:sp>
    </p:spTree>
    <p:extLst>
      <p:ext uri="{BB962C8B-B14F-4D97-AF65-F5344CB8AC3E}">
        <p14:creationId xmlns:p14="http://schemas.microsoft.com/office/powerpoint/2010/main" val="2953619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4031">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120</a:t>
            </a:fld>
            <a:endParaRPr lang="en-US" dirty="0"/>
          </a:p>
        </p:txBody>
      </p:sp>
    </p:spTree>
    <p:extLst>
      <p:ext uri="{BB962C8B-B14F-4D97-AF65-F5344CB8AC3E}">
        <p14:creationId xmlns:p14="http://schemas.microsoft.com/office/powerpoint/2010/main" val="7596285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 Placeholder 39"/>
          <p:cNvSpPr>
            <a:spLocks noGrp="1"/>
          </p:cNvSpPr>
          <p:nvPr>
            <p:ph type="body" sz="quarter" idx="14"/>
          </p:nvPr>
        </p:nvSpPr>
        <p:spPr>
          <a:xfrm>
            <a:off x="214859" y="2800351"/>
            <a:ext cx="8929141" cy="1219200"/>
          </a:xfrm>
          <a:prstGeom prst="rect">
            <a:avLst/>
          </a:prstGeom>
        </p:spPr>
        <p:txBody>
          <a:bodyPr anchor="b" anchorCtr="0">
            <a:noAutofit/>
          </a:bodyPr>
          <a:lstStyle>
            <a:lvl1pPr marL="0" indent="0" algn="l">
              <a:buNone/>
              <a:defRPr sz="2600" b="1">
                <a:solidFill>
                  <a:schemeClr val="bg1"/>
                </a:solidFill>
                <a:latin typeface="Tw Cen MT" panose="020B0602020104020603" pitchFamily="34" charset="0"/>
                <a:ea typeface="Tahoma" panose="020B0604030504040204" pitchFamily="34" charset="0"/>
                <a:cs typeface="Tahoma" panose="020B0604030504040204" pitchFamily="34" charset="0"/>
              </a:defRPr>
            </a:lvl1pPr>
          </a:lstStyle>
          <a:p>
            <a:pPr lvl="0"/>
            <a:r>
              <a:rPr lang="en-US"/>
              <a:t>Click to edit Master text styles</a:t>
            </a:r>
          </a:p>
        </p:txBody>
      </p:sp>
      <p:sp>
        <p:nvSpPr>
          <p:cNvPr id="15" name="Text Placeholder 39"/>
          <p:cNvSpPr>
            <a:spLocks noGrp="1"/>
          </p:cNvSpPr>
          <p:nvPr>
            <p:ph type="body" sz="quarter" idx="15" hasCustomPrompt="1"/>
          </p:nvPr>
        </p:nvSpPr>
        <p:spPr>
          <a:xfrm>
            <a:off x="214860" y="4095750"/>
            <a:ext cx="7328940" cy="895350"/>
          </a:xfrm>
          <a:prstGeom prst="rect">
            <a:avLst/>
          </a:prstGeom>
        </p:spPr>
        <p:txBody>
          <a:bodyPr>
            <a:normAutofit/>
          </a:bodyPr>
          <a:lstStyle>
            <a:lvl1pPr marL="0" indent="0" algn="l">
              <a:buNone/>
              <a:defRPr sz="2000" b="0">
                <a:solidFill>
                  <a:schemeClr val="bg1"/>
                </a:solidFill>
                <a:latin typeface="Tw Cen MT" panose="020B0602020104020603" pitchFamily="34" charset="0"/>
                <a:ea typeface="Tahoma" panose="020B0604030504040204" pitchFamily="34" charset="0"/>
                <a:cs typeface="Tahoma" panose="020B0604030504040204" pitchFamily="34" charset="0"/>
              </a:defRPr>
            </a:lvl1pPr>
          </a:lstStyle>
          <a:p>
            <a:pPr lvl="0"/>
            <a:r>
              <a:rPr lang="en-US" dirty="0"/>
              <a:t>Click to edit Presenters and Date</a:t>
            </a:r>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800" y="4400550"/>
            <a:ext cx="1456603" cy="413404"/>
          </a:xfrm>
          <a:prstGeom prst="rect">
            <a:avLst/>
          </a:prstGeom>
          <a:effectLst>
            <a:outerShdw blurRad="38100" dist="25400" dir="2700000" algn="ctr" rotWithShape="0">
              <a:srgbClr val="000000">
                <a:alpha val="67000"/>
              </a:srgbClr>
            </a:outerShdw>
          </a:effectLst>
        </p:spPr>
      </p:pic>
    </p:spTree>
    <p:extLst>
      <p:ext uri="{BB962C8B-B14F-4D97-AF65-F5344CB8AC3E}">
        <p14:creationId xmlns:p14="http://schemas.microsoft.com/office/powerpoint/2010/main" val="3092440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Chapter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7"/>
          <p:cNvSpPr>
            <a:spLocks noGrp="1"/>
          </p:cNvSpPr>
          <p:nvPr>
            <p:ph type="ctrTitle"/>
          </p:nvPr>
        </p:nvSpPr>
        <p:spPr>
          <a:xfrm>
            <a:off x="533400" y="1527176"/>
            <a:ext cx="8001000" cy="1501774"/>
          </a:xfrm>
          <a:prstGeom prst="rect">
            <a:avLst/>
          </a:prstGeom>
        </p:spPr>
        <p:txBody>
          <a:bodyPr anchor="b"/>
          <a:lstStyle>
            <a:lvl1pPr>
              <a:defRPr sz="3200">
                <a:solidFill>
                  <a:schemeClr val="bg2"/>
                </a:solidFill>
              </a:defRPr>
            </a:lvl1pPr>
          </a:lstStyle>
          <a:p>
            <a:r>
              <a:rPr lang="en-US"/>
              <a:t>Click to edit Master title style</a:t>
            </a:r>
            <a:endParaRPr lang="en-US" dirty="0"/>
          </a:p>
        </p:txBody>
      </p:sp>
      <p:sp>
        <p:nvSpPr>
          <p:cNvPr id="8" name="Subtitle 8"/>
          <p:cNvSpPr>
            <a:spLocks noGrp="1"/>
          </p:cNvSpPr>
          <p:nvPr>
            <p:ph type="subTitle" idx="1"/>
          </p:nvPr>
        </p:nvSpPr>
        <p:spPr>
          <a:xfrm>
            <a:off x="533400" y="3105150"/>
            <a:ext cx="8007802" cy="1257300"/>
          </a:xfrm>
          <a:prstGeom prst="rect">
            <a:avLst/>
          </a:prstGeom>
        </p:spPr>
        <p:txBody>
          <a:bodyPr/>
          <a:lstStyle>
            <a:lvl1pPr marL="0" indent="0" algn="ctr">
              <a:buNone/>
              <a:defRPr sz="2600">
                <a:solidFill>
                  <a:schemeClr val="accent2"/>
                </a:solidFill>
              </a:defRPr>
            </a:lvl1pPr>
          </a:lstStyle>
          <a:p>
            <a:r>
              <a:rPr lang="en-US"/>
              <a:t>Click to edit Master subtitle style</a:t>
            </a:r>
            <a:endParaRPr lang="en-US" dirty="0"/>
          </a:p>
        </p:txBody>
      </p:sp>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dirty="0">
              <a:solidFill>
                <a:schemeClr val="bg1"/>
              </a:solidFill>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451109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Chapter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7"/>
          <p:cNvSpPr>
            <a:spLocks noGrp="1"/>
          </p:cNvSpPr>
          <p:nvPr>
            <p:ph type="ctrTitle"/>
          </p:nvPr>
        </p:nvSpPr>
        <p:spPr>
          <a:xfrm>
            <a:off x="533400" y="1527176"/>
            <a:ext cx="8001000" cy="1501774"/>
          </a:xfrm>
          <a:prstGeom prst="rect">
            <a:avLst/>
          </a:prstGeom>
        </p:spPr>
        <p:txBody>
          <a:bodyPr anchor="b"/>
          <a:lstStyle>
            <a:lvl1pPr>
              <a:defRPr sz="3200">
                <a:solidFill>
                  <a:schemeClr val="accent3"/>
                </a:solidFill>
              </a:defRPr>
            </a:lvl1pPr>
          </a:lstStyle>
          <a:p>
            <a:r>
              <a:rPr lang="en-US"/>
              <a:t>Click to edit Master title style</a:t>
            </a:r>
            <a:endParaRPr lang="en-US" dirty="0"/>
          </a:p>
        </p:txBody>
      </p:sp>
      <p:sp>
        <p:nvSpPr>
          <p:cNvPr id="8" name="Subtitle 8"/>
          <p:cNvSpPr>
            <a:spLocks noGrp="1"/>
          </p:cNvSpPr>
          <p:nvPr>
            <p:ph type="subTitle" idx="1"/>
          </p:nvPr>
        </p:nvSpPr>
        <p:spPr>
          <a:xfrm>
            <a:off x="533400" y="3105150"/>
            <a:ext cx="8007802" cy="1257300"/>
          </a:xfrm>
          <a:prstGeom prst="rect">
            <a:avLst/>
          </a:prstGeom>
        </p:spPr>
        <p:txBody>
          <a:bodyPr/>
          <a:lstStyle>
            <a:lvl1pPr marL="0" indent="0" algn="ctr">
              <a:buNone/>
              <a:defRPr sz="2600">
                <a:solidFill>
                  <a:schemeClr val="tx1"/>
                </a:solidFill>
              </a:defRPr>
            </a:lvl1pPr>
          </a:lstStyle>
          <a:p>
            <a:r>
              <a:rPr lang="en-US"/>
              <a:t>Click to edit Master subtitle style</a:t>
            </a:r>
            <a:endParaRPr lang="en-US" dirty="0"/>
          </a:p>
        </p:txBody>
      </p:sp>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dirty="0">
              <a:solidFill>
                <a:schemeClr val="bg1"/>
              </a:solidFill>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451109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Chapter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7"/>
          <p:cNvSpPr>
            <a:spLocks noGrp="1"/>
          </p:cNvSpPr>
          <p:nvPr>
            <p:ph type="ctrTitle"/>
          </p:nvPr>
        </p:nvSpPr>
        <p:spPr>
          <a:xfrm>
            <a:off x="533400" y="1527176"/>
            <a:ext cx="8001000" cy="1501774"/>
          </a:xfrm>
          <a:prstGeom prst="rect">
            <a:avLst/>
          </a:prstGeom>
        </p:spPr>
        <p:txBody>
          <a:bodyPr anchor="b"/>
          <a:lstStyle>
            <a:lvl1pPr>
              <a:defRPr sz="3200">
                <a:solidFill>
                  <a:schemeClr val="bg2"/>
                </a:solidFill>
              </a:defRPr>
            </a:lvl1pPr>
          </a:lstStyle>
          <a:p>
            <a:r>
              <a:rPr lang="en-US"/>
              <a:t>Click to edit Master title style</a:t>
            </a:r>
            <a:endParaRPr lang="en-US" dirty="0"/>
          </a:p>
        </p:txBody>
      </p:sp>
      <p:sp>
        <p:nvSpPr>
          <p:cNvPr id="8" name="Subtitle 8"/>
          <p:cNvSpPr>
            <a:spLocks noGrp="1"/>
          </p:cNvSpPr>
          <p:nvPr>
            <p:ph type="subTitle" idx="1"/>
          </p:nvPr>
        </p:nvSpPr>
        <p:spPr>
          <a:xfrm>
            <a:off x="533400" y="3105150"/>
            <a:ext cx="8007802" cy="1257300"/>
          </a:xfrm>
          <a:prstGeom prst="rect">
            <a:avLst/>
          </a:prstGeom>
        </p:spPr>
        <p:txBody>
          <a:bodyPr/>
          <a:lstStyle>
            <a:lvl1pPr marL="0" indent="0" algn="ctr">
              <a:buNone/>
              <a:defRPr sz="2600">
                <a:solidFill>
                  <a:schemeClr val="accent2"/>
                </a:solidFill>
              </a:defRPr>
            </a:lvl1pPr>
          </a:lstStyle>
          <a:p>
            <a:r>
              <a:rPr lang="en-US"/>
              <a:t>Click to edit Master subtitle style</a:t>
            </a:r>
            <a:endParaRPr lang="en-US" dirty="0"/>
          </a:p>
        </p:txBody>
      </p:sp>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dirty="0">
              <a:solidFill>
                <a:schemeClr val="bg1"/>
              </a:solidFill>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451109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or Block Chapter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2"/>
                </a:solidFill>
              </a:rPr>
              <a:pPr/>
              <a:t>‹#›</a:t>
            </a:fld>
            <a:endParaRPr lang="en-US" dirty="0">
              <a:solidFill>
                <a:schemeClr val="bg2"/>
              </a:solidFill>
            </a:endParaRPr>
          </a:p>
        </p:txBody>
      </p:sp>
      <p:sp>
        <p:nvSpPr>
          <p:cNvPr id="12" name="Title 7"/>
          <p:cNvSpPr>
            <a:spLocks noGrp="1"/>
          </p:cNvSpPr>
          <p:nvPr>
            <p:ph type="ctrTitle"/>
          </p:nvPr>
        </p:nvSpPr>
        <p:spPr>
          <a:xfrm>
            <a:off x="546845" y="514350"/>
            <a:ext cx="7315200" cy="2362200"/>
          </a:xfrm>
          <a:prstGeom prst="rect">
            <a:avLst/>
          </a:prstGeom>
        </p:spPr>
        <p:txBody>
          <a:bodyPr anchor="b"/>
          <a:lstStyle>
            <a:lvl1pPr>
              <a:defRPr sz="3200">
                <a:solidFill>
                  <a:schemeClr val="bg2"/>
                </a:solidFill>
              </a:defRPr>
            </a:lvl1pPr>
          </a:lstStyle>
          <a:p>
            <a:r>
              <a:rPr lang="en-US"/>
              <a:t>Click to edit Master title style</a:t>
            </a:r>
            <a:endParaRPr lang="en-US" dirty="0"/>
          </a:p>
        </p:txBody>
      </p:sp>
      <p:sp>
        <p:nvSpPr>
          <p:cNvPr id="13" name="Subtitle 8"/>
          <p:cNvSpPr>
            <a:spLocks noGrp="1"/>
          </p:cNvSpPr>
          <p:nvPr>
            <p:ph type="subTitle" idx="1"/>
          </p:nvPr>
        </p:nvSpPr>
        <p:spPr>
          <a:xfrm>
            <a:off x="533400" y="2997420"/>
            <a:ext cx="7315200" cy="1400698"/>
          </a:xfrm>
          <a:prstGeom prst="rect">
            <a:avLst/>
          </a:prstGeom>
        </p:spPr>
        <p:txBody>
          <a:bodyPr/>
          <a:lstStyle>
            <a:lvl1pPr marL="0" indent="0" algn="ctr">
              <a:buNone/>
              <a:defRPr sz="2600">
                <a:solidFill>
                  <a:schemeClr val="accent2"/>
                </a:solidFill>
              </a:defRPr>
            </a:lvl1pPr>
          </a:lstStyle>
          <a:p>
            <a:r>
              <a:rPr lang="en-US"/>
              <a:t>Click to edit Master subtitle style</a:t>
            </a:r>
            <a:endParaRPr lang="en-US" dirty="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189459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or block Chapter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2"/>
                </a:solidFill>
              </a:rPr>
              <a:pPr/>
              <a:t>‹#›</a:t>
            </a:fld>
            <a:endParaRPr lang="en-US" dirty="0">
              <a:solidFill>
                <a:schemeClr val="bg2"/>
              </a:solidFill>
            </a:endParaRPr>
          </a:p>
        </p:txBody>
      </p:sp>
      <p:sp>
        <p:nvSpPr>
          <p:cNvPr id="12" name="Title 7"/>
          <p:cNvSpPr>
            <a:spLocks noGrp="1"/>
          </p:cNvSpPr>
          <p:nvPr>
            <p:ph type="ctrTitle"/>
          </p:nvPr>
        </p:nvSpPr>
        <p:spPr>
          <a:xfrm>
            <a:off x="546845" y="514350"/>
            <a:ext cx="7315200" cy="2362200"/>
          </a:xfrm>
          <a:prstGeom prst="rect">
            <a:avLst/>
          </a:prstGeom>
        </p:spPr>
        <p:txBody>
          <a:bodyPr anchor="b"/>
          <a:lstStyle>
            <a:lvl1pPr>
              <a:defRPr sz="3200">
                <a:solidFill>
                  <a:schemeClr val="bg2"/>
                </a:solidFill>
              </a:defRPr>
            </a:lvl1pPr>
          </a:lstStyle>
          <a:p>
            <a:r>
              <a:rPr lang="en-US"/>
              <a:t>Click to edit Master title style</a:t>
            </a:r>
            <a:endParaRPr lang="en-US" dirty="0"/>
          </a:p>
        </p:txBody>
      </p:sp>
      <p:sp>
        <p:nvSpPr>
          <p:cNvPr id="13" name="Subtitle 8"/>
          <p:cNvSpPr>
            <a:spLocks noGrp="1"/>
          </p:cNvSpPr>
          <p:nvPr>
            <p:ph type="subTitle" idx="1"/>
          </p:nvPr>
        </p:nvSpPr>
        <p:spPr>
          <a:xfrm>
            <a:off x="533400" y="2997420"/>
            <a:ext cx="7315200" cy="1400698"/>
          </a:xfrm>
          <a:prstGeom prst="rect">
            <a:avLst/>
          </a:prstGeom>
        </p:spPr>
        <p:txBody>
          <a:bodyPr/>
          <a:lstStyle>
            <a:lvl1pPr marL="0" indent="0" algn="ctr">
              <a:buNone/>
              <a:defRPr sz="2600">
                <a:solidFill>
                  <a:schemeClr val="accent2"/>
                </a:solidFill>
              </a:defRPr>
            </a:lvl1pPr>
          </a:lstStyle>
          <a:p>
            <a:r>
              <a:rPr lang="en-US"/>
              <a:t>Click to edit Master subtitle style</a:t>
            </a:r>
            <a:endParaRPr lang="en-US" dirty="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950284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lor Block Chapter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2"/>
                </a:solidFill>
              </a:rPr>
              <a:pPr/>
              <a:t>‹#›</a:t>
            </a:fld>
            <a:endParaRPr lang="en-US" dirty="0">
              <a:solidFill>
                <a:schemeClr val="bg2"/>
              </a:solidFill>
            </a:endParaRPr>
          </a:p>
        </p:txBody>
      </p:sp>
      <p:sp>
        <p:nvSpPr>
          <p:cNvPr id="12" name="Title 7"/>
          <p:cNvSpPr>
            <a:spLocks noGrp="1"/>
          </p:cNvSpPr>
          <p:nvPr>
            <p:ph type="ctrTitle"/>
          </p:nvPr>
        </p:nvSpPr>
        <p:spPr>
          <a:xfrm>
            <a:off x="546845" y="514350"/>
            <a:ext cx="7315200" cy="2362200"/>
          </a:xfrm>
          <a:prstGeom prst="rect">
            <a:avLst/>
          </a:prstGeom>
        </p:spPr>
        <p:txBody>
          <a:bodyPr anchor="b"/>
          <a:lstStyle>
            <a:lvl1pPr>
              <a:defRPr sz="3200">
                <a:solidFill>
                  <a:schemeClr val="bg2"/>
                </a:solidFill>
              </a:defRPr>
            </a:lvl1pPr>
          </a:lstStyle>
          <a:p>
            <a:r>
              <a:rPr lang="en-US"/>
              <a:t>Click to edit Master title style</a:t>
            </a:r>
            <a:endParaRPr lang="en-US" dirty="0"/>
          </a:p>
        </p:txBody>
      </p:sp>
      <p:sp>
        <p:nvSpPr>
          <p:cNvPr id="13" name="Subtitle 8"/>
          <p:cNvSpPr>
            <a:spLocks noGrp="1"/>
          </p:cNvSpPr>
          <p:nvPr>
            <p:ph type="subTitle" idx="1"/>
          </p:nvPr>
        </p:nvSpPr>
        <p:spPr>
          <a:xfrm>
            <a:off x="533400" y="2997420"/>
            <a:ext cx="7315200" cy="1400698"/>
          </a:xfrm>
          <a:prstGeom prst="rect">
            <a:avLst/>
          </a:prstGeom>
        </p:spPr>
        <p:txBody>
          <a:bodyPr/>
          <a:lstStyle>
            <a:lvl1pPr marL="0" indent="0" algn="ctr">
              <a:buNone/>
              <a:defRPr sz="2600">
                <a:solidFill>
                  <a:schemeClr val="accent2"/>
                </a:solidFill>
              </a:defRPr>
            </a:lvl1pPr>
          </a:lstStyle>
          <a:p>
            <a:r>
              <a:rPr lang="en-US"/>
              <a:t>Click to edit Master subtitle style</a:t>
            </a:r>
            <a:endParaRPr lang="en-US" dirty="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950284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lor Block Chapter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2"/>
                </a:solidFill>
              </a:rPr>
              <a:pPr/>
              <a:t>‹#›</a:t>
            </a:fld>
            <a:endParaRPr lang="en-US" dirty="0">
              <a:solidFill>
                <a:schemeClr val="bg2"/>
              </a:solidFill>
            </a:endParaRPr>
          </a:p>
        </p:txBody>
      </p:sp>
      <p:sp>
        <p:nvSpPr>
          <p:cNvPr id="12" name="Title 7"/>
          <p:cNvSpPr>
            <a:spLocks noGrp="1"/>
          </p:cNvSpPr>
          <p:nvPr>
            <p:ph type="ctrTitle"/>
          </p:nvPr>
        </p:nvSpPr>
        <p:spPr>
          <a:xfrm>
            <a:off x="546845" y="514350"/>
            <a:ext cx="7315200" cy="2362200"/>
          </a:xfrm>
          <a:prstGeom prst="rect">
            <a:avLst/>
          </a:prstGeom>
        </p:spPr>
        <p:txBody>
          <a:bodyPr anchor="b"/>
          <a:lstStyle>
            <a:lvl1pPr>
              <a:defRPr sz="3200">
                <a:solidFill>
                  <a:schemeClr val="accent3"/>
                </a:solidFill>
              </a:defRPr>
            </a:lvl1pPr>
          </a:lstStyle>
          <a:p>
            <a:r>
              <a:rPr lang="en-US"/>
              <a:t>Click to edit Master title style</a:t>
            </a:r>
            <a:endParaRPr lang="en-US" dirty="0"/>
          </a:p>
        </p:txBody>
      </p:sp>
      <p:sp>
        <p:nvSpPr>
          <p:cNvPr id="13" name="Subtitle 8"/>
          <p:cNvSpPr>
            <a:spLocks noGrp="1"/>
          </p:cNvSpPr>
          <p:nvPr>
            <p:ph type="subTitle" idx="1"/>
          </p:nvPr>
        </p:nvSpPr>
        <p:spPr>
          <a:xfrm>
            <a:off x="533400" y="2997420"/>
            <a:ext cx="7315200" cy="1400698"/>
          </a:xfrm>
          <a:prstGeom prst="rect">
            <a:avLst/>
          </a:prstGeom>
        </p:spPr>
        <p:txBody>
          <a:bodyPr/>
          <a:lstStyle>
            <a:lvl1pPr marL="0" indent="0" algn="ctr">
              <a:buNone/>
              <a:defRPr sz="2600">
                <a:solidFill>
                  <a:schemeClr val="tx1"/>
                </a:solidFill>
              </a:defRPr>
            </a:lvl1pPr>
          </a:lstStyle>
          <a:p>
            <a:r>
              <a:rPr lang="en-US"/>
              <a:t>Click to edit Master subtitle style</a:t>
            </a:r>
            <a:endParaRPr lang="en-US" dirty="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950284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ngle Photo Chapt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accent3"/>
                </a:solidFill>
              </a:rPr>
              <a:pPr/>
              <a:t>‹#›</a:t>
            </a:fld>
            <a:endParaRPr lang="en-US" dirty="0">
              <a:solidFill>
                <a:schemeClr val="accent3"/>
              </a:solidFill>
            </a:endParaRP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
        <p:nvSpPr>
          <p:cNvPr id="12" name="Title 7"/>
          <p:cNvSpPr>
            <a:spLocks noGrp="1"/>
          </p:cNvSpPr>
          <p:nvPr>
            <p:ph type="ctrTitle"/>
          </p:nvPr>
        </p:nvSpPr>
        <p:spPr>
          <a:xfrm>
            <a:off x="569260" y="1200150"/>
            <a:ext cx="8001000" cy="1501774"/>
          </a:xfrm>
          <a:prstGeom prst="rect">
            <a:avLst/>
          </a:prstGeom>
        </p:spPr>
        <p:txBody>
          <a:bodyPr anchor="b"/>
          <a:lstStyle>
            <a:lvl1pPr>
              <a:defRPr sz="3200">
                <a:solidFill>
                  <a:schemeClr val="accent3"/>
                </a:solidFill>
              </a:defRPr>
            </a:lvl1pPr>
          </a:lstStyle>
          <a:p>
            <a:r>
              <a:rPr lang="en-US"/>
              <a:t>Click to edit Master title style</a:t>
            </a:r>
            <a:endParaRPr lang="en-US" dirty="0"/>
          </a:p>
        </p:txBody>
      </p:sp>
      <p:sp>
        <p:nvSpPr>
          <p:cNvPr id="13" name="Subtitle 8"/>
          <p:cNvSpPr>
            <a:spLocks noGrp="1"/>
          </p:cNvSpPr>
          <p:nvPr>
            <p:ph type="subTitle" idx="1"/>
          </p:nvPr>
        </p:nvSpPr>
        <p:spPr>
          <a:xfrm>
            <a:off x="569260" y="2778124"/>
            <a:ext cx="8007802" cy="1257300"/>
          </a:xfrm>
          <a:prstGeom prst="rect">
            <a:avLst/>
          </a:prstGeom>
        </p:spPr>
        <p:txBody>
          <a:bodyPr/>
          <a:lstStyle>
            <a:lvl1pPr marL="0" indent="0" algn="ctr">
              <a:buNone/>
              <a:defRPr sz="2600">
                <a:solidFill>
                  <a:schemeClr val="tx1"/>
                </a:solidFill>
              </a:defRPr>
            </a:lvl1pPr>
          </a:lstStyle>
          <a:p>
            <a:r>
              <a:rPr lang="en-US"/>
              <a:t>Click to edit Master subtitle style</a:t>
            </a:r>
            <a:endParaRPr lang="en-US" dirty="0"/>
          </a:p>
        </p:txBody>
      </p:sp>
    </p:spTree>
    <p:extLst>
      <p:ext uri="{BB962C8B-B14F-4D97-AF65-F5344CB8AC3E}">
        <p14:creationId xmlns:p14="http://schemas.microsoft.com/office/powerpoint/2010/main" val="1387436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 Photo Chapter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dirty="0">
              <a:solidFill>
                <a:schemeClr val="bg1"/>
              </a:solidFill>
            </a:endParaRPr>
          </a:p>
        </p:txBody>
      </p:sp>
      <p:sp>
        <p:nvSpPr>
          <p:cNvPr id="12" name="Title 7"/>
          <p:cNvSpPr>
            <a:spLocks noGrp="1"/>
          </p:cNvSpPr>
          <p:nvPr>
            <p:ph type="ctrTitle"/>
          </p:nvPr>
        </p:nvSpPr>
        <p:spPr>
          <a:xfrm>
            <a:off x="566938" y="1200150"/>
            <a:ext cx="8001000" cy="1501774"/>
          </a:xfrm>
          <a:prstGeom prst="rect">
            <a:avLst/>
          </a:prstGeom>
        </p:spPr>
        <p:txBody>
          <a:bodyPr anchor="b"/>
          <a:lstStyle>
            <a:lvl1pPr>
              <a:defRPr sz="3200">
                <a:solidFill>
                  <a:schemeClr val="bg2"/>
                </a:solidFill>
              </a:defRPr>
            </a:lvl1pPr>
          </a:lstStyle>
          <a:p>
            <a:r>
              <a:rPr lang="en-US"/>
              <a:t>Click to edit Master title style</a:t>
            </a:r>
            <a:endParaRPr lang="en-US" dirty="0"/>
          </a:p>
        </p:txBody>
      </p:sp>
      <p:sp>
        <p:nvSpPr>
          <p:cNvPr id="13" name="Subtitle 8"/>
          <p:cNvSpPr>
            <a:spLocks noGrp="1"/>
          </p:cNvSpPr>
          <p:nvPr>
            <p:ph type="subTitle" idx="1"/>
          </p:nvPr>
        </p:nvSpPr>
        <p:spPr>
          <a:xfrm>
            <a:off x="566938" y="2778124"/>
            <a:ext cx="8007802" cy="1257300"/>
          </a:xfrm>
          <a:prstGeom prst="rect">
            <a:avLst/>
          </a:prstGeom>
        </p:spPr>
        <p:txBody>
          <a:bodyPr/>
          <a:lstStyle>
            <a:lvl1pPr marL="0" indent="0" algn="ctr">
              <a:buNone/>
              <a:defRPr sz="2800">
                <a:solidFill>
                  <a:schemeClr val="accent2"/>
                </a:solidFill>
              </a:defRPr>
            </a:lvl1pPr>
          </a:lstStyle>
          <a:p>
            <a:r>
              <a:rPr lang="en-US"/>
              <a:t>Click to edit Master subtitle style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189459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ngle Photo Chapter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dirty="0">
              <a:solidFill>
                <a:schemeClr val="bg1"/>
              </a:solidFill>
            </a:endParaRPr>
          </a:p>
        </p:txBody>
      </p:sp>
      <p:sp>
        <p:nvSpPr>
          <p:cNvPr id="12" name="Title 7"/>
          <p:cNvSpPr>
            <a:spLocks noGrp="1"/>
          </p:cNvSpPr>
          <p:nvPr>
            <p:ph type="ctrTitle"/>
          </p:nvPr>
        </p:nvSpPr>
        <p:spPr>
          <a:xfrm>
            <a:off x="564775" y="1200150"/>
            <a:ext cx="8001000" cy="1501774"/>
          </a:xfrm>
          <a:prstGeom prst="rect">
            <a:avLst/>
          </a:prstGeom>
        </p:spPr>
        <p:txBody>
          <a:bodyPr anchor="b"/>
          <a:lstStyle>
            <a:lvl1pPr>
              <a:defRPr sz="3200">
                <a:solidFill>
                  <a:schemeClr val="bg2"/>
                </a:solidFill>
              </a:defRPr>
            </a:lvl1pPr>
          </a:lstStyle>
          <a:p>
            <a:r>
              <a:rPr lang="en-US"/>
              <a:t>Click to edit Master title style</a:t>
            </a:r>
            <a:endParaRPr lang="en-US" dirty="0"/>
          </a:p>
        </p:txBody>
      </p:sp>
      <p:sp>
        <p:nvSpPr>
          <p:cNvPr id="13" name="Subtitle 8"/>
          <p:cNvSpPr>
            <a:spLocks noGrp="1"/>
          </p:cNvSpPr>
          <p:nvPr>
            <p:ph type="subTitle" idx="1"/>
          </p:nvPr>
        </p:nvSpPr>
        <p:spPr>
          <a:xfrm>
            <a:off x="542365" y="2778124"/>
            <a:ext cx="8007802" cy="1257300"/>
          </a:xfrm>
          <a:prstGeom prst="rect">
            <a:avLst/>
          </a:prstGeom>
        </p:spPr>
        <p:txBody>
          <a:bodyPr/>
          <a:lstStyle>
            <a:lvl1pPr marL="0" indent="0" algn="ctr">
              <a:buNone/>
              <a:defRPr sz="2800">
                <a:solidFill>
                  <a:schemeClr val="accent2"/>
                </a:solidFill>
              </a:defRPr>
            </a:lvl1pPr>
          </a:lstStyle>
          <a:p>
            <a:r>
              <a:rPr lang="en-US"/>
              <a:t>Click to edit Master subtitle style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1387436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5639"/>
            <a:ext cx="8229600" cy="857250"/>
          </a:xfrm>
          <a:prstGeom prst="rect">
            <a:avLst/>
          </a:prstGeom>
        </p:spPr>
        <p:txBody>
          <a:bodyPr anchor="ctr">
            <a:noAutofit/>
          </a:bodyPr>
          <a:lstStyle>
            <a:lvl1pPr>
              <a:lnSpc>
                <a:spcPts val="3000"/>
              </a:lnSpc>
              <a:spcAft>
                <a:spcPts val="0"/>
              </a:spcAft>
              <a:defRPr sz="3000">
                <a:solidFill>
                  <a:schemeClr val="accent3"/>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457200" y="1047750"/>
            <a:ext cx="8229600" cy="3394472"/>
          </a:xfrm>
          <a:prstGeom prst="rect">
            <a:avLst/>
          </a:prstGeom>
        </p:spPr>
        <p:txBody>
          <a:bodyPr/>
          <a:lstStyle>
            <a:lvl1pPr>
              <a:defRPr sz="2400">
                <a:solidFill>
                  <a:schemeClr val="tx1">
                    <a:lumMod val="50000"/>
                  </a:schemeClr>
                </a:solidFill>
                <a:latin typeface="+mn-lt"/>
                <a:cs typeface="Arial" panose="020B0604020202020204" pitchFamily="34" charset="0"/>
              </a:defRPr>
            </a:lvl1pPr>
            <a:lvl2pPr marL="742950" indent="-285750">
              <a:buSzPct val="70000"/>
              <a:buFont typeface="Courier New" panose="02070309020205020404" pitchFamily="49" charset="0"/>
              <a:buChar char="o"/>
              <a:defRPr sz="2200">
                <a:solidFill>
                  <a:schemeClr val="tx1">
                    <a:lumMod val="50000"/>
                  </a:schemeClr>
                </a:solidFill>
                <a:latin typeface="+mn-lt"/>
                <a:cs typeface="Arial" panose="020B0604020202020204" pitchFamily="34" charset="0"/>
              </a:defRPr>
            </a:lvl2pPr>
            <a:lvl3pPr marL="1143000" indent="-228600">
              <a:buSzPct val="70000"/>
              <a:buFont typeface="Wingdings" panose="05000000000000000000" pitchFamily="2" charset="2"/>
              <a:buChar char="§"/>
              <a:defRPr sz="2000">
                <a:solidFill>
                  <a:schemeClr val="tx1">
                    <a:lumMod val="50000"/>
                  </a:schemeClr>
                </a:solidFill>
                <a:latin typeface="+mn-lt"/>
                <a:cs typeface="Arial" panose="020B0604020202020204" pitchFamily="34" charset="0"/>
              </a:defRPr>
            </a:lvl3pPr>
            <a:lvl4pPr>
              <a:defRPr sz="1800">
                <a:solidFill>
                  <a:schemeClr val="tx1">
                    <a:lumMod val="50000"/>
                  </a:schemeClr>
                </a:solidFill>
                <a:latin typeface="+mn-lt"/>
                <a:cs typeface="Arial" panose="020B0604020202020204" pitchFamily="34" charset="0"/>
              </a:defRPr>
            </a:lvl4pPr>
            <a:lvl5pPr>
              <a:defRPr sz="1600">
                <a:solidFill>
                  <a:schemeClr val="tx1">
                    <a:lumMod val="50000"/>
                  </a:schemeClr>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5"/>
          <p:cNvSpPr>
            <a:spLocks noChangeArrowheads="1"/>
          </p:cNvSpPr>
          <p:nvPr userDrawn="1"/>
        </p:nvSpPr>
        <p:spPr bwMode="auto">
          <a:xfrm>
            <a:off x="0" y="4731875"/>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9"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2115240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ngle Photo Chapter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dirty="0">
              <a:solidFill>
                <a:schemeClr val="bg1"/>
              </a:solidFill>
            </a:endParaRPr>
          </a:p>
        </p:txBody>
      </p:sp>
      <p:sp>
        <p:nvSpPr>
          <p:cNvPr id="12" name="Title 7"/>
          <p:cNvSpPr>
            <a:spLocks noGrp="1"/>
          </p:cNvSpPr>
          <p:nvPr>
            <p:ph type="ctrTitle"/>
          </p:nvPr>
        </p:nvSpPr>
        <p:spPr>
          <a:xfrm>
            <a:off x="564775" y="1200150"/>
            <a:ext cx="8001000" cy="1501774"/>
          </a:xfrm>
          <a:prstGeom prst="rect">
            <a:avLst/>
          </a:prstGeom>
        </p:spPr>
        <p:txBody>
          <a:bodyPr anchor="b"/>
          <a:lstStyle>
            <a:lvl1pPr>
              <a:defRPr sz="3200">
                <a:solidFill>
                  <a:schemeClr val="bg2"/>
                </a:solidFill>
              </a:defRPr>
            </a:lvl1pPr>
          </a:lstStyle>
          <a:p>
            <a:r>
              <a:rPr lang="en-US"/>
              <a:t>Click to edit Master title style</a:t>
            </a:r>
            <a:endParaRPr lang="en-US" dirty="0"/>
          </a:p>
        </p:txBody>
      </p:sp>
      <p:sp>
        <p:nvSpPr>
          <p:cNvPr id="13" name="Subtitle 8"/>
          <p:cNvSpPr>
            <a:spLocks noGrp="1"/>
          </p:cNvSpPr>
          <p:nvPr>
            <p:ph type="subTitle" idx="1"/>
          </p:nvPr>
        </p:nvSpPr>
        <p:spPr>
          <a:xfrm>
            <a:off x="533400" y="2778124"/>
            <a:ext cx="8077199" cy="1257300"/>
          </a:xfrm>
          <a:prstGeom prst="rect">
            <a:avLst/>
          </a:prstGeom>
        </p:spPr>
        <p:txBody>
          <a:bodyPr/>
          <a:lstStyle>
            <a:lvl1pPr marL="0" indent="0" algn="ctr">
              <a:buNone/>
              <a:defRPr sz="2800">
                <a:solidFill>
                  <a:schemeClr val="accent2"/>
                </a:solidFill>
              </a:defRPr>
            </a:lvl1pPr>
          </a:lstStyle>
          <a:p>
            <a:r>
              <a:rPr lang="en-US"/>
              <a:t>Click to edit Master subtitle style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1237119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0" y="4731874"/>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9"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sp>
        <p:nvSpPr>
          <p:cNvPr id="14" name="Subtitle 8"/>
          <p:cNvSpPr>
            <a:spLocks noGrp="1"/>
          </p:cNvSpPr>
          <p:nvPr>
            <p:ph type="subTitle" idx="1"/>
          </p:nvPr>
        </p:nvSpPr>
        <p:spPr>
          <a:xfrm>
            <a:off x="457200" y="2762250"/>
            <a:ext cx="8229600" cy="1257300"/>
          </a:xfrm>
          <a:prstGeom prst="rect">
            <a:avLst/>
          </a:prstGeom>
        </p:spPr>
        <p:txBody>
          <a:bodyPr/>
          <a:lstStyle>
            <a:lvl1pPr marL="0" indent="0" algn="ctr">
              <a:buNone/>
              <a:defRPr sz="2600">
                <a:solidFill>
                  <a:schemeClr val="accent1"/>
                </a:solidFill>
              </a:defRPr>
            </a:lvl1pPr>
          </a:lstStyle>
          <a:p>
            <a:r>
              <a:rPr lang="en-US"/>
              <a:t>Click to edit Master subtitle style</a:t>
            </a:r>
            <a:endParaRPr lang="en-US" dirty="0"/>
          </a:p>
        </p:txBody>
      </p:sp>
      <p:sp>
        <p:nvSpPr>
          <p:cNvPr id="15" name="Rectangle 5"/>
          <p:cNvSpPr>
            <a:spLocks noChangeArrowheads="1"/>
          </p:cNvSpPr>
          <p:nvPr userDrawn="1"/>
        </p:nvSpPr>
        <p:spPr bwMode="auto">
          <a:xfrm>
            <a:off x="1828800" y="0"/>
            <a:ext cx="2948098"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Rectangle 2"/>
          <p:cNvSpPr>
            <a:spLocks noChangeArrowheads="1"/>
          </p:cNvSpPr>
          <p:nvPr userDrawn="1"/>
        </p:nvSpPr>
        <p:spPr bwMode="auto">
          <a:xfrm>
            <a:off x="4905704" y="0"/>
            <a:ext cx="1190296"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7" name="Rectangle 3"/>
          <p:cNvSpPr>
            <a:spLocks noChangeArrowheads="1"/>
          </p:cNvSpPr>
          <p:nvPr userDrawn="1"/>
        </p:nvSpPr>
        <p:spPr bwMode="auto">
          <a:xfrm>
            <a:off x="6237890" y="0"/>
            <a:ext cx="2906111"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Rectangle 4"/>
          <p:cNvSpPr>
            <a:spLocks noChangeArrowheads="1"/>
          </p:cNvSpPr>
          <p:nvPr userDrawn="1"/>
        </p:nvSpPr>
        <p:spPr bwMode="auto">
          <a:xfrm>
            <a:off x="-13514" y="0"/>
            <a:ext cx="1689914"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
        <p:nvSpPr>
          <p:cNvPr id="20" name="TextBox 19"/>
          <p:cNvSpPr txBox="1"/>
          <p:nvPr userDrawn="1"/>
        </p:nvSpPr>
        <p:spPr>
          <a:xfrm>
            <a:off x="457200" y="2024055"/>
            <a:ext cx="8229600" cy="677108"/>
          </a:xfrm>
          <a:prstGeom prst="rect">
            <a:avLst/>
          </a:prstGeom>
          <a:noFill/>
        </p:spPr>
        <p:txBody>
          <a:bodyPr wrap="square" rtlCol="0">
            <a:spAutoFit/>
          </a:bodyPr>
          <a:lstStyle/>
          <a:p>
            <a:pPr algn="ctr"/>
            <a:r>
              <a:rPr lang="en-US" sz="3800" kern="1200" dirty="0">
                <a:solidFill>
                  <a:schemeClr val="accent3"/>
                </a:solidFill>
                <a:latin typeface="+mj-lt"/>
                <a:ea typeface="+mj-ea"/>
                <a:cs typeface="+mj-cs"/>
              </a:rPr>
              <a:t>Questions?</a:t>
            </a:r>
          </a:p>
        </p:txBody>
      </p:sp>
    </p:spTree>
    <p:extLst>
      <p:ext uri="{BB962C8B-B14F-4D97-AF65-F5344CB8AC3E}">
        <p14:creationId xmlns:p14="http://schemas.microsoft.com/office/powerpoint/2010/main" val="3055347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0" y="4731874"/>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9"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sp>
        <p:nvSpPr>
          <p:cNvPr id="14" name="Subtitle 8"/>
          <p:cNvSpPr>
            <a:spLocks noGrp="1"/>
          </p:cNvSpPr>
          <p:nvPr>
            <p:ph type="subTitle" idx="1"/>
          </p:nvPr>
        </p:nvSpPr>
        <p:spPr>
          <a:xfrm>
            <a:off x="457200" y="2762250"/>
            <a:ext cx="8229600" cy="1257300"/>
          </a:xfrm>
          <a:prstGeom prst="rect">
            <a:avLst/>
          </a:prstGeom>
        </p:spPr>
        <p:txBody>
          <a:bodyPr/>
          <a:lstStyle>
            <a:lvl1pPr marL="0" indent="0" algn="ctr">
              <a:buNone/>
              <a:defRPr sz="2600">
                <a:solidFill>
                  <a:schemeClr val="accent1"/>
                </a:solidFill>
              </a:defRPr>
            </a:lvl1pPr>
          </a:lstStyle>
          <a:p>
            <a:r>
              <a:rPr lang="en-US"/>
              <a:t>Click to edit Master subtitle style</a:t>
            </a:r>
            <a:endParaRPr lang="en-US" dirty="0"/>
          </a:p>
        </p:txBody>
      </p:sp>
      <p:sp>
        <p:nvSpPr>
          <p:cNvPr id="15" name="Rectangle 5"/>
          <p:cNvSpPr>
            <a:spLocks noChangeArrowheads="1"/>
          </p:cNvSpPr>
          <p:nvPr userDrawn="1"/>
        </p:nvSpPr>
        <p:spPr bwMode="auto">
          <a:xfrm>
            <a:off x="1828800" y="0"/>
            <a:ext cx="2948098"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Rectangle 2"/>
          <p:cNvSpPr>
            <a:spLocks noChangeArrowheads="1"/>
          </p:cNvSpPr>
          <p:nvPr userDrawn="1"/>
        </p:nvSpPr>
        <p:spPr bwMode="auto">
          <a:xfrm>
            <a:off x="4905704" y="0"/>
            <a:ext cx="1190296"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7" name="Rectangle 3"/>
          <p:cNvSpPr>
            <a:spLocks noChangeArrowheads="1"/>
          </p:cNvSpPr>
          <p:nvPr userDrawn="1"/>
        </p:nvSpPr>
        <p:spPr bwMode="auto">
          <a:xfrm>
            <a:off x="6237890" y="0"/>
            <a:ext cx="2906111"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Rectangle 4"/>
          <p:cNvSpPr>
            <a:spLocks noChangeArrowheads="1"/>
          </p:cNvSpPr>
          <p:nvPr userDrawn="1"/>
        </p:nvSpPr>
        <p:spPr bwMode="auto">
          <a:xfrm>
            <a:off x="-13514" y="0"/>
            <a:ext cx="1689914"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
        <p:nvSpPr>
          <p:cNvPr id="20" name="TextBox 19"/>
          <p:cNvSpPr txBox="1"/>
          <p:nvPr userDrawn="1"/>
        </p:nvSpPr>
        <p:spPr>
          <a:xfrm>
            <a:off x="457200" y="2024055"/>
            <a:ext cx="8229600" cy="677108"/>
          </a:xfrm>
          <a:prstGeom prst="rect">
            <a:avLst/>
          </a:prstGeom>
          <a:noFill/>
        </p:spPr>
        <p:txBody>
          <a:bodyPr wrap="square" rtlCol="0">
            <a:spAutoFit/>
          </a:bodyPr>
          <a:lstStyle/>
          <a:p>
            <a:pPr algn="ctr"/>
            <a:r>
              <a:rPr lang="en-US" sz="3800" kern="1200" dirty="0">
                <a:solidFill>
                  <a:schemeClr val="accent3"/>
                </a:solidFill>
                <a:latin typeface="+mj-lt"/>
                <a:ea typeface="+mj-ea"/>
                <a:cs typeface="+mj-cs"/>
              </a:rPr>
              <a:t>Thank You.</a:t>
            </a:r>
          </a:p>
        </p:txBody>
      </p:sp>
    </p:spTree>
    <p:extLst>
      <p:ext uri="{BB962C8B-B14F-4D97-AF65-F5344CB8AC3E}">
        <p14:creationId xmlns:p14="http://schemas.microsoft.com/office/powerpoint/2010/main" val="3027817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blank ">
    <p:spTree>
      <p:nvGrpSpPr>
        <p:cNvPr id="1" name=""/>
        <p:cNvGrpSpPr/>
        <p:nvPr/>
      </p:nvGrpSpPr>
      <p:grpSpPr>
        <a:xfrm>
          <a:off x="0" y="0"/>
          <a:ext cx="0" cy="0"/>
          <a:chOff x="0" y="0"/>
          <a:chExt cx="0" cy="0"/>
        </a:xfrm>
      </p:grpSpPr>
      <p:sp>
        <p:nvSpPr>
          <p:cNvPr id="8" name="Rectangle 5"/>
          <p:cNvSpPr>
            <a:spLocks noChangeArrowheads="1"/>
          </p:cNvSpPr>
          <p:nvPr userDrawn="1"/>
        </p:nvSpPr>
        <p:spPr bwMode="auto">
          <a:xfrm>
            <a:off x="0" y="4731875"/>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0"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sp>
        <p:nvSpPr>
          <p:cNvPr id="15" name="Title 1"/>
          <p:cNvSpPr>
            <a:spLocks noGrp="1"/>
          </p:cNvSpPr>
          <p:nvPr>
            <p:ph type="title"/>
          </p:nvPr>
        </p:nvSpPr>
        <p:spPr>
          <a:xfrm>
            <a:off x="457200" y="135639"/>
            <a:ext cx="8229600" cy="857250"/>
          </a:xfrm>
          <a:prstGeom prst="rect">
            <a:avLst/>
          </a:prstGeom>
        </p:spPr>
        <p:txBody>
          <a:bodyPr anchor="ctr">
            <a:noAutofit/>
          </a:bodyPr>
          <a:lstStyle>
            <a:lvl1pPr>
              <a:lnSpc>
                <a:spcPts val="3000"/>
              </a:lnSpc>
              <a:spcAft>
                <a:spcPts val="0"/>
              </a:spcAft>
              <a:defRPr sz="3000">
                <a:solidFill>
                  <a:schemeClr val="accent3"/>
                </a:solidFill>
                <a:latin typeface="+mj-lt"/>
              </a:defRPr>
            </a:lvl1pPr>
          </a:lstStyle>
          <a:p>
            <a:r>
              <a:rPr lang="en-US"/>
              <a:t>Click to edit Master title style</a:t>
            </a:r>
            <a:endParaRPr lang="en-US"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1120626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no title">
    <p:spTree>
      <p:nvGrpSpPr>
        <p:cNvPr id="1" name=""/>
        <p:cNvGrpSpPr/>
        <p:nvPr/>
      </p:nvGrpSpPr>
      <p:grpSpPr>
        <a:xfrm>
          <a:off x="0" y="0"/>
          <a:ext cx="0" cy="0"/>
          <a:chOff x="0" y="0"/>
          <a:chExt cx="0" cy="0"/>
        </a:xfrm>
      </p:grpSpPr>
      <p:sp>
        <p:nvSpPr>
          <p:cNvPr id="8" name="Rectangle 5"/>
          <p:cNvSpPr>
            <a:spLocks noChangeArrowheads="1"/>
          </p:cNvSpPr>
          <p:nvPr userDrawn="1"/>
        </p:nvSpPr>
        <p:spPr bwMode="auto">
          <a:xfrm>
            <a:off x="0" y="4731875"/>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0"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3628869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Boxes">
    <p:spTree>
      <p:nvGrpSpPr>
        <p:cNvPr id="1" name=""/>
        <p:cNvGrpSpPr/>
        <p:nvPr/>
      </p:nvGrpSpPr>
      <p:grpSpPr>
        <a:xfrm>
          <a:off x="0" y="0"/>
          <a:ext cx="0" cy="0"/>
          <a:chOff x="0" y="0"/>
          <a:chExt cx="0" cy="0"/>
        </a:xfrm>
      </p:grpSpPr>
      <p:sp>
        <p:nvSpPr>
          <p:cNvPr id="8" name="Rectangle 5"/>
          <p:cNvSpPr>
            <a:spLocks noChangeArrowheads="1"/>
          </p:cNvSpPr>
          <p:nvPr userDrawn="1"/>
        </p:nvSpPr>
        <p:spPr bwMode="auto">
          <a:xfrm>
            <a:off x="0" y="4731875"/>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0"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sp>
        <p:nvSpPr>
          <p:cNvPr id="15" name="Title 1"/>
          <p:cNvSpPr>
            <a:spLocks noGrp="1"/>
          </p:cNvSpPr>
          <p:nvPr>
            <p:ph type="title"/>
          </p:nvPr>
        </p:nvSpPr>
        <p:spPr>
          <a:xfrm>
            <a:off x="457200" y="135639"/>
            <a:ext cx="8229600" cy="857250"/>
          </a:xfrm>
          <a:prstGeom prst="rect">
            <a:avLst/>
          </a:prstGeom>
        </p:spPr>
        <p:txBody>
          <a:bodyPr anchor="ctr">
            <a:noAutofit/>
          </a:bodyPr>
          <a:lstStyle>
            <a:lvl1pPr>
              <a:lnSpc>
                <a:spcPts val="3000"/>
              </a:lnSpc>
              <a:spcAft>
                <a:spcPts val="0"/>
              </a:spcAft>
              <a:defRPr sz="3000">
                <a:solidFill>
                  <a:schemeClr val="accent3"/>
                </a:solidFill>
                <a:latin typeface="+mj-lt"/>
              </a:defRPr>
            </a:lvl1pPr>
          </a:lstStyle>
          <a:p>
            <a:r>
              <a:rPr lang="en-US"/>
              <a:t>Click to edit Master title style</a:t>
            </a:r>
            <a:endParaRPr lang="en-US" dirty="0"/>
          </a:p>
        </p:txBody>
      </p:sp>
      <p:sp>
        <p:nvSpPr>
          <p:cNvPr id="16" name="Content Placeholder 2"/>
          <p:cNvSpPr>
            <a:spLocks noGrp="1"/>
          </p:cNvSpPr>
          <p:nvPr>
            <p:ph idx="1"/>
          </p:nvPr>
        </p:nvSpPr>
        <p:spPr>
          <a:xfrm>
            <a:off x="276664" y="1047751"/>
            <a:ext cx="4191000" cy="3581400"/>
          </a:xfrm>
          <a:prstGeom prst="rect">
            <a:avLst/>
          </a:prstGeom>
        </p:spPr>
        <p:txBody>
          <a:bodyPr/>
          <a:lstStyle>
            <a:lvl1pPr>
              <a:defRPr sz="2400">
                <a:solidFill>
                  <a:schemeClr val="tx1">
                    <a:lumMod val="50000"/>
                  </a:schemeClr>
                </a:solidFill>
                <a:latin typeface="+mn-lt"/>
                <a:cs typeface="Arial" panose="020B0604020202020204" pitchFamily="34" charset="0"/>
              </a:defRPr>
            </a:lvl1pPr>
            <a:lvl2pPr>
              <a:defRPr sz="2200">
                <a:solidFill>
                  <a:schemeClr val="tx1">
                    <a:lumMod val="50000"/>
                  </a:schemeClr>
                </a:solidFill>
                <a:latin typeface="+mn-lt"/>
                <a:cs typeface="Arial" panose="020B0604020202020204" pitchFamily="34" charset="0"/>
              </a:defRPr>
            </a:lvl2pPr>
            <a:lvl3pPr marL="1143000" indent="-228600">
              <a:buFont typeface="Wingdings" panose="05000000000000000000" pitchFamily="2" charset="2"/>
              <a:buChar char="§"/>
              <a:defRPr sz="2000">
                <a:solidFill>
                  <a:schemeClr val="tx1">
                    <a:lumMod val="50000"/>
                  </a:schemeClr>
                </a:solidFill>
                <a:latin typeface="+mn-lt"/>
                <a:cs typeface="Arial" panose="020B0604020202020204" pitchFamily="34" charset="0"/>
              </a:defRPr>
            </a:lvl3pPr>
            <a:lvl4pPr marL="1600200" indent="-228600">
              <a:buFont typeface="Courier New" panose="02070309020205020404" pitchFamily="49" charset="0"/>
              <a:buChar char="o"/>
              <a:defRPr sz="1800">
                <a:solidFill>
                  <a:schemeClr val="tx1">
                    <a:lumMod val="50000"/>
                  </a:schemeClr>
                </a:solidFill>
                <a:latin typeface="+mn-lt"/>
                <a:cs typeface="Arial" panose="020B0604020202020204" pitchFamily="34" charset="0"/>
              </a:defRPr>
            </a:lvl4pPr>
            <a:lvl5pPr>
              <a:defRPr sz="1600">
                <a:solidFill>
                  <a:schemeClr val="tx1">
                    <a:lumMod val="50000"/>
                  </a:schemeClr>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idx="10"/>
          </p:nvPr>
        </p:nvSpPr>
        <p:spPr>
          <a:xfrm>
            <a:off x="4572000" y="1047750"/>
            <a:ext cx="4191000" cy="3581400"/>
          </a:xfrm>
          <a:prstGeom prst="rect">
            <a:avLst/>
          </a:prstGeom>
        </p:spPr>
        <p:txBody>
          <a:bodyPr/>
          <a:lstStyle>
            <a:lvl1pPr>
              <a:defRPr sz="2400">
                <a:solidFill>
                  <a:schemeClr val="tx1">
                    <a:lumMod val="50000"/>
                  </a:schemeClr>
                </a:solidFill>
                <a:latin typeface="+mn-lt"/>
                <a:cs typeface="Arial" panose="020B0604020202020204" pitchFamily="34" charset="0"/>
              </a:defRPr>
            </a:lvl1pPr>
            <a:lvl2pPr>
              <a:defRPr sz="2400">
                <a:solidFill>
                  <a:schemeClr val="tx1">
                    <a:lumMod val="50000"/>
                  </a:schemeClr>
                </a:solidFill>
                <a:latin typeface="+mn-lt"/>
                <a:cs typeface="Arial" panose="020B0604020202020204" pitchFamily="34" charset="0"/>
              </a:defRPr>
            </a:lvl2pPr>
            <a:lvl3pPr marL="1143000" indent="-228600">
              <a:buFont typeface="Wingdings" panose="05000000000000000000" pitchFamily="2" charset="2"/>
              <a:buChar char="§"/>
              <a:defRPr sz="2200">
                <a:solidFill>
                  <a:schemeClr val="tx1">
                    <a:lumMod val="50000"/>
                  </a:schemeClr>
                </a:solidFill>
                <a:latin typeface="+mn-lt"/>
                <a:cs typeface="Arial" panose="020B0604020202020204" pitchFamily="34" charset="0"/>
              </a:defRPr>
            </a:lvl3pPr>
            <a:lvl4pPr marL="1600200" indent="-228600">
              <a:buFont typeface="Courier New" panose="02070309020205020404" pitchFamily="49" charset="0"/>
              <a:buChar char="o"/>
              <a:defRPr>
                <a:solidFill>
                  <a:schemeClr val="tx1">
                    <a:lumMod val="50000"/>
                  </a:schemeClr>
                </a:solidFill>
                <a:latin typeface="+mn-lt"/>
                <a:cs typeface="Arial" panose="020B0604020202020204" pitchFamily="34" charset="0"/>
              </a:defRPr>
            </a:lvl4pPr>
            <a:lvl5pPr>
              <a:defRPr sz="1800">
                <a:solidFill>
                  <a:schemeClr val="tx1">
                    <a:lumMod val="50000"/>
                  </a:schemeClr>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1426830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Left Photo right">
    <p:spTree>
      <p:nvGrpSpPr>
        <p:cNvPr id="1" name=""/>
        <p:cNvGrpSpPr/>
        <p:nvPr/>
      </p:nvGrpSpPr>
      <p:grpSpPr>
        <a:xfrm>
          <a:off x="0" y="0"/>
          <a:ext cx="0" cy="0"/>
          <a:chOff x="0" y="0"/>
          <a:chExt cx="0" cy="0"/>
        </a:xfrm>
      </p:grpSpPr>
      <p:sp>
        <p:nvSpPr>
          <p:cNvPr id="8" name="Rectangle 5"/>
          <p:cNvSpPr>
            <a:spLocks noChangeArrowheads="1"/>
          </p:cNvSpPr>
          <p:nvPr userDrawn="1"/>
        </p:nvSpPr>
        <p:spPr bwMode="auto">
          <a:xfrm>
            <a:off x="0" y="4731875"/>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0"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sp>
        <p:nvSpPr>
          <p:cNvPr id="15" name="Title 1"/>
          <p:cNvSpPr>
            <a:spLocks noGrp="1"/>
          </p:cNvSpPr>
          <p:nvPr>
            <p:ph type="title"/>
          </p:nvPr>
        </p:nvSpPr>
        <p:spPr>
          <a:xfrm>
            <a:off x="457200" y="135639"/>
            <a:ext cx="8229600" cy="857250"/>
          </a:xfrm>
          <a:prstGeom prst="rect">
            <a:avLst/>
          </a:prstGeom>
        </p:spPr>
        <p:txBody>
          <a:bodyPr anchor="ctr">
            <a:noAutofit/>
          </a:bodyPr>
          <a:lstStyle>
            <a:lvl1pPr>
              <a:lnSpc>
                <a:spcPts val="3000"/>
              </a:lnSpc>
              <a:spcAft>
                <a:spcPts val="0"/>
              </a:spcAft>
              <a:defRPr sz="3000">
                <a:solidFill>
                  <a:schemeClr val="accent3"/>
                </a:solidFill>
                <a:latin typeface="+mj-lt"/>
              </a:defRPr>
            </a:lvl1pPr>
          </a:lstStyle>
          <a:p>
            <a:r>
              <a:rPr lang="en-US"/>
              <a:t>Click to edit Master title style</a:t>
            </a:r>
            <a:endParaRPr lang="en-US" dirty="0"/>
          </a:p>
        </p:txBody>
      </p:sp>
      <p:sp>
        <p:nvSpPr>
          <p:cNvPr id="16" name="Content Placeholder 2"/>
          <p:cNvSpPr>
            <a:spLocks noGrp="1"/>
          </p:cNvSpPr>
          <p:nvPr>
            <p:ph idx="1"/>
          </p:nvPr>
        </p:nvSpPr>
        <p:spPr>
          <a:xfrm>
            <a:off x="276664" y="1047751"/>
            <a:ext cx="4981136" cy="3581400"/>
          </a:xfrm>
          <a:prstGeom prst="rect">
            <a:avLst/>
          </a:prstGeom>
        </p:spPr>
        <p:txBody>
          <a:bodyPr/>
          <a:lstStyle>
            <a:lvl1pPr>
              <a:defRPr sz="2400">
                <a:solidFill>
                  <a:schemeClr val="tx1">
                    <a:lumMod val="50000"/>
                  </a:schemeClr>
                </a:solidFill>
                <a:latin typeface="+mn-lt"/>
                <a:cs typeface="Arial" panose="020B0604020202020204" pitchFamily="34" charset="0"/>
              </a:defRPr>
            </a:lvl1pPr>
            <a:lvl2pPr>
              <a:defRPr sz="2200">
                <a:solidFill>
                  <a:schemeClr val="tx1">
                    <a:lumMod val="50000"/>
                  </a:schemeClr>
                </a:solidFill>
                <a:latin typeface="+mn-lt"/>
                <a:cs typeface="Arial" panose="020B0604020202020204" pitchFamily="34" charset="0"/>
              </a:defRPr>
            </a:lvl2pPr>
            <a:lvl3pPr marL="1143000" indent="-228600">
              <a:buFont typeface="Wingdings" panose="05000000000000000000" pitchFamily="2" charset="2"/>
              <a:buChar char="§"/>
              <a:defRPr sz="2000">
                <a:solidFill>
                  <a:schemeClr val="tx1">
                    <a:lumMod val="50000"/>
                  </a:schemeClr>
                </a:solidFill>
                <a:latin typeface="+mn-lt"/>
                <a:cs typeface="Arial" panose="020B0604020202020204" pitchFamily="34" charset="0"/>
              </a:defRPr>
            </a:lvl3pPr>
            <a:lvl4pPr marL="1600200" indent="-228600">
              <a:buFont typeface="Courier New" panose="02070309020205020404" pitchFamily="49" charset="0"/>
              <a:buChar char="o"/>
              <a:defRPr sz="1800">
                <a:solidFill>
                  <a:schemeClr val="tx1">
                    <a:lumMod val="50000"/>
                  </a:schemeClr>
                </a:solidFill>
                <a:latin typeface="+mn-lt"/>
                <a:cs typeface="Arial" panose="020B0604020202020204" pitchFamily="34" charset="0"/>
              </a:defRPr>
            </a:lvl4pPr>
            <a:lvl5pPr>
              <a:defRPr sz="1600">
                <a:solidFill>
                  <a:schemeClr val="tx1">
                    <a:lumMod val="50000"/>
                  </a:schemeClr>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2"/>
          </p:nvPr>
        </p:nvSpPr>
        <p:spPr>
          <a:xfrm>
            <a:off x="5339631" y="1047750"/>
            <a:ext cx="3505200" cy="3581400"/>
          </a:xfrm>
          <a:prstGeom prst="rect">
            <a:avLst/>
          </a:prstGeom>
        </p:spPr>
        <p:txBody>
          <a:bodyPr/>
          <a:lstStyle/>
          <a:p>
            <a:r>
              <a:rPr lang="en-US" dirty="0"/>
              <a:t>Click icon to add picture</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135242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Right  Photo Left">
    <p:spTree>
      <p:nvGrpSpPr>
        <p:cNvPr id="1" name=""/>
        <p:cNvGrpSpPr/>
        <p:nvPr/>
      </p:nvGrpSpPr>
      <p:grpSpPr>
        <a:xfrm>
          <a:off x="0" y="0"/>
          <a:ext cx="0" cy="0"/>
          <a:chOff x="0" y="0"/>
          <a:chExt cx="0" cy="0"/>
        </a:xfrm>
      </p:grpSpPr>
      <p:sp>
        <p:nvSpPr>
          <p:cNvPr id="8" name="Rectangle 5"/>
          <p:cNvSpPr>
            <a:spLocks noChangeArrowheads="1"/>
          </p:cNvSpPr>
          <p:nvPr userDrawn="1"/>
        </p:nvSpPr>
        <p:spPr bwMode="auto">
          <a:xfrm>
            <a:off x="0" y="4731875"/>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0"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sp>
        <p:nvSpPr>
          <p:cNvPr id="15" name="Title 1"/>
          <p:cNvSpPr>
            <a:spLocks noGrp="1"/>
          </p:cNvSpPr>
          <p:nvPr>
            <p:ph type="title"/>
          </p:nvPr>
        </p:nvSpPr>
        <p:spPr>
          <a:xfrm>
            <a:off x="457200" y="135639"/>
            <a:ext cx="8229600" cy="857250"/>
          </a:xfrm>
          <a:prstGeom prst="rect">
            <a:avLst/>
          </a:prstGeom>
        </p:spPr>
        <p:txBody>
          <a:bodyPr anchor="ctr">
            <a:noAutofit/>
          </a:bodyPr>
          <a:lstStyle>
            <a:lvl1pPr>
              <a:lnSpc>
                <a:spcPts val="3000"/>
              </a:lnSpc>
              <a:spcAft>
                <a:spcPts val="0"/>
              </a:spcAft>
              <a:defRPr sz="3000">
                <a:solidFill>
                  <a:schemeClr val="accent3"/>
                </a:solidFill>
                <a:latin typeface="+mj-lt"/>
              </a:defRPr>
            </a:lvl1pPr>
          </a:lstStyle>
          <a:p>
            <a:r>
              <a:rPr lang="en-US"/>
              <a:t>Click to edit Master title style</a:t>
            </a:r>
            <a:endParaRPr lang="en-US" dirty="0"/>
          </a:p>
        </p:txBody>
      </p:sp>
      <p:sp>
        <p:nvSpPr>
          <p:cNvPr id="16" name="Content Placeholder 2"/>
          <p:cNvSpPr>
            <a:spLocks noGrp="1"/>
          </p:cNvSpPr>
          <p:nvPr>
            <p:ph idx="1"/>
          </p:nvPr>
        </p:nvSpPr>
        <p:spPr>
          <a:xfrm>
            <a:off x="3810000" y="1047751"/>
            <a:ext cx="4981136" cy="3581400"/>
          </a:xfrm>
          <a:prstGeom prst="rect">
            <a:avLst/>
          </a:prstGeom>
        </p:spPr>
        <p:txBody>
          <a:bodyPr/>
          <a:lstStyle>
            <a:lvl1pPr>
              <a:defRPr sz="2400">
                <a:solidFill>
                  <a:schemeClr val="tx1">
                    <a:lumMod val="50000"/>
                  </a:schemeClr>
                </a:solidFill>
                <a:latin typeface="+mn-lt"/>
                <a:cs typeface="Arial" panose="020B0604020202020204" pitchFamily="34" charset="0"/>
              </a:defRPr>
            </a:lvl1pPr>
            <a:lvl2pPr>
              <a:defRPr sz="2200">
                <a:solidFill>
                  <a:schemeClr val="tx1">
                    <a:lumMod val="50000"/>
                  </a:schemeClr>
                </a:solidFill>
                <a:latin typeface="+mn-lt"/>
                <a:cs typeface="Arial" panose="020B0604020202020204" pitchFamily="34" charset="0"/>
              </a:defRPr>
            </a:lvl2pPr>
            <a:lvl3pPr marL="1143000" indent="-228600">
              <a:buFont typeface="Wingdings" panose="05000000000000000000" pitchFamily="2" charset="2"/>
              <a:buChar char="§"/>
              <a:defRPr sz="2000">
                <a:solidFill>
                  <a:schemeClr val="tx1">
                    <a:lumMod val="50000"/>
                  </a:schemeClr>
                </a:solidFill>
                <a:latin typeface="+mn-lt"/>
                <a:cs typeface="Arial" panose="020B0604020202020204" pitchFamily="34" charset="0"/>
              </a:defRPr>
            </a:lvl3pPr>
            <a:lvl4pPr marL="1600200" indent="-228600">
              <a:buFont typeface="Courier New" panose="02070309020205020404" pitchFamily="49" charset="0"/>
              <a:buChar char="o"/>
              <a:defRPr sz="1800">
                <a:solidFill>
                  <a:schemeClr val="tx1">
                    <a:lumMod val="50000"/>
                  </a:schemeClr>
                </a:solidFill>
                <a:latin typeface="+mn-lt"/>
                <a:cs typeface="Arial" panose="020B0604020202020204" pitchFamily="34" charset="0"/>
              </a:defRPr>
            </a:lvl4pPr>
            <a:lvl5pPr>
              <a:defRPr sz="1600">
                <a:solidFill>
                  <a:schemeClr val="tx1">
                    <a:lumMod val="50000"/>
                  </a:schemeClr>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2"/>
          </p:nvPr>
        </p:nvSpPr>
        <p:spPr>
          <a:xfrm>
            <a:off x="258817" y="1047750"/>
            <a:ext cx="3505200" cy="3581400"/>
          </a:xfrm>
          <a:prstGeom prst="rect">
            <a:avLst/>
          </a:prstGeom>
        </p:spPr>
        <p:txBody>
          <a:bodyPr/>
          <a:lstStyle/>
          <a:p>
            <a:r>
              <a:rPr lang="en-US" dirty="0"/>
              <a:t>Click icon to add picture</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452206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sic Chapter slid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356490"/>
            <a:ext cx="8229600" cy="1314450"/>
          </a:xfrm>
          <a:prstGeom prst="rect">
            <a:avLst/>
          </a:prstGeom>
        </p:spPr>
        <p:txBody>
          <a:bodyPr anchor="b">
            <a:normAutofit/>
          </a:bodyPr>
          <a:lstStyle>
            <a:lvl1pPr>
              <a:lnSpc>
                <a:spcPts val="3000"/>
              </a:lnSpc>
              <a:spcAft>
                <a:spcPts val="0"/>
              </a:spcAft>
              <a:defRPr sz="3200">
                <a:solidFill>
                  <a:schemeClr val="accent3"/>
                </a:solidFill>
                <a:latin typeface="+mj-lt"/>
              </a:defRPr>
            </a:lvl1pPr>
          </a:lstStyle>
          <a:p>
            <a:r>
              <a:rPr lang="en-US" dirty="0"/>
              <a:t>Click to edit title</a:t>
            </a:r>
          </a:p>
        </p:txBody>
      </p:sp>
      <p:sp>
        <p:nvSpPr>
          <p:cNvPr id="7" name="Rectangle 5"/>
          <p:cNvSpPr>
            <a:spLocks noChangeArrowheads="1"/>
          </p:cNvSpPr>
          <p:nvPr userDrawn="1"/>
        </p:nvSpPr>
        <p:spPr bwMode="auto">
          <a:xfrm>
            <a:off x="0" y="4731874"/>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9"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sp>
        <p:nvSpPr>
          <p:cNvPr id="14" name="Subtitle 8"/>
          <p:cNvSpPr>
            <a:spLocks noGrp="1"/>
          </p:cNvSpPr>
          <p:nvPr>
            <p:ph type="subTitle" idx="1"/>
          </p:nvPr>
        </p:nvSpPr>
        <p:spPr>
          <a:xfrm>
            <a:off x="457200" y="2762250"/>
            <a:ext cx="8229600" cy="1257300"/>
          </a:xfrm>
          <a:prstGeom prst="rect">
            <a:avLst/>
          </a:prstGeom>
        </p:spPr>
        <p:txBody>
          <a:bodyPr/>
          <a:lstStyle>
            <a:lvl1pPr marL="0" indent="0" algn="ctr">
              <a:buNone/>
              <a:defRPr sz="2600">
                <a:solidFill>
                  <a:schemeClr val="accent1"/>
                </a:solidFill>
              </a:defRPr>
            </a:lvl1pPr>
          </a:lstStyle>
          <a:p>
            <a:r>
              <a:rPr lang="en-US"/>
              <a:t>Click to edit Master subtitle style</a:t>
            </a:r>
            <a:endParaRPr lang="en-US" dirty="0"/>
          </a:p>
        </p:txBody>
      </p:sp>
      <p:sp>
        <p:nvSpPr>
          <p:cNvPr id="15" name="Rectangle 5"/>
          <p:cNvSpPr>
            <a:spLocks noChangeArrowheads="1"/>
          </p:cNvSpPr>
          <p:nvPr userDrawn="1"/>
        </p:nvSpPr>
        <p:spPr bwMode="auto">
          <a:xfrm>
            <a:off x="1828800" y="0"/>
            <a:ext cx="2948098"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Rectangle 2"/>
          <p:cNvSpPr>
            <a:spLocks noChangeArrowheads="1"/>
          </p:cNvSpPr>
          <p:nvPr userDrawn="1"/>
        </p:nvSpPr>
        <p:spPr bwMode="auto">
          <a:xfrm>
            <a:off x="4905704" y="0"/>
            <a:ext cx="1190296"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7" name="Rectangle 3"/>
          <p:cNvSpPr>
            <a:spLocks noChangeArrowheads="1"/>
          </p:cNvSpPr>
          <p:nvPr userDrawn="1"/>
        </p:nvSpPr>
        <p:spPr bwMode="auto">
          <a:xfrm>
            <a:off x="6237890" y="0"/>
            <a:ext cx="2906111"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Rectangle 4"/>
          <p:cNvSpPr>
            <a:spLocks noChangeArrowheads="1"/>
          </p:cNvSpPr>
          <p:nvPr userDrawn="1"/>
        </p:nvSpPr>
        <p:spPr bwMode="auto">
          <a:xfrm>
            <a:off x="-13514" y="0"/>
            <a:ext cx="1689914"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3727346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Chapter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7"/>
          <p:cNvSpPr>
            <a:spLocks noGrp="1"/>
          </p:cNvSpPr>
          <p:nvPr>
            <p:ph type="ctrTitle"/>
          </p:nvPr>
        </p:nvSpPr>
        <p:spPr>
          <a:xfrm>
            <a:off x="533400" y="1527176"/>
            <a:ext cx="8001000" cy="1501774"/>
          </a:xfrm>
          <a:prstGeom prst="rect">
            <a:avLst/>
          </a:prstGeom>
        </p:spPr>
        <p:txBody>
          <a:bodyPr anchor="b"/>
          <a:lstStyle>
            <a:lvl1pPr>
              <a:defRPr sz="3200">
                <a:solidFill>
                  <a:schemeClr val="bg2"/>
                </a:solidFill>
              </a:defRPr>
            </a:lvl1pPr>
          </a:lstStyle>
          <a:p>
            <a:r>
              <a:rPr lang="en-US"/>
              <a:t>Click to edit Master title style</a:t>
            </a:r>
            <a:endParaRPr lang="en-US" dirty="0"/>
          </a:p>
        </p:txBody>
      </p:sp>
      <p:sp>
        <p:nvSpPr>
          <p:cNvPr id="8" name="Subtitle 8"/>
          <p:cNvSpPr>
            <a:spLocks noGrp="1"/>
          </p:cNvSpPr>
          <p:nvPr>
            <p:ph type="subTitle" idx="1"/>
          </p:nvPr>
        </p:nvSpPr>
        <p:spPr>
          <a:xfrm>
            <a:off x="533400" y="3105150"/>
            <a:ext cx="8007802" cy="1257300"/>
          </a:xfrm>
          <a:prstGeom prst="rect">
            <a:avLst/>
          </a:prstGeom>
        </p:spPr>
        <p:txBody>
          <a:bodyPr/>
          <a:lstStyle>
            <a:lvl1pPr marL="0" indent="0" algn="ctr">
              <a:buNone/>
              <a:defRPr sz="2600">
                <a:solidFill>
                  <a:schemeClr val="accent2"/>
                </a:solidFill>
              </a:defRPr>
            </a:lvl1pPr>
          </a:lstStyle>
          <a:p>
            <a:r>
              <a:rPr lang="en-US"/>
              <a:t>Click to edit Master subtitle style</a:t>
            </a:r>
            <a:endParaRPr lang="en-US" dirty="0"/>
          </a:p>
        </p:txBody>
      </p:sp>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dirty="0">
              <a:solidFill>
                <a:schemeClr val="bg1"/>
              </a:solidFill>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1932805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8891387"/>
      </p:ext>
    </p:extLst>
  </p:cSld>
  <p:clrMap bg1="lt1" tx1="dk1" bg2="lt2" tx2="dk2" accent1="accent1" accent2="accent2" accent3="accent3" accent4="accent4" accent5="accent5" accent6="accent6" hlink="hlink" folHlink="folHlink"/>
  <p:sldLayoutIdLst>
    <p:sldLayoutId id="2147483658" r:id="rId1"/>
    <p:sldLayoutId id="2147483653" r:id="rId2"/>
    <p:sldLayoutId id="2147483677" r:id="rId3"/>
    <p:sldLayoutId id="2147483678" r:id="rId4"/>
    <p:sldLayoutId id="2147483665" r:id="rId5"/>
    <p:sldLayoutId id="2147483652" r:id="rId6"/>
    <p:sldLayoutId id="2147483666" r:id="rId7"/>
    <p:sldLayoutId id="2147483659" r:id="rId8"/>
    <p:sldLayoutId id="2147483655" r:id="rId9"/>
    <p:sldLayoutId id="2147483670" r:id="rId10"/>
    <p:sldLayoutId id="2147483671" r:id="rId11"/>
    <p:sldLayoutId id="2147483672" r:id="rId12"/>
    <p:sldLayoutId id="2147483657" r:id="rId13"/>
    <p:sldLayoutId id="2147483673" r:id="rId14"/>
    <p:sldLayoutId id="2147483674" r:id="rId15"/>
    <p:sldLayoutId id="2147483675" r:id="rId16"/>
    <p:sldLayoutId id="2147483662" r:id="rId17"/>
    <p:sldLayoutId id="2147483656" r:id="rId18"/>
    <p:sldLayoutId id="2147483663" r:id="rId19"/>
    <p:sldLayoutId id="2147483676" r:id="rId20"/>
    <p:sldLayoutId id="2147483679" r:id="rId21"/>
    <p:sldLayoutId id="2147483680" r:id="rId22"/>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28600" y="2800351"/>
            <a:ext cx="9144000" cy="1219200"/>
          </a:xfrm>
        </p:spPr>
        <p:txBody>
          <a:bodyPr lIns="91440" tIns="45720" rIns="91440" bIns="45720" anchor="b" anchorCtr="0">
            <a:noAutofit/>
          </a:bodyPr>
          <a:lstStyle/>
          <a:p>
            <a:r>
              <a:rPr lang="en-US" altLang="en-US" sz="3200" b="0" dirty="0">
                <a:latin typeface="Tw Cen MT"/>
                <a:ea typeface="Tahoma"/>
                <a:cs typeface="Tahoma"/>
              </a:rPr>
              <a:t>AHCCCS Pharmacy and Therapeutics</a:t>
            </a:r>
            <a:r>
              <a:rPr lang="en-US" altLang="en-US" sz="3600" b="0" dirty="0">
                <a:effectLst>
                  <a:outerShdw blurRad="38100" dist="38100" dir="2700000" algn="tl">
                    <a:srgbClr val="000000">
                      <a:alpha val="43137"/>
                    </a:srgbClr>
                  </a:outerShdw>
                </a:effectLst>
                <a:latin typeface="Tw Cen MT"/>
                <a:ea typeface="Tahoma"/>
                <a:cs typeface="Tahoma"/>
              </a:rPr>
              <a:t> </a:t>
            </a:r>
            <a:r>
              <a:rPr lang="en-US" altLang="en-US" sz="3200" b="0" dirty="0">
                <a:latin typeface="Tw Cen MT"/>
                <a:ea typeface="Tahoma"/>
                <a:cs typeface="Tahoma"/>
              </a:rPr>
              <a:t>Committee</a:t>
            </a:r>
            <a:endParaRPr lang="en-US" sz="3200" b="0" dirty="0">
              <a:latin typeface="Tw Cen MT"/>
              <a:ea typeface="Tahoma"/>
              <a:cs typeface="Tahoma"/>
            </a:endParaRPr>
          </a:p>
        </p:txBody>
      </p:sp>
      <p:sp>
        <p:nvSpPr>
          <p:cNvPr id="3" name="Text Placeholder 2"/>
          <p:cNvSpPr>
            <a:spLocks noGrp="1"/>
          </p:cNvSpPr>
          <p:nvPr>
            <p:ph type="body" sz="quarter" idx="15"/>
          </p:nvPr>
        </p:nvSpPr>
        <p:spPr/>
        <p:txBody>
          <a:bodyPr lIns="91440" tIns="45720" rIns="91440" bIns="45720" anchor="t">
            <a:normAutofit/>
          </a:bodyPr>
          <a:lstStyle/>
          <a:p>
            <a:r>
              <a:rPr lang="en-US" altLang="en-US" sz="3200" dirty="0">
                <a:latin typeface="Tw Cen MT"/>
                <a:ea typeface="Tahoma"/>
                <a:cs typeface="Tahoma"/>
              </a:rPr>
              <a:t>May 24, 2022</a:t>
            </a:r>
            <a:endParaRPr lang="en-US" altLang="en-US" sz="3200" dirty="0"/>
          </a:p>
          <a:p>
            <a:endParaRPr lang="en-US" dirty="0"/>
          </a:p>
        </p:txBody>
      </p:sp>
    </p:spTree>
    <p:extLst>
      <p:ext uri="{BB962C8B-B14F-4D97-AF65-F5344CB8AC3E}">
        <p14:creationId xmlns:p14="http://schemas.microsoft.com/office/powerpoint/2010/main" val="3573961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C6C59-11CF-4DAE-B0DD-536B490FD092}"/>
              </a:ext>
            </a:extLst>
          </p:cNvPr>
          <p:cNvSpPr>
            <a:spLocks noGrp="1"/>
          </p:cNvSpPr>
          <p:nvPr>
            <p:ph type="title"/>
          </p:nvPr>
        </p:nvSpPr>
        <p:spPr/>
        <p:txBody>
          <a:bodyPr/>
          <a:lstStyle/>
          <a:p>
            <a:r>
              <a:rPr lang="en-US" altLang="en-US" dirty="0"/>
              <a:t>Analgesics, Narcotics Long Acting</a:t>
            </a:r>
            <a:endParaRPr lang="en-US" dirty="0"/>
          </a:p>
        </p:txBody>
      </p:sp>
      <p:sp>
        <p:nvSpPr>
          <p:cNvPr id="3" name="Content Placeholder 2">
            <a:extLst>
              <a:ext uri="{FF2B5EF4-FFF2-40B4-BE49-F238E27FC236}">
                <a16:creationId xmlns:a16="http://schemas.microsoft.com/office/drawing/2014/main" id="{DCD61D71-E378-451F-AD1D-1EF343383010}"/>
              </a:ext>
            </a:extLst>
          </p:cNvPr>
          <p:cNvSpPr>
            <a:spLocks noGrp="1"/>
          </p:cNvSpPr>
          <p:nvPr>
            <p:ph idx="1"/>
          </p:nvPr>
        </p:nvSpPr>
        <p:spPr>
          <a:xfrm>
            <a:off x="228600" y="874514"/>
            <a:ext cx="8458200" cy="3678436"/>
          </a:xfrm>
        </p:spPr>
        <p:txBody>
          <a:bodyPr/>
          <a:lstStyle/>
          <a:p>
            <a:pPr marL="342900" lvl="1" indent="-342900">
              <a:spcBef>
                <a:spcPts val="1000"/>
              </a:spcBef>
              <a:buSzTx/>
              <a:buFont typeface="Arial" panose="020B0604020202020204" pitchFamily="34" charset="0"/>
              <a:buChar char="•"/>
            </a:pPr>
            <a:r>
              <a:rPr lang="en-US" sz="2000" b="0" i="0" u="none" strike="noStrike" baseline="0" dirty="0">
                <a:solidFill>
                  <a:srgbClr val="000000"/>
                </a:solidFill>
              </a:rPr>
              <a:t>Data from 2019 demonstrated that approximately 20.4% of adults report chronic pain in the US</a:t>
            </a:r>
            <a:endParaRPr lang="en-US" sz="2000" dirty="0">
              <a:solidFill>
                <a:srgbClr val="000000"/>
              </a:solidFill>
            </a:endParaRPr>
          </a:p>
          <a:p>
            <a:pPr marL="342900" lvl="1" indent="-342900">
              <a:spcBef>
                <a:spcPts val="1000"/>
              </a:spcBef>
              <a:buSzTx/>
              <a:buFont typeface="Arial" panose="020B0604020202020204" pitchFamily="34" charset="0"/>
              <a:buChar char="•"/>
            </a:pPr>
            <a:r>
              <a:rPr lang="en-US" sz="2000" b="0" i="0" u="none" strike="noStrike" baseline="0" dirty="0">
                <a:solidFill>
                  <a:srgbClr val="000000"/>
                </a:solidFill>
              </a:rPr>
              <a:t>Historically, data have suggested that pain may be undertreated, but newer estimates imply that opioid treatment for pain may be overutilized</a:t>
            </a:r>
          </a:p>
          <a:p>
            <a:pPr marL="342900" lvl="1" indent="-342900">
              <a:spcBef>
                <a:spcPts val="1000"/>
              </a:spcBef>
              <a:buSzTx/>
              <a:buFont typeface="Arial" panose="020B0604020202020204" pitchFamily="34" charset="0"/>
              <a:buChar char="•"/>
            </a:pPr>
            <a:r>
              <a:rPr lang="en-US" sz="2000" dirty="0">
                <a:solidFill>
                  <a:srgbClr val="000000"/>
                </a:solidFill>
              </a:rPr>
              <a:t>Opioid agonists reduce pain through interaction with opioid mu-receptors located in the brain, spinal cord, and smooth muscle</a:t>
            </a:r>
          </a:p>
          <a:p>
            <a:pPr marL="342900" lvl="1" indent="-342900">
              <a:spcBef>
                <a:spcPts val="1000"/>
              </a:spcBef>
              <a:buSzTx/>
              <a:buFont typeface="Arial" panose="020B0604020202020204" pitchFamily="34" charset="0"/>
              <a:buChar char="•"/>
            </a:pPr>
            <a:r>
              <a:rPr lang="en-US" sz="2000" dirty="0">
                <a:solidFill>
                  <a:srgbClr val="000000"/>
                </a:solidFill>
              </a:rPr>
              <a:t>The primary site of therapeutic action is the central nervous system (CNS)</a:t>
            </a:r>
          </a:p>
          <a:p>
            <a:pPr marL="342900" lvl="1" indent="-342900">
              <a:spcBef>
                <a:spcPts val="1000"/>
              </a:spcBef>
              <a:buSzTx/>
              <a:buFont typeface="Arial" panose="020B0604020202020204" pitchFamily="34" charset="0"/>
              <a:buChar char="•"/>
            </a:pPr>
            <a:r>
              <a:rPr lang="en-US" sz="2000" dirty="0">
                <a:solidFill>
                  <a:srgbClr val="000000"/>
                </a:solidFill>
              </a:rPr>
              <a:t>Opioid agonists produce respiratory depression by direct action on the brain stem respiratory center</a:t>
            </a:r>
          </a:p>
          <a:p>
            <a:r>
              <a:rPr lang="en-US" sz="2000" dirty="0">
                <a:solidFill>
                  <a:srgbClr val="000000"/>
                </a:solidFill>
              </a:rPr>
              <a:t>Buprenorphine is a partial agonist/antagonist of opioid receptors</a:t>
            </a:r>
            <a:endParaRPr lang="en-US" sz="2000" dirty="0"/>
          </a:p>
          <a:p>
            <a:endParaRPr lang="en-US" dirty="0"/>
          </a:p>
        </p:txBody>
      </p:sp>
    </p:spTree>
    <p:extLst>
      <p:ext uri="{BB962C8B-B14F-4D97-AF65-F5344CB8AC3E}">
        <p14:creationId xmlns:p14="http://schemas.microsoft.com/office/powerpoint/2010/main" val="4024231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40439-34E4-4F65-A59E-1BEF0C218447}"/>
              </a:ext>
            </a:extLst>
          </p:cNvPr>
          <p:cNvSpPr>
            <a:spLocks noGrp="1"/>
          </p:cNvSpPr>
          <p:nvPr>
            <p:ph type="title"/>
          </p:nvPr>
        </p:nvSpPr>
        <p:spPr>
          <a:xfrm>
            <a:off x="457200" y="190500"/>
            <a:ext cx="8229600" cy="857250"/>
          </a:xfrm>
        </p:spPr>
        <p:txBody>
          <a:bodyPr/>
          <a:lstStyle/>
          <a:p>
            <a:r>
              <a:rPr lang="en-US" dirty="0"/>
              <a:t>Epinephrine, Self-Injected</a:t>
            </a:r>
          </a:p>
        </p:txBody>
      </p:sp>
      <p:sp>
        <p:nvSpPr>
          <p:cNvPr id="3" name="Content Placeholder 2">
            <a:extLst>
              <a:ext uri="{FF2B5EF4-FFF2-40B4-BE49-F238E27FC236}">
                <a16:creationId xmlns:a16="http://schemas.microsoft.com/office/drawing/2014/main" id="{EB15FC54-39E8-436F-9D77-7332C09047DF}"/>
              </a:ext>
            </a:extLst>
          </p:cNvPr>
          <p:cNvSpPr>
            <a:spLocks noGrp="1"/>
          </p:cNvSpPr>
          <p:nvPr>
            <p:ph idx="1"/>
          </p:nvPr>
        </p:nvSpPr>
        <p:spPr>
          <a:xfrm>
            <a:off x="152400" y="1047750"/>
            <a:ext cx="8839200" cy="3394472"/>
          </a:xfrm>
        </p:spPr>
        <p:txBody>
          <a:bodyPr/>
          <a:lstStyle/>
          <a:p>
            <a:pPr>
              <a:buNone/>
            </a:pPr>
            <a:r>
              <a:rPr lang="en-US" altLang="en-US" b="1" i="1" dirty="0">
                <a:solidFill>
                  <a:schemeClr val="tx1">
                    <a:lumMod val="50000"/>
                  </a:schemeClr>
                </a:solidFill>
              </a:rPr>
              <a:t>Class Overview: Products</a:t>
            </a:r>
            <a:endParaRPr lang="en-US" dirty="0">
              <a:solidFill>
                <a:schemeClr val="tx1">
                  <a:lumMod val="50000"/>
                </a:schemeClr>
              </a:solidFill>
            </a:endParaRPr>
          </a:p>
          <a:p>
            <a:r>
              <a:rPr lang="en-US" dirty="0">
                <a:solidFill>
                  <a:srgbClr val="000000"/>
                </a:solidFill>
              </a:rPr>
              <a:t>epinephrine 0.3 mg (</a:t>
            </a:r>
            <a:r>
              <a:rPr lang="en-US" dirty="0" err="1">
                <a:solidFill>
                  <a:srgbClr val="000000"/>
                </a:solidFill>
              </a:rPr>
              <a:t>Auvi</a:t>
            </a:r>
            <a:r>
              <a:rPr lang="en-US" dirty="0">
                <a:solidFill>
                  <a:srgbClr val="000000"/>
                </a:solidFill>
              </a:rPr>
              <a:t>-Q*, EpiPen, Symjepi) </a:t>
            </a:r>
          </a:p>
          <a:p>
            <a:r>
              <a:rPr lang="da-DK" dirty="0">
                <a:solidFill>
                  <a:srgbClr val="000000"/>
                </a:solidFill>
              </a:rPr>
              <a:t>epinephrine 0.15 mg (Auvi-Q*, Epipen Jr., Symjepi)</a:t>
            </a:r>
          </a:p>
          <a:p>
            <a:r>
              <a:rPr lang="en-US" dirty="0">
                <a:solidFill>
                  <a:srgbClr val="000000"/>
                </a:solidFill>
              </a:rPr>
              <a:t>epinephrine 0.1 mg (</a:t>
            </a:r>
            <a:r>
              <a:rPr lang="en-US" dirty="0" err="1">
                <a:solidFill>
                  <a:srgbClr val="000000"/>
                </a:solidFill>
              </a:rPr>
              <a:t>Auvi</a:t>
            </a:r>
            <a:r>
              <a:rPr lang="en-US" dirty="0">
                <a:solidFill>
                  <a:srgbClr val="000000"/>
                </a:solidFill>
              </a:rPr>
              <a:t>-Q*)  </a:t>
            </a:r>
            <a:r>
              <a:rPr lang="en-US" dirty="0"/>
              <a:t>	</a:t>
            </a:r>
          </a:p>
          <a:p>
            <a:endParaRPr lang="da-DK" dirty="0"/>
          </a:p>
          <a:p>
            <a:pPr marL="0" indent="0">
              <a:buNone/>
            </a:pPr>
            <a:r>
              <a:rPr lang="en-US" sz="1800" i="1" dirty="0">
                <a:solidFill>
                  <a:srgbClr val="000000"/>
                </a:solidFill>
              </a:rPr>
              <a:t>*Manufacturer withdrew from the CMS rebate program in 2017</a:t>
            </a:r>
            <a:endParaRPr lang="en-US" sz="1800" dirty="0"/>
          </a:p>
        </p:txBody>
      </p:sp>
    </p:spTree>
    <p:extLst>
      <p:ext uri="{BB962C8B-B14F-4D97-AF65-F5344CB8AC3E}">
        <p14:creationId xmlns:p14="http://schemas.microsoft.com/office/powerpoint/2010/main" val="132776099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4F961-3560-41BE-BA55-193E3E66CB88}"/>
              </a:ext>
            </a:extLst>
          </p:cNvPr>
          <p:cNvSpPr>
            <a:spLocks noGrp="1"/>
          </p:cNvSpPr>
          <p:nvPr>
            <p:ph type="title"/>
          </p:nvPr>
        </p:nvSpPr>
        <p:spPr/>
        <p:txBody>
          <a:bodyPr/>
          <a:lstStyle/>
          <a:p>
            <a:r>
              <a:rPr lang="en-US" dirty="0"/>
              <a:t>Epinephrine, Self-Injected</a:t>
            </a:r>
          </a:p>
        </p:txBody>
      </p:sp>
      <p:sp>
        <p:nvSpPr>
          <p:cNvPr id="3" name="Content Placeholder 2">
            <a:extLst>
              <a:ext uri="{FF2B5EF4-FFF2-40B4-BE49-F238E27FC236}">
                <a16:creationId xmlns:a16="http://schemas.microsoft.com/office/drawing/2014/main" id="{B9758CC4-D081-4659-87CF-7DA0FAEBC6BD}"/>
              </a:ext>
            </a:extLst>
          </p:cNvPr>
          <p:cNvSpPr>
            <a:spLocks noGrp="1"/>
          </p:cNvSpPr>
          <p:nvPr>
            <p:ph idx="1"/>
          </p:nvPr>
        </p:nvSpPr>
        <p:spPr>
          <a:xfrm>
            <a:off x="228600" y="1047750"/>
            <a:ext cx="8686800" cy="3221236"/>
          </a:xfrm>
        </p:spPr>
        <p:txBody>
          <a:bodyPr/>
          <a:lstStyle/>
          <a:p>
            <a:r>
              <a:rPr lang="en-US" sz="2000" dirty="0">
                <a:solidFill>
                  <a:srgbClr val="000000"/>
                </a:solidFill>
              </a:rPr>
              <a:t>Self-injected epinephrines are indicated for the emergency treatment of Type I allergic reactions including anaphylaxis to stinging insects, biting insects, allergen immunotherapy, foods, drugs, diagnostic testing substances, and other allergens </a:t>
            </a:r>
          </a:p>
          <a:p>
            <a:r>
              <a:rPr lang="en-US" sz="2000" dirty="0">
                <a:solidFill>
                  <a:srgbClr val="000000"/>
                </a:solidFill>
              </a:rPr>
              <a:t>These products are also indicated for the emergency treatment of idiopathic anaphylaxis and exercise-induced anaphylaxis </a:t>
            </a:r>
          </a:p>
          <a:p>
            <a:r>
              <a:rPr lang="en-US" sz="2000" dirty="0">
                <a:solidFill>
                  <a:srgbClr val="000000"/>
                </a:solidFill>
              </a:rPr>
              <a:t>Patients should carry two doses of epinephrine; more than two sequential doses of epinephrine should only be administered under direct medical supervision</a:t>
            </a:r>
          </a:p>
          <a:p>
            <a:r>
              <a:rPr lang="en-US" sz="2000" dirty="0">
                <a:solidFill>
                  <a:srgbClr val="000000"/>
                </a:solidFill>
              </a:rPr>
              <a:t>Practice guidelines do not distinguish preference of one self-injectable epinephrine product over another</a:t>
            </a:r>
          </a:p>
          <a:p>
            <a:endParaRPr lang="en-US" sz="2000" dirty="0">
              <a:solidFill>
                <a:schemeClr val="tx1">
                  <a:lumMod val="50000"/>
                </a:schemeClr>
              </a:solidFill>
            </a:endParaRPr>
          </a:p>
          <a:p>
            <a:pPr marL="342900" lvl="1" indent="-342900">
              <a:spcBef>
                <a:spcPts val="1000"/>
              </a:spcBef>
              <a:buSzTx/>
              <a:buFont typeface="Arial" panose="020B0604020202020204" pitchFamily="34" charset="0"/>
              <a:buChar char="•"/>
            </a:pPr>
            <a:endParaRPr lang="en-US" sz="2400" b="1" i="1" dirty="0">
              <a:solidFill>
                <a:schemeClr val="tx1">
                  <a:lumMod val="50000"/>
                </a:schemeClr>
              </a:solidFill>
            </a:endParaRPr>
          </a:p>
          <a:p>
            <a:endParaRPr lang="en-US" sz="2400" i="1" dirty="0">
              <a:solidFill>
                <a:srgbClr val="2C2C2C"/>
              </a:solidFill>
            </a:endParaRPr>
          </a:p>
          <a:p>
            <a:pPr marL="457200" lvl="1" indent="0">
              <a:buNone/>
            </a:pPr>
            <a:endParaRPr lang="en-US" sz="2400" dirty="0"/>
          </a:p>
          <a:p>
            <a:endParaRPr lang="en-US" dirty="0"/>
          </a:p>
        </p:txBody>
      </p:sp>
    </p:spTree>
    <p:extLst>
      <p:ext uri="{BB962C8B-B14F-4D97-AF65-F5344CB8AC3E}">
        <p14:creationId xmlns:p14="http://schemas.microsoft.com/office/powerpoint/2010/main" val="358251211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395A5D17-C89E-4BC2-8F54-04EA2E455A88}"/>
              </a:ext>
            </a:extLst>
          </p:cNvPr>
          <p:cNvSpPr>
            <a:spLocks noGrp="1" noChangeArrowheads="1"/>
          </p:cNvSpPr>
          <p:nvPr>
            <p:ph type="ctrTitle"/>
          </p:nvPr>
        </p:nvSpPr>
        <p:spPr bwMode="auto">
          <a:xfrm>
            <a:off x="546845" y="1337667"/>
            <a:ext cx="7315200"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tabLst/>
            </a:pPr>
            <a:br>
              <a:rPr kumimoji="0" lang="en-US" altLang="en-US" i="0" u="none" strike="noStrike" cap="none" normalizeH="0" baseline="0" dirty="0">
                <a:ln>
                  <a:noFill/>
                </a:ln>
                <a:solidFill>
                  <a:schemeClr val="bg1"/>
                </a:solidFill>
                <a:effectLst/>
                <a:latin typeface="+mn-lt"/>
                <a:ea typeface="Calibri" panose="020F0502020204030204" pitchFamily="34" charset="0"/>
              </a:rPr>
            </a:br>
            <a:r>
              <a:rPr kumimoji="0" lang="en-US" altLang="en-US" i="0" u="none" strike="noStrike" cap="none" normalizeH="0" baseline="0" dirty="0">
                <a:ln>
                  <a:noFill/>
                </a:ln>
                <a:solidFill>
                  <a:schemeClr val="bg1"/>
                </a:solidFill>
                <a:effectLst/>
                <a:latin typeface="+mn-lt"/>
                <a:ea typeface="Calibri" panose="020F0502020204030204" pitchFamily="34" charset="0"/>
              </a:rPr>
              <a:t>Glucagon</a:t>
            </a:r>
            <a:r>
              <a:rPr kumimoji="0" lang="en-US" altLang="en-US" i="0" strike="noStrike" cap="none" normalizeH="0" baseline="0" dirty="0">
                <a:ln>
                  <a:noFill/>
                </a:ln>
                <a:solidFill>
                  <a:schemeClr val="bg1"/>
                </a:solidFill>
                <a:effectLst/>
                <a:latin typeface="+mn-lt"/>
                <a:ea typeface="Calibri" panose="020F0502020204030204" pitchFamily="34" charset="0"/>
              </a:rPr>
              <a:t> Agents</a:t>
            </a:r>
            <a:endParaRPr kumimoji="0" lang="en-US" altLang="en-US" i="0" strike="noStrike" cap="none" normalizeH="0" baseline="0" dirty="0">
              <a:ln>
                <a:noFill/>
              </a:ln>
              <a:solidFill>
                <a:schemeClr val="bg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Subtitle 1">
            <a:extLst>
              <a:ext uri="{FF2B5EF4-FFF2-40B4-BE49-F238E27FC236}">
                <a16:creationId xmlns:a16="http://schemas.microsoft.com/office/drawing/2014/main" id="{E3BEC3F7-2745-428A-AEA0-F627F74D3EF6}"/>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61940516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62EFC-5FEF-46EF-9192-365ED9660C43}"/>
              </a:ext>
            </a:extLst>
          </p:cNvPr>
          <p:cNvSpPr>
            <a:spLocks noGrp="1"/>
          </p:cNvSpPr>
          <p:nvPr>
            <p:ph type="title"/>
          </p:nvPr>
        </p:nvSpPr>
        <p:spPr/>
        <p:txBody>
          <a:bodyPr/>
          <a:lstStyle/>
          <a:p>
            <a:r>
              <a:rPr kumimoji="0" lang="en-US" altLang="en-US" sz="3200" i="0" u="none" strike="noStrike" cap="none" normalizeH="0" baseline="0" dirty="0">
                <a:ln>
                  <a:noFill/>
                </a:ln>
                <a:solidFill>
                  <a:schemeClr val="accent3">
                    <a:lumMod val="75000"/>
                  </a:schemeClr>
                </a:solidFill>
                <a:effectLst/>
                <a:latin typeface="+mn-lt"/>
                <a:ea typeface="Calibri" panose="020F0502020204030204" pitchFamily="34" charset="0"/>
              </a:rPr>
              <a:t>Glucagon</a:t>
            </a:r>
            <a:r>
              <a:rPr kumimoji="0" lang="en-US" altLang="en-US" sz="3200" i="0" strike="noStrike" cap="none" normalizeH="0" baseline="0" dirty="0">
                <a:ln>
                  <a:noFill/>
                </a:ln>
                <a:solidFill>
                  <a:schemeClr val="accent3">
                    <a:lumMod val="75000"/>
                  </a:schemeClr>
                </a:solidFill>
                <a:effectLst/>
                <a:latin typeface="+mn-lt"/>
                <a:ea typeface="Calibri" panose="020F0502020204030204" pitchFamily="34" charset="0"/>
              </a:rPr>
              <a:t> Agents</a:t>
            </a:r>
            <a:endParaRPr lang="en-US" sz="3200" dirty="0">
              <a:solidFill>
                <a:schemeClr val="accent3">
                  <a:lumMod val="75000"/>
                </a:schemeClr>
              </a:solidFill>
            </a:endParaRPr>
          </a:p>
        </p:txBody>
      </p:sp>
      <p:sp>
        <p:nvSpPr>
          <p:cNvPr id="3" name="Content Placeholder 2">
            <a:extLst>
              <a:ext uri="{FF2B5EF4-FFF2-40B4-BE49-F238E27FC236}">
                <a16:creationId xmlns:a16="http://schemas.microsoft.com/office/drawing/2014/main" id="{5E40D7F5-B6E8-4425-8142-A1A1CBEC7F80}"/>
              </a:ext>
            </a:extLst>
          </p:cNvPr>
          <p:cNvSpPr>
            <a:spLocks noGrp="1"/>
          </p:cNvSpPr>
          <p:nvPr>
            <p:ph idx="1"/>
          </p:nvPr>
        </p:nvSpPr>
        <p:spPr>
          <a:xfrm>
            <a:off x="457200" y="992888"/>
            <a:ext cx="8229600" cy="3449333"/>
          </a:xfrm>
        </p:spPr>
        <p:txBody>
          <a:bodyPr/>
          <a:lstStyle/>
          <a:p>
            <a:pPr marL="0" indent="0">
              <a:buNone/>
            </a:pPr>
            <a:r>
              <a:rPr lang="en-US" altLang="en-US" sz="2800" b="1" i="1" dirty="0">
                <a:solidFill>
                  <a:schemeClr val="tx1">
                    <a:lumMod val="50000"/>
                  </a:schemeClr>
                </a:solidFill>
              </a:rPr>
              <a:t>Class Overview: Products</a:t>
            </a:r>
            <a:endParaRPr lang="en-US" sz="2800" dirty="0">
              <a:solidFill>
                <a:schemeClr val="tx1">
                  <a:lumMod val="50000"/>
                </a:schemeClr>
              </a:solidFill>
            </a:endParaRPr>
          </a:p>
          <a:p>
            <a:r>
              <a:rPr lang="en-US" b="0" i="0" u="none" strike="noStrike" baseline="0" dirty="0">
                <a:latin typeface="CIDFont+F4"/>
              </a:rPr>
              <a:t>Diazoxide Suspension (Proglycem)</a:t>
            </a:r>
          </a:p>
          <a:p>
            <a:r>
              <a:rPr lang="en-US" b="0" i="0" u="none" strike="noStrike" baseline="0" dirty="0">
                <a:latin typeface="CIDFont+F4"/>
              </a:rPr>
              <a:t>Glucagon</a:t>
            </a:r>
            <a:r>
              <a:rPr lang="en-US" dirty="0">
                <a:latin typeface="CIDFont+F4"/>
              </a:rPr>
              <a:t> I</a:t>
            </a:r>
            <a:r>
              <a:rPr lang="en-US" b="0" i="0" u="none" strike="noStrike" baseline="0" dirty="0">
                <a:latin typeface="CIDFont+F4"/>
              </a:rPr>
              <a:t>njection (Glucagon Emergency Kit, Gvoke Syringe, Gvoke Vial)</a:t>
            </a:r>
          </a:p>
          <a:p>
            <a:r>
              <a:rPr lang="en-US" b="0" i="0" u="none" strike="noStrike" baseline="0" dirty="0">
                <a:latin typeface="CIDFont+F4"/>
              </a:rPr>
              <a:t>Dasiglucagon </a:t>
            </a:r>
            <a:r>
              <a:rPr lang="en-US" dirty="0">
                <a:latin typeface="CIDFont+F4"/>
              </a:rPr>
              <a:t>(</a:t>
            </a:r>
            <a:r>
              <a:rPr lang="en-US" b="0" i="0" u="none" strike="noStrike" baseline="0" dirty="0">
                <a:latin typeface="CIDFont+F4"/>
              </a:rPr>
              <a:t>Zegalogue Autoinjector, Zegalogue Syringe)</a:t>
            </a:r>
          </a:p>
          <a:p>
            <a:r>
              <a:rPr lang="en-US" dirty="0">
                <a:latin typeface="CIDFont+F4"/>
              </a:rPr>
              <a:t>Glucagon Nasal (</a:t>
            </a:r>
            <a:r>
              <a:rPr lang="en-US" b="0" i="0" u="none" strike="noStrike" baseline="0" dirty="0">
                <a:latin typeface="CIDFont+F4"/>
              </a:rPr>
              <a:t>Baqsimi)</a:t>
            </a:r>
          </a:p>
          <a:p>
            <a:r>
              <a:rPr lang="en-US" dirty="0">
                <a:latin typeface="CIDFont+F4"/>
              </a:rPr>
              <a:t>Glucagon Pen (Gvoke Pen)</a:t>
            </a:r>
            <a:endParaRPr lang="en-US" b="0" i="0" u="none" strike="noStrike" baseline="0" dirty="0">
              <a:latin typeface="CIDFont+F4"/>
            </a:endParaRPr>
          </a:p>
          <a:p>
            <a:pPr marL="0" indent="0">
              <a:buNone/>
            </a:pPr>
            <a:endParaRPr lang="en-US" dirty="0"/>
          </a:p>
        </p:txBody>
      </p:sp>
    </p:spTree>
    <p:extLst>
      <p:ext uri="{BB962C8B-B14F-4D97-AF65-F5344CB8AC3E}">
        <p14:creationId xmlns:p14="http://schemas.microsoft.com/office/powerpoint/2010/main" val="349569389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62EFC-5FEF-46EF-9192-365ED9660C43}"/>
              </a:ext>
            </a:extLst>
          </p:cNvPr>
          <p:cNvSpPr>
            <a:spLocks noGrp="1"/>
          </p:cNvSpPr>
          <p:nvPr>
            <p:ph type="title"/>
          </p:nvPr>
        </p:nvSpPr>
        <p:spPr/>
        <p:txBody>
          <a:bodyPr/>
          <a:lstStyle/>
          <a:p>
            <a:r>
              <a:rPr kumimoji="0" lang="en-US" altLang="en-US" sz="3200" i="0" u="none" strike="noStrike" cap="none" normalizeH="0" baseline="0" dirty="0">
                <a:ln>
                  <a:noFill/>
                </a:ln>
                <a:solidFill>
                  <a:schemeClr val="accent3">
                    <a:lumMod val="75000"/>
                  </a:schemeClr>
                </a:solidFill>
                <a:effectLst/>
                <a:latin typeface="+mn-lt"/>
                <a:ea typeface="Calibri" panose="020F0502020204030204" pitchFamily="34" charset="0"/>
              </a:rPr>
              <a:t>Glucagon</a:t>
            </a:r>
            <a:r>
              <a:rPr kumimoji="0" lang="en-US" altLang="en-US" sz="3200" i="0" strike="noStrike" cap="none" normalizeH="0" baseline="0" dirty="0">
                <a:ln>
                  <a:noFill/>
                </a:ln>
                <a:solidFill>
                  <a:schemeClr val="accent3">
                    <a:lumMod val="75000"/>
                  </a:schemeClr>
                </a:solidFill>
                <a:effectLst/>
                <a:latin typeface="+mn-lt"/>
                <a:ea typeface="Calibri" panose="020F0502020204030204" pitchFamily="34" charset="0"/>
              </a:rPr>
              <a:t> Agents</a:t>
            </a:r>
            <a:endParaRPr lang="en-US" sz="3200" dirty="0">
              <a:solidFill>
                <a:schemeClr val="accent3">
                  <a:lumMod val="75000"/>
                </a:schemeClr>
              </a:solidFill>
            </a:endParaRPr>
          </a:p>
        </p:txBody>
      </p:sp>
      <p:sp>
        <p:nvSpPr>
          <p:cNvPr id="3" name="Content Placeholder 2">
            <a:extLst>
              <a:ext uri="{FF2B5EF4-FFF2-40B4-BE49-F238E27FC236}">
                <a16:creationId xmlns:a16="http://schemas.microsoft.com/office/drawing/2014/main" id="{5E40D7F5-B6E8-4425-8142-A1A1CBEC7F80}"/>
              </a:ext>
            </a:extLst>
          </p:cNvPr>
          <p:cNvSpPr>
            <a:spLocks noGrp="1"/>
          </p:cNvSpPr>
          <p:nvPr>
            <p:ph idx="1"/>
          </p:nvPr>
        </p:nvSpPr>
        <p:spPr>
          <a:xfrm>
            <a:off x="457200" y="992888"/>
            <a:ext cx="8229600" cy="3449333"/>
          </a:xfrm>
        </p:spPr>
        <p:txBody>
          <a:bodyPr/>
          <a:lstStyle/>
          <a:p>
            <a:r>
              <a:rPr lang="en-US" sz="1800" b="0" i="0" u="none" strike="noStrike" baseline="0" dirty="0">
                <a:solidFill>
                  <a:srgbClr val="000000"/>
                </a:solidFill>
              </a:rPr>
              <a:t>Hypoglycemia is classified as:</a:t>
            </a:r>
          </a:p>
          <a:p>
            <a:pPr lvl="1">
              <a:buFont typeface="Wingdings" panose="05000000000000000000" pitchFamily="2" charset="2"/>
              <a:buChar char="Ø"/>
            </a:pPr>
            <a:r>
              <a:rPr lang="en-US" sz="1800" dirty="0">
                <a:solidFill>
                  <a:srgbClr val="000000"/>
                </a:solidFill>
              </a:rPr>
              <a:t>L</a:t>
            </a:r>
            <a:r>
              <a:rPr lang="en-US" sz="1800" b="0" i="0" u="none" strike="noStrike" baseline="0" dirty="0">
                <a:solidFill>
                  <a:srgbClr val="000000"/>
                </a:solidFill>
              </a:rPr>
              <a:t>evel 1 (glucose &lt; 70 mg/dL and ≥ 54 mg/dL)</a:t>
            </a:r>
          </a:p>
          <a:p>
            <a:pPr lvl="1">
              <a:buFont typeface="Wingdings" panose="05000000000000000000" pitchFamily="2" charset="2"/>
              <a:buChar char="Ø"/>
            </a:pPr>
            <a:r>
              <a:rPr lang="en-US" sz="1800" dirty="0">
                <a:solidFill>
                  <a:srgbClr val="000000"/>
                </a:solidFill>
              </a:rPr>
              <a:t>L</a:t>
            </a:r>
            <a:r>
              <a:rPr lang="en-US" sz="1800" b="0" i="0" u="none" strike="noStrike" baseline="0" dirty="0">
                <a:solidFill>
                  <a:srgbClr val="000000"/>
                </a:solidFill>
              </a:rPr>
              <a:t>evel 2 (glucose &lt; 54 mg/dL)</a:t>
            </a:r>
          </a:p>
          <a:p>
            <a:pPr lvl="1">
              <a:buFont typeface="Wingdings" panose="05000000000000000000" pitchFamily="2" charset="2"/>
              <a:buChar char="Ø"/>
            </a:pPr>
            <a:r>
              <a:rPr lang="en-US" sz="1800" dirty="0">
                <a:solidFill>
                  <a:srgbClr val="000000"/>
                </a:solidFill>
              </a:rPr>
              <a:t>L</a:t>
            </a:r>
            <a:r>
              <a:rPr lang="en-US" sz="1800" b="0" i="0" u="none" strike="noStrike" baseline="0" dirty="0">
                <a:solidFill>
                  <a:srgbClr val="000000"/>
                </a:solidFill>
              </a:rPr>
              <a:t>evel 3 (severe event: altered mental and/or physical status requiring assistance to treat)</a:t>
            </a:r>
          </a:p>
          <a:p>
            <a:r>
              <a:rPr lang="en-US" sz="1800" b="0" i="0" u="none" strike="noStrike" baseline="0" dirty="0">
                <a:solidFill>
                  <a:srgbClr val="000000"/>
                </a:solidFill>
              </a:rPr>
              <a:t>It can be reversed through administration of rapid-acting glucose or glucagon</a:t>
            </a:r>
          </a:p>
          <a:p>
            <a:r>
              <a:rPr lang="en-US" sz="1800" b="0" i="0" u="none" strike="noStrike" baseline="0" dirty="0">
                <a:solidFill>
                  <a:srgbClr val="000000"/>
                </a:solidFill>
              </a:rPr>
              <a:t>For patients unable or not willing to consume carbohydrates by mouth, use of glucagon is indicated for treating hypoglycemia</a:t>
            </a:r>
          </a:p>
          <a:p>
            <a:r>
              <a:rPr lang="en-US" sz="1800" b="0" i="0" u="none" strike="noStrike" baseline="0" dirty="0">
                <a:solidFill>
                  <a:srgbClr val="000000"/>
                </a:solidFill>
                <a:latin typeface="Calibri" panose="020F0502020204030204" pitchFamily="34" charset="0"/>
              </a:rPr>
              <a:t>The ADA 2022 Standards of Medical Care in Diabetes recommends glucagon should be prescribed for all individuals who are at an increased risk for level 2 or level 3 hypoglycemia to have accessible for use, as needed. </a:t>
            </a:r>
          </a:p>
          <a:p>
            <a:endParaRPr lang="en-US" sz="1800" b="0" i="0" u="none" strike="noStrike" baseline="0" dirty="0">
              <a:solidFill>
                <a:srgbClr val="000000"/>
              </a:solidFill>
              <a:latin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219817152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AA698-F770-4B30-BC2C-405D49C6A150}"/>
              </a:ext>
            </a:extLst>
          </p:cNvPr>
          <p:cNvSpPr>
            <a:spLocks noGrp="1"/>
          </p:cNvSpPr>
          <p:nvPr>
            <p:ph type="title"/>
          </p:nvPr>
        </p:nvSpPr>
        <p:spPr>
          <a:xfrm>
            <a:off x="457200" y="135639"/>
            <a:ext cx="8229600" cy="759711"/>
          </a:xfrm>
        </p:spPr>
        <p:txBody>
          <a:bodyPr/>
          <a:lstStyle/>
          <a:p>
            <a:r>
              <a:rPr kumimoji="0" lang="en-US" altLang="en-US" sz="3200" i="0" u="none" strike="noStrike" cap="none" normalizeH="0" baseline="0" dirty="0">
                <a:ln>
                  <a:noFill/>
                </a:ln>
                <a:solidFill>
                  <a:schemeClr val="accent3">
                    <a:lumMod val="75000"/>
                  </a:schemeClr>
                </a:solidFill>
                <a:effectLst/>
                <a:latin typeface="+mn-lt"/>
                <a:ea typeface="Calibri" panose="020F0502020204030204" pitchFamily="34" charset="0"/>
              </a:rPr>
              <a:t>Glucagon</a:t>
            </a:r>
            <a:r>
              <a:rPr kumimoji="0" lang="en-US" altLang="en-US" sz="3200" i="0" strike="noStrike" cap="none" normalizeH="0" baseline="0" dirty="0">
                <a:ln>
                  <a:noFill/>
                </a:ln>
                <a:solidFill>
                  <a:schemeClr val="accent3">
                    <a:lumMod val="75000"/>
                  </a:schemeClr>
                </a:solidFill>
                <a:effectLst/>
                <a:latin typeface="+mn-lt"/>
                <a:ea typeface="Calibri" panose="020F0502020204030204" pitchFamily="34" charset="0"/>
              </a:rPr>
              <a:t> Agents</a:t>
            </a:r>
            <a:endParaRPr lang="en-US" dirty="0"/>
          </a:p>
        </p:txBody>
      </p:sp>
      <p:sp>
        <p:nvSpPr>
          <p:cNvPr id="3" name="Content Placeholder 2">
            <a:extLst>
              <a:ext uri="{FF2B5EF4-FFF2-40B4-BE49-F238E27FC236}">
                <a16:creationId xmlns:a16="http://schemas.microsoft.com/office/drawing/2014/main" id="{DD9A1A44-0C4B-4DD4-AEFB-6C6DB21DEFA5}"/>
              </a:ext>
            </a:extLst>
          </p:cNvPr>
          <p:cNvSpPr>
            <a:spLocks noGrp="1"/>
          </p:cNvSpPr>
          <p:nvPr>
            <p:ph idx="1"/>
          </p:nvPr>
        </p:nvSpPr>
        <p:spPr>
          <a:xfrm>
            <a:off x="457200" y="895350"/>
            <a:ext cx="8229600" cy="3546872"/>
          </a:xfrm>
        </p:spPr>
        <p:txBody>
          <a:bodyPr/>
          <a:lstStyle/>
          <a:p>
            <a:r>
              <a:rPr lang="en-US" sz="2000" dirty="0">
                <a:solidFill>
                  <a:srgbClr val="000000"/>
                </a:solidFill>
              </a:rPr>
              <a:t>Diazoxide is used in the management of hypoglycemia due to hyperinsulinism associated with the following conditions:</a:t>
            </a:r>
          </a:p>
          <a:p>
            <a:pPr lvl="1">
              <a:buFont typeface="Wingdings" panose="05000000000000000000" pitchFamily="2" charset="2"/>
              <a:buChar char="Ø"/>
            </a:pPr>
            <a:r>
              <a:rPr lang="en-US" sz="2000" dirty="0">
                <a:solidFill>
                  <a:srgbClr val="000000"/>
                </a:solidFill>
              </a:rPr>
              <a:t>Inoperable islet cell adenoma or carcinoma, or extrapancreatic malignancy in adults</a:t>
            </a:r>
          </a:p>
          <a:p>
            <a:pPr lvl="1">
              <a:buFont typeface="Wingdings" panose="05000000000000000000" pitchFamily="2" charset="2"/>
              <a:buChar char="Ø"/>
            </a:pPr>
            <a:r>
              <a:rPr lang="en-US" sz="2000" dirty="0">
                <a:solidFill>
                  <a:srgbClr val="000000"/>
                </a:solidFill>
              </a:rPr>
              <a:t>Leucine sensitivity, islet cell hyperplasia, nesidioblastosis, extrapancreatic malignancy, islet cell adenoma, or adenomatosis in infants and children </a:t>
            </a:r>
          </a:p>
          <a:p>
            <a:r>
              <a:rPr lang="en-US" sz="2000" dirty="0">
                <a:solidFill>
                  <a:srgbClr val="000000"/>
                </a:solidFill>
              </a:rPr>
              <a:t>It should be used only after a diagnosis of hypoglycemia due to one of the above conditions has been definitely established</a:t>
            </a:r>
          </a:p>
          <a:p>
            <a:pPr marL="0" indent="0" algn="l">
              <a:buNone/>
            </a:pPr>
            <a:endParaRPr lang="en-US" sz="1800" b="0" i="0" u="none" strike="noStrike" baseline="0" dirty="0">
              <a:solidFill>
                <a:schemeClr val="accent3">
                  <a:lumMod val="50000"/>
                </a:schemeClr>
              </a:solidFill>
            </a:endParaRPr>
          </a:p>
          <a:p>
            <a:endParaRPr lang="en-US" sz="1800" dirty="0"/>
          </a:p>
        </p:txBody>
      </p:sp>
    </p:spTree>
    <p:extLst>
      <p:ext uri="{BB962C8B-B14F-4D97-AF65-F5344CB8AC3E}">
        <p14:creationId xmlns:p14="http://schemas.microsoft.com/office/powerpoint/2010/main" val="137415549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62EFC-5FEF-46EF-9192-365ED9660C43}"/>
              </a:ext>
            </a:extLst>
          </p:cNvPr>
          <p:cNvSpPr>
            <a:spLocks noGrp="1"/>
          </p:cNvSpPr>
          <p:nvPr>
            <p:ph type="title"/>
          </p:nvPr>
        </p:nvSpPr>
        <p:spPr/>
        <p:txBody>
          <a:bodyPr/>
          <a:lstStyle/>
          <a:p>
            <a:r>
              <a:rPr kumimoji="0" lang="en-US" altLang="en-US" sz="3200" i="0" u="none" strike="noStrike" cap="none" normalizeH="0" baseline="0" dirty="0">
                <a:ln>
                  <a:noFill/>
                </a:ln>
                <a:solidFill>
                  <a:schemeClr val="accent3">
                    <a:lumMod val="75000"/>
                  </a:schemeClr>
                </a:solidFill>
                <a:effectLst/>
                <a:latin typeface="+mn-lt"/>
                <a:ea typeface="Calibri" panose="020F0502020204030204" pitchFamily="34" charset="0"/>
              </a:rPr>
              <a:t>Glucagon</a:t>
            </a:r>
            <a:r>
              <a:rPr kumimoji="0" lang="en-US" altLang="en-US" sz="3200" i="0" strike="noStrike" cap="none" normalizeH="0" baseline="0" dirty="0">
                <a:ln>
                  <a:noFill/>
                </a:ln>
                <a:solidFill>
                  <a:schemeClr val="accent3">
                    <a:lumMod val="75000"/>
                  </a:schemeClr>
                </a:solidFill>
                <a:effectLst/>
                <a:latin typeface="+mn-lt"/>
                <a:ea typeface="Calibri" panose="020F0502020204030204" pitchFamily="34" charset="0"/>
              </a:rPr>
              <a:t> Agents</a:t>
            </a:r>
            <a:endParaRPr lang="en-US" sz="3200" dirty="0">
              <a:solidFill>
                <a:schemeClr val="accent3">
                  <a:lumMod val="75000"/>
                </a:schemeClr>
              </a:solidFill>
            </a:endParaRPr>
          </a:p>
        </p:txBody>
      </p:sp>
      <p:sp>
        <p:nvSpPr>
          <p:cNvPr id="3" name="Content Placeholder 2">
            <a:extLst>
              <a:ext uri="{FF2B5EF4-FFF2-40B4-BE49-F238E27FC236}">
                <a16:creationId xmlns:a16="http://schemas.microsoft.com/office/drawing/2014/main" id="{5E40D7F5-B6E8-4425-8142-A1A1CBEC7F80}"/>
              </a:ext>
            </a:extLst>
          </p:cNvPr>
          <p:cNvSpPr>
            <a:spLocks noGrp="1"/>
          </p:cNvSpPr>
          <p:nvPr>
            <p:ph idx="1"/>
          </p:nvPr>
        </p:nvSpPr>
        <p:spPr>
          <a:xfrm>
            <a:off x="457200" y="992889"/>
            <a:ext cx="8229600" cy="3449332"/>
          </a:xfrm>
        </p:spPr>
        <p:txBody>
          <a:bodyPr/>
          <a:lstStyle/>
          <a:p>
            <a:r>
              <a:rPr lang="en-US" sz="2000" dirty="0">
                <a:solidFill>
                  <a:srgbClr val="000000"/>
                </a:solidFill>
              </a:rPr>
              <a:t>Glucagon and d</a:t>
            </a:r>
            <a:r>
              <a:rPr lang="en-US" sz="2000" b="0" i="0" u="none" strike="noStrike" baseline="0" dirty="0">
                <a:solidFill>
                  <a:srgbClr val="000000"/>
                </a:solidFill>
              </a:rPr>
              <a:t>asiglucagon</a:t>
            </a:r>
            <a:r>
              <a:rPr lang="en-US" sz="2000" dirty="0">
                <a:solidFill>
                  <a:srgbClr val="000000"/>
                </a:solidFill>
              </a:rPr>
              <a:t>, </a:t>
            </a:r>
            <a:r>
              <a:rPr lang="en-US" sz="2000" b="0" i="0" dirty="0">
                <a:solidFill>
                  <a:srgbClr val="000000"/>
                </a:solidFill>
                <a:effectLst/>
              </a:rPr>
              <a:t>a stable peptide analog of human glucagon, </a:t>
            </a:r>
            <a:r>
              <a:rPr lang="en-US" sz="2000" dirty="0">
                <a:solidFill>
                  <a:srgbClr val="000000"/>
                </a:solidFill>
              </a:rPr>
              <a:t>are i</a:t>
            </a:r>
            <a:r>
              <a:rPr lang="en-US" sz="2000" b="0" i="0" u="none" strike="noStrike" baseline="0" dirty="0">
                <a:solidFill>
                  <a:srgbClr val="000000"/>
                </a:solidFill>
              </a:rPr>
              <a:t>ndicated for the treatment of severe hypoglycemia in patients with diabetes </a:t>
            </a:r>
          </a:p>
          <a:p>
            <a:pPr algn="l"/>
            <a:r>
              <a:rPr lang="en-US" sz="2000" b="0" i="0" dirty="0">
                <a:solidFill>
                  <a:srgbClr val="000000"/>
                </a:solidFill>
                <a:effectLst/>
              </a:rPr>
              <a:t>Zegalogue</a:t>
            </a:r>
            <a:r>
              <a:rPr lang="en-US" sz="2000" dirty="0">
                <a:solidFill>
                  <a:srgbClr val="000000"/>
                </a:solidFill>
              </a:rPr>
              <a:t>, Baqsimi, </a:t>
            </a:r>
            <a:r>
              <a:rPr lang="en-US" sz="2000" b="0" i="0" dirty="0">
                <a:solidFill>
                  <a:srgbClr val="000000"/>
                </a:solidFill>
                <a:effectLst/>
              </a:rPr>
              <a:t>and GVoke offer the convenience of avoiding use of </a:t>
            </a:r>
            <a:r>
              <a:rPr lang="en-US" sz="2000" b="0" i="0" u="none" strike="noStrike" baseline="0" dirty="0">
                <a:solidFill>
                  <a:srgbClr val="000000"/>
                </a:solidFill>
              </a:rPr>
              <a:t>a powder that requires reconstitution to be administered </a:t>
            </a:r>
          </a:p>
          <a:p>
            <a:pPr algn="l"/>
            <a:r>
              <a:rPr lang="en-US" sz="2000" b="0" i="0" u="none" strike="noStrike" baseline="0" dirty="0">
                <a:solidFill>
                  <a:srgbClr val="000000"/>
                </a:solidFill>
              </a:rPr>
              <a:t>All glucagon products are considered equally effective in reversing insulin-induced hypoglycemia </a:t>
            </a:r>
          </a:p>
          <a:p>
            <a:endParaRPr lang="en-US" sz="1800" b="0" i="0" u="none" strike="noStrike" baseline="0" dirty="0">
              <a:solidFill>
                <a:srgbClr val="000000"/>
              </a:solidFill>
              <a:latin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330494162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FA85A-9F8E-49BA-B2B2-C0422068C947}"/>
              </a:ext>
            </a:extLst>
          </p:cNvPr>
          <p:cNvSpPr>
            <a:spLocks noGrp="1"/>
          </p:cNvSpPr>
          <p:nvPr>
            <p:ph type="ctrTitle"/>
          </p:nvPr>
        </p:nvSpPr>
        <p:spPr/>
        <p:txBody>
          <a:bodyPr/>
          <a:lstStyle/>
          <a:p>
            <a:r>
              <a:rPr lang="en-US" altLang="en-US" dirty="0"/>
              <a:t>Glucocorticoids, Inhaled</a:t>
            </a:r>
            <a:endParaRPr lang="en-US" dirty="0"/>
          </a:p>
        </p:txBody>
      </p:sp>
      <p:sp>
        <p:nvSpPr>
          <p:cNvPr id="4" name="Subtitle 3">
            <a:extLst>
              <a:ext uri="{FF2B5EF4-FFF2-40B4-BE49-F238E27FC236}">
                <a16:creationId xmlns:a16="http://schemas.microsoft.com/office/drawing/2014/main" id="{EAC2D892-A733-47C2-B6DD-50D8AF4B3F3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98771287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AF88D-E571-4A81-B886-CAE8D7CF986F}"/>
              </a:ext>
            </a:extLst>
          </p:cNvPr>
          <p:cNvSpPr>
            <a:spLocks noGrp="1"/>
          </p:cNvSpPr>
          <p:nvPr>
            <p:ph type="title"/>
          </p:nvPr>
        </p:nvSpPr>
        <p:spPr/>
        <p:txBody>
          <a:bodyPr/>
          <a:lstStyle/>
          <a:p>
            <a:r>
              <a:rPr lang="en-US" dirty="0"/>
              <a:t>Glucocorticoids, Inhaled</a:t>
            </a:r>
          </a:p>
        </p:txBody>
      </p:sp>
      <p:sp>
        <p:nvSpPr>
          <p:cNvPr id="3" name="Content Placeholder 2">
            <a:extLst>
              <a:ext uri="{FF2B5EF4-FFF2-40B4-BE49-F238E27FC236}">
                <a16:creationId xmlns:a16="http://schemas.microsoft.com/office/drawing/2014/main" id="{5291CEF7-3E6C-4FD2-B7ED-468FCE89481E}"/>
              </a:ext>
            </a:extLst>
          </p:cNvPr>
          <p:cNvSpPr>
            <a:spLocks noGrp="1"/>
          </p:cNvSpPr>
          <p:nvPr>
            <p:ph idx="1"/>
          </p:nvPr>
        </p:nvSpPr>
        <p:spPr>
          <a:xfrm>
            <a:off x="457200" y="992888"/>
            <a:ext cx="8229600" cy="4146801"/>
          </a:xfrm>
        </p:spPr>
        <p:txBody>
          <a:bodyPr/>
          <a:lstStyle/>
          <a:p>
            <a:pPr>
              <a:buNone/>
            </a:pPr>
            <a:r>
              <a:rPr lang="en-US" altLang="en-US" sz="1800" b="1" i="1" dirty="0">
                <a:solidFill>
                  <a:schemeClr val="tx1">
                    <a:lumMod val="50000"/>
                  </a:schemeClr>
                </a:solidFill>
              </a:rPr>
              <a:t>Class Overview: </a:t>
            </a:r>
            <a:r>
              <a:rPr lang="en-US" sz="1800" b="1" i="1" dirty="0">
                <a:solidFill>
                  <a:schemeClr val="tx1">
                    <a:lumMod val="50000"/>
                  </a:schemeClr>
                </a:solidFill>
              </a:rPr>
              <a:t>Single Agent Glucocorticoid Products</a:t>
            </a:r>
          </a:p>
          <a:p>
            <a:r>
              <a:rPr lang="en-US" sz="1800" dirty="0">
                <a:solidFill>
                  <a:schemeClr val="tx1">
                    <a:lumMod val="50000"/>
                  </a:schemeClr>
                </a:solidFill>
              </a:rPr>
              <a:t>beclomethasone HFA - (QVAR RediHaler)</a:t>
            </a:r>
          </a:p>
          <a:p>
            <a:r>
              <a:rPr lang="en-US" sz="1800" dirty="0">
                <a:solidFill>
                  <a:schemeClr val="tx1">
                    <a:lumMod val="50000"/>
                  </a:schemeClr>
                </a:solidFill>
              </a:rPr>
              <a:t>budesonide powder - (Pulmicort FlexHaler)</a:t>
            </a:r>
          </a:p>
          <a:p>
            <a:r>
              <a:rPr lang="en-US" sz="1800" dirty="0">
                <a:solidFill>
                  <a:schemeClr val="tx1">
                    <a:lumMod val="50000"/>
                  </a:schemeClr>
                </a:solidFill>
              </a:rPr>
              <a:t>budesonide solution - (Pulmicort Respules)</a:t>
            </a:r>
          </a:p>
          <a:p>
            <a:r>
              <a:rPr lang="en-US" sz="1800" dirty="0">
                <a:solidFill>
                  <a:schemeClr val="tx1">
                    <a:lumMod val="50000"/>
                  </a:schemeClr>
                </a:solidFill>
              </a:rPr>
              <a:t>ciclesonide aerosol - (Alvesco)</a:t>
            </a:r>
          </a:p>
          <a:p>
            <a:r>
              <a:rPr lang="en-US" sz="1800" dirty="0">
                <a:solidFill>
                  <a:schemeClr val="tx1">
                    <a:lumMod val="50000"/>
                  </a:schemeClr>
                </a:solidFill>
              </a:rPr>
              <a:t>fluticasone furoate powder – (Arnuity Ellipta)</a:t>
            </a:r>
          </a:p>
          <a:p>
            <a:r>
              <a:rPr lang="en-US" sz="1800" dirty="0">
                <a:solidFill>
                  <a:schemeClr val="tx1">
                    <a:lumMod val="50000"/>
                  </a:schemeClr>
                </a:solidFill>
              </a:rPr>
              <a:t>fluticasone propionate aerosol – (Flovent HFA)</a:t>
            </a:r>
          </a:p>
          <a:p>
            <a:r>
              <a:rPr lang="en-US" sz="1800" dirty="0">
                <a:solidFill>
                  <a:schemeClr val="tx1">
                    <a:lumMod val="50000"/>
                  </a:schemeClr>
                </a:solidFill>
              </a:rPr>
              <a:t>fluticasone propionate powder – (ArmonAir Digihaler, Flovent Diskus)</a:t>
            </a:r>
          </a:p>
          <a:p>
            <a:r>
              <a:rPr lang="en-US" sz="1800" dirty="0">
                <a:solidFill>
                  <a:schemeClr val="tx1">
                    <a:lumMod val="50000"/>
                  </a:schemeClr>
                </a:solidFill>
              </a:rPr>
              <a:t>mometasone furoate aerosol – (Asmanex HFA)</a:t>
            </a:r>
          </a:p>
          <a:p>
            <a:r>
              <a:rPr lang="en-US" sz="1800" dirty="0">
                <a:solidFill>
                  <a:schemeClr val="tx1">
                    <a:lumMod val="50000"/>
                  </a:schemeClr>
                </a:solidFill>
              </a:rPr>
              <a:t>mometasone furoate powder – (Asmanex Twisthaler)</a:t>
            </a:r>
          </a:p>
          <a:p>
            <a:endParaRPr lang="en-US" sz="1800" dirty="0"/>
          </a:p>
        </p:txBody>
      </p:sp>
    </p:spTree>
    <p:extLst>
      <p:ext uri="{BB962C8B-B14F-4D97-AF65-F5344CB8AC3E}">
        <p14:creationId xmlns:p14="http://schemas.microsoft.com/office/powerpoint/2010/main" val="256492899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FF42C-7C0E-44BF-945B-B49F8AA7210E}"/>
              </a:ext>
            </a:extLst>
          </p:cNvPr>
          <p:cNvSpPr>
            <a:spLocks noGrp="1"/>
          </p:cNvSpPr>
          <p:nvPr>
            <p:ph type="title"/>
          </p:nvPr>
        </p:nvSpPr>
        <p:spPr/>
        <p:txBody>
          <a:bodyPr/>
          <a:lstStyle/>
          <a:p>
            <a:r>
              <a:rPr lang="en-US" dirty="0"/>
              <a:t>Glucocorticoids, Inhaled</a:t>
            </a:r>
          </a:p>
        </p:txBody>
      </p:sp>
      <p:sp>
        <p:nvSpPr>
          <p:cNvPr id="3" name="Content Placeholder 2">
            <a:extLst>
              <a:ext uri="{FF2B5EF4-FFF2-40B4-BE49-F238E27FC236}">
                <a16:creationId xmlns:a16="http://schemas.microsoft.com/office/drawing/2014/main" id="{8CF3EEB7-C477-4F2A-801A-C9927C9CE564}"/>
              </a:ext>
            </a:extLst>
          </p:cNvPr>
          <p:cNvSpPr>
            <a:spLocks noGrp="1"/>
          </p:cNvSpPr>
          <p:nvPr>
            <p:ph idx="1"/>
          </p:nvPr>
        </p:nvSpPr>
        <p:spPr>
          <a:xfrm>
            <a:off x="457200" y="1047750"/>
            <a:ext cx="8229600" cy="3316500"/>
          </a:xfrm>
        </p:spPr>
        <p:txBody>
          <a:bodyPr/>
          <a:lstStyle/>
          <a:p>
            <a:pPr>
              <a:buNone/>
            </a:pPr>
            <a:r>
              <a:rPr lang="en-US" altLang="en-US" sz="2000" b="1" i="1" dirty="0">
                <a:solidFill>
                  <a:schemeClr val="tx1">
                    <a:lumMod val="50000"/>
                  </a:schemeClr>
                </a:solidFill>
              </a:rPr>
              <a:t>Class Overview: Glucocorticoid/Long-Acting Beta</a:t>
            </a:r>
            <a:r>
              <a:rPr lang="en-US" altLang="en-US" sz="2000" b="1" i="1" baseline="-25000" dirty="0">
                <a:solidFill>
                  <a:schemeClr val="tx1">
                    <a:lumMod val="50000"/>
                  </a:schemeClr>
                </a:solidFill>
              </a:rPr>
              <a:t>2</a:t>
            </a:r>
            <a:r>
              <a:rPr lang="en-US" altLang="en-US" sz="2000" b="1" i="1" dirty="0">
                <a:solidFill>
                  <a:schemeClr val="tx1">
                    <a:lumMod val="50000"/>
                  </a:schemeClr>
                </a:solidFill>
              </a:rPr>
              <a:t> (LABA) Combination </a:t>
            </a:r>
            <a:r>
              <a:rPr lang="en-US" sz="2000" b="1" i="1" dirty="0">
                <a:solidFill>
                  <a:schemeClr val="tx1">
                    <a:lumMod val="50000"/>
                  </a:schemeClr>
                </a:solidFill>
              </a:rPr>
              <a:t>Products</a:t>
            </a:r>
          </a:p>
          <a:p>
            <a:r>
              <a:rPr lang="en-US" sz="2000" dirty="0">
                <a:solidFill>
                  <a:schemeClr val="tx1">
                    <a:lumMod val="50000"/>
                  </a:schemeClr>
                </a:solidFill>
              </a:rPr>
              <a:t>budesonide/formoterol aerosol - (Symbicort)</a:t>
            </a:r>
          </a:p>
          <a:p>
            <a:r>
              <a:rPr lang="en-US" sz="2000" dirty="0">
                <a:solidFill>
                  <a:schemeClr val="tx1">
                    <a:lumMod val="50000"/>
                  </a:schemeClr>
                </a:solidFill>
              </a:rPr>
              <a:t>fluticasone furoate/vilanterol powder - (Breo Ellipta)</a:t>
            </a:r>
          </a:p>
          <a:p>
            <a:r>
              <a:rPr lang="en-US" sz="2000" dirty="0">
                <a:solidFill>
                  <a:schemeClr val="tx1">
                    <a:lumMod val="50000"/>
                  </a:schemeClr>
                </a:solidFill>
              </a:rPr>
              <a:t>fluticasone propionate/salmeterol aerosol - (Advair HFA)</a:t>
            </a:r>
          </a:p>
          <a:p>
            <a:r>
              <a:rPr lang="en-US" sz="2000" dirty="0">
                <a:solidFill>
                  <a:schemeClr val="tx1">
                    <a:lumMod val="50000"/>
                  </a:schemeClr>
                </a:solidFill>
              </a:rPr>
              <a:t>fluticasone propionate/salmeterol powder - (Advair Diskus, AirDuo RespiClick, </a:t>
            </a:r>
            <a:r>
              <a:rPr lang="en-US" sz="2000" dirty="0" err="1">
                <a:solidFill>
                  <a:schemeClr val="tx1">
                    <a:lumMod val="50000"/>
                  </a:schemeClr>
                </a:solidFill>
              </a:rPr>
              <a:t>AirDuo</a:t>
            </a:r>
            <a:r>
              <a:rPr lang="en-US" sz="2000" dirty="0">
                <a:solidFill>
                  <a:schemeClr val="tx1">
                    <a:lumMod val="50000"/>
                  </a:schemeClr>
                </a:solidFill>
              </a:rPr>
              <a:t> </a:t>
            </a:r>
            <a:r>
              <a:rPr lang="en-US" sz="2000" dirty="0" err="1">
                <a:solidFill>
                  <a:schemeClr val="tx1">
                    <a:lumMod val="50000"/>
                  </a:schemeClr>
                </a:solidFill>
              </a:rPr>
              <a:t>RespiClick</a:t>
            </a:r>
            <a:r>
              <a:rPr lang="en-US" sz="2000" dirty="0">
                <a:solidFill>
                  <a:schemeClr val="tx1">
                    <a:lumMod val="50000"/>
                  </a:schemeClr>
                </a:solidFill>
              </a:rPr>
              <a:t>)</a:t>
            </a:r>
          </a:p>
          <a:p>
            <a:r>
              <a:rPr lang="en-US" sz="2000" dirty="0">
                <a:solidFill>
                  <a:schemeClr val="tx1">
                    <a:lumMod val="50000"/>
                  </a:schemeClr>
                </a:solidFill>
              </a:rPr>
              <a:t>mometasone/formoterol aerosol - (Dulera)</a:t>
            </a:r>
          </a:p>
          <a:p>
            <a:endParaRPr lang="en-US" dirty="0"/>
          </a:p>
        </p:txBody>
      </p:sp>
    </p:spTree>
    <p:extLst>
      <p:ext uri="{BB962C8B-B14F-4D97-AF65-F5344CB8AC3E}">
        <p14:creationId xmlns:p14="http://schemas.microsoft.com/office/powerpoint/2010/main" val="3939690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1DCF8-4B4D-4974-8A5A-F20A1FF3B540}"/>
              </a:ext>
            </a:extLst>
          </p:cNvPr>
          <p:cNvSpPr>
            <a:spLocks noGrp="1"/>
          </p:cNvSpPr>
          <p:nvPr>
            <p:ph type="title"/>
          </p:nvPr>
        </p:nvSpPr>
        <p:spPr/>
        <p:txBody>
          <a:bodyPr/>
          <a:lstStyle/>
          <a:p>
            <a:r>
              <a:rPr lang="en-US" altLang="en-US" dirty="0"/>
              <a:t>Analgesics, Narcotics Long Acting</a:t>
            </a:r>
            <a:endParaRPr lang="en-US" dirty="0"/>
          </a:p>
        </p:txBody>
      </p:sp>
      <p:sp>
        <p:nvSpPr>
          <p:cNvPr id="3" name="Content Placeholder 2">
            <a:extLst>
              <a:ext uri="{FF2B5EF4-FFF2-40B4-BE49-F238E27FC236}">
                <a16:creationId xmlns:a16="http://schemas.microsoft.com/office/drawing/2014/main" id="{94789976-76BC-43B7-B46B-87DD1BD1EB64}"/>
              </a:ext>
            </a:extLst>
          </p:cNvPr>
          <p:cNvSpPr>
            <a:spLocks noGrp="1"/>
          </p:cNvSpPr>
          <p:nvPr>
            <p:ph idx="1"/>
          </p:nvPr>
        </p:nvSpPr>
        <p:spPr>
          <a:xfrm>
            <a:off x="152400" y="666750"/>
            <a:ext cx="8763000" cy="3962400"/>
          </a:xfrm>
        </p:spPr>
        <p:txBody>
          <a:bodyPr/>
          <a:lstStyle/>
          <a:p>
            <a:r>
              <a:rPr lang="en-US" sz="2000" dirty="0">
                <a:solidFill>
                  <a:srgbClr val="000000"/>
                </a:solidFill>
              </a:rPr>
              <a:t>Naltrexone is a centrally-acting mu-receptor antagonist that reverses the analgesic effects of mu-receptor agonists by competing for binding sites with opioids </a:t>
            </a:r>
            <a:endParaRPr lang="en-US" sz="2000" i="1" dirty="0">
              <a:solidFill>
                <a:srgbClr val="000000"/>
              </a:solidFill>
            </a:endParaRPr>
          </a:p>
          <a:p>
            <a:pPr marL="342900" lvl="1" indent="-342900">
              <a:spcBef>
                <a:spcPts val="1000"/>
              </a:spcBef>
              <a:buSzTx/>
              <a:buFont typeface="Arial" panose="020B0604020202020204" pitchFamily="34" charset="0"/>
              <a:buChar char="•"/>
            </a:pPr>
            <a:r>
              <a:rPr lang="en-US" sz="2000" dirty="0">
                <a:solidFill>
                  <a:schemeClr val="tx1">
                    <a:lumMod val="50000"/>
                  </a:schemeClr>
                </a:solidFill>
              </a:rPr>
              <a:t>No clinical data exist that distinguish analgesic efficacy of any of these products from the others</a:t>
            </a:r>
          </a:p>
          <a:p>
            <a:pPr marL="342900" lvl="1" indent="-342900">
              <a:spcBef>
                <a:spcPts val="1000"/>
              </a:spcBef>
              <a:buSzTx/>
              <a:buFont typeface="Arial" panose="020B0604020202020204" pitchFamily="34" charset="0"/>
              <a:buChar char="•"/>
            </a:pPr>
            <a:r>
              <a:rPr lang="en-US" sz="2000" dirty="0">
                <a:solidFill>
                  <a:schemeClr val="tx1">
                    <a:lumMod val="50000"/>
                  </a:schemeClr>
                </a:solidFill>
              </a:rPr>
              <a:t>Pain management must be individualized and patients who do not respond to one opioid may respond to another</a:t>
            </a:r>
          </a:p>
          <a:p>
            <a:pPr marL="342900" lvl="1" indent="-342900">
              <a:spcBef>
                <a:spcPts val="1000"/>
              </a:spcBef>
              <a:buSzTx/>
              <a:buFont typeface="Arial" panose="020B0604020202020204" pitchFamily="34" charset="0"/>
              <a:buChar char="•"/>
            </a:pPr>
            <a:r>
              <a:rPr lang="en-US" sz="2000" dirty="0">
                <a:solidFill>
                  <a:schemeClr val="tx1">
                    <a:lumMod val="50000"/>
                  </a:schemeClr>
                </a:solidFill>
              </a:rPr>
              <a:t>Abuse deterrent formulations do not enhance analgesic properties</a:t>
            </a:r>
          </a:p>
          <a:p>
            <a:pPr marL="342900" lvl="1" indent="-342900">
              <a:spcBef>
                <a:spcPts val="1000"/>
              </a:spcBef>
              <a:buSzTx/>
              <a:buFont typeface="Arial" panose="020B0604020202020204" pitchFamily="34" charset="0"/>
              <a:buChar char="•"/>
            </a:pPr>
            <a:r>
              <a:rPr lang="en-US" sz="2000" dirty="0">
                <a:solidFill>
                  <a:schemeClr val="tx1">
                    <a:lumMod val="50000"/>
                  </a:schemeClr>
                </a:solidFill>
              </a:rPr>
              <a:t>All opioids can be abused and are subject to illicit use</a:t>
            </a:r>
          </a:p>
          <a:p>
            <a:pPr marL="342900" lvl="1" indent="-342900">
              <a:spcBef>
                <a:spcPts val="1000"/>
              </a:spcBef>
              <a:buSzTx/>
              <a:buFont typeface="Arial" panose="020B0604020202020204" pitchFamily="34" charset="0"/>
              <a:buChar char="•"/>
            </a:pPr>
            <a:r>
              <a:rPr lang="en-US" sz="2000" dirty="0">
                <a:solidFill>
                  <a:schemeClr val="tx1">
                    <a:lumMod val="50000"/>
                  </a:schemeClr>
                </a:solidFill>
              </a:rPr>
              <a:t>Abuse deterrent formulations are intended to make misuse more difficult, but do not affect diversion </a:t>
            </a:r>
          </a:p>
          <a:p>
            <a:pPr marL="342900" lvl="1" indent="-342900">
              <a:spcBef>
                <a:spcPts val="1000"/>
              </a:spcBef>
              <a:buSzTx/>
              <a:buFont typeface="Arial" panose="020B0604020202020204" pitchFamily="34" charset="0"/>
              <a:buChar char="•"/>
            </a:pPr>
            <a:endParaRPr lang="en-US" sz="2000" dirty="0">
              <a:solidFill>
                <a:schemeClr val="tx1">
                  <a:lumMod val="50000"/>
                </a:schemeClr>
              </a:solidFill>
            </a:endParaRPr>
          </a:p>
          <a:p>
            <a:endParaRPr lang="en-US" dirty="0"/>
          </a:p>
        </p:txBody>
      </p:sp>
    </p:spTree>
    <p:extLst>
      <p:ext uri="{BB962C8B-B14F-4D97-AF65-F5344CB8AC3E}">
        <p14:creationId xmlns:p14="http://schemas.microsoft.com/office/powerpoint/2010/main" val="86473642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0B4CE-B747-4B1F-9529-E8CD5FBF87A5}"/>
              </a:ext>
            </a:extLst>
          </p:cNvPr>
          <p:cNvSpPr>
            <a:spLocks noGrp="1"/>
          </p:cNvSpPr>
          <p:nvPr>
            <p:ph type="title"/>
          </p:nvPr>
        </p:nvSpPr>
        <p:spPr/>
        <p:txBody>
          <a:bodyPr/>
          <a:lstStyle/>
          <a:p>
            <a:r>
              <a:rPr lang="en-US" dirty="0"/>
              <a:t>Glucocorticoids, Inhaled</a:t>
            </a:r>
          </a:p>
        </p:txBody>
      </p:sp>
      <p:sp>
        <p:nvSpPr>
          <p:cNvPr id="3" name="Content Placeholder 2">
            <a:extLst>
              <a:ext uri="{FF2B5EF4-FFF2-40B4-BE49-F238E27FC236}">
                <a16:creationId xmlns:a16="http://schemas.microsoft.com/office/drawing/2014/main" id="{48405AA8-3EDA-4872-AF7B-E34FB14BFF26}"/>
              </a:ext>
            </a:extLst>
          </p:cNvPr>
          <p:cNvSpPr>
            <a:spLocks noGrp="1"/>
          </p:cNvSpPr>
          <p:nvPr>
            <p:ph idx="1"/>
          </p:nvPr>
        </p:nvSpPr>
        <p:spPr>
          <a:xfrm>
            <a:off x="457200" y="992888"/>
            <a:ext cx="8229600" cy="3276097"/>
          </a:xfrm>
        </p:spPr>
        <p:txBody>
          <a:bodyPr/>
          <a:lstStyle/>
          <a:p>
            <a:pPr>
              <a:buNone/>
            </a:pPr>
            <a:r>
              <a:rPr lang="en-US" altLang="en-US" sz="2000" b="1" i="1" dirty="0">
                <a:solidFill>
                  <a:schemeClr val="tx1">
                    <a:lumMod val="50000"/>
                  </a:schemeClr>
                </a:solidFill>
              </a:rPr>
              <a:t>Class Overview: Glucocorticoid/Long-Acting Anticholinergic/Long-Acting Beta</a:t>
            </a:r>
            <a:r>
              <a:rPr lang="en-US" altLang="en-US" sz="2000" b="1" i="1" baseline="-25000" dirty="0">
                <a:solidFill>
                  <a:schemeClr val="tx1">
                    <a:lumMod val="50000"/>
                  </a:schemeClr>
                </a:solidFill>
              </a:rPr>
              <a:t>2</a:t>
            </a:r>
            <a:r>
              <a:rPr lang="en-US" altLang="en-US" sz="2000" b="1" i="1" dirty="0">
                <a:solidFill>
                  <a:schemeClr val="tx1">
                    <a:lumMod val="50000"/>
                  </a:schemeClr>
                </a:solidFill>
              </a:rPr>
              <a:t> (LABA) Combination </a:t>
            </a:r>
            <a:r>
              <a:rPr lang="en-US" sz="2000" b="1" i="1" dirty="0">
                <a:solidFill>
                  <a:schemeClr val="tx1">
                    <a:lumMod val="50000"/>
                  </a:schemeClr>
                </a:solidFill>
              </a:rPr>
              <a:t>Products</a:t>
            </a:r>
          </a:p>
          <a:p>
            <a:r>
              <a:rPr lang="en-US" sz="2000" dirty="0">
                <a:solidFill>
                  <a:schemeClr val="tx1">
                    <a:lumMod val="50000"/>
                  </a:schemeClr>
                </a:solidFill>
              </a:rPr>
              <a:t>budesonide/glycopyrrolate/ formoterol fumarate- (Breztri Aerosphere)</a:t>
            </a:r>
          </a:p>
          <a:p>
            <a:r>
              <a:rPr lang="en-US" sz="2000" dirty="0">
                <a:solidFill>
                  <a:schemeClr val="tx1">
                    <a:lumMod val="50000"/>
                  </a:schemeClr>
                </a:solidFill>
              </a:rPr>
              <a:t>fluticasone furoate/umeclidinium/vilanterol powder - (Trelegy Ellipta)</a:t>
            </a:r>
          </a:p>
          <a:p>
            <a:endParaRPr lang="en-US" sz="2400" dirty="0">
              <a:solidFill>
                <a:schemeClr val="tx1">
                  <a:lumMod val="50000"/>
                </a:schemeClr>
              </a:solidFill>
            </a:endParaRPr>
          </a:p>
          <a:p>
            <a:endParaRPr lang="en-US" sz="2400" dirty="0">
              <a:solidFill>
                <a:schemeClr val="tx1">
                  <a:lumMod val="50000"/>
                </a:schemeClr>
              </a:solidFill>
            </a:endParaRPr>
          </a:p>
          <a:p>
            <a:endParaRPr lang="en-US" dirty="0"/>
          </a:p>
        </p:txBody>
      </p:sp>
    </p:spTree>
    <p:extLst>
      <p:ext uri="{BB962C8B-B14F-4D97-AF65-F5344CB8AC3E}">
        <p14:creationId xmlns:p14="http://schemas.microsoft.com/office/powerpoint/2010/main" val="368036614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8F839-E054-49C3-9D39-F10645FD88DD}"/>
              </a:ext>
            </a:extLst>
          </p:cNvPr>
          <p:cNvSpPr>
            <a:spLocks noGrp="1"/>
          </p:cNvSpPr>
          <p:nvPr>
            <p:ph type="title"/>
          </p:nvPr>
        </p:nvSpPr>
        <p:spPr/>
        <p:txBody>
          <a:bodyPr/>
          <a:lstStyle/>
          <a:p>
            <a:r>
              <a:rPr lang="en-US" altLang="en-US" dirty="0"/>
              <a:t>Glucocorticoids, Inhaled</a:t>
            </a:r>
            <a:endParaRPr lang="en-US" dirty="0"/>
          </a:p>
        </p:txBody>
      </p:sp>
      <p:sp>
        <p:nvSpPr>
          <p:cNvPr id="3" name="Content Placeholder 2">
            <a:extLst>
              <a:ext uri="{FF2B5EF4-FFF2-40B4-BE49-F238E27FC236}">
                <a16:creationId xmlns:a16="http://schemas.microsoft.com/office/drawing/2014/main" id="{0D505531-322F-4209-BF06-7F38A0388233}"/>
              </a:ext>
            </a:extLst>
          </p:cNvPr>
          <p:cNvSpPr>
            <a:spLocks noGrp="1"/>
          </p:cNvSpPr>
          <p:nvPr>
            <p:ph idx="1"/>
          </p:nvPr>
        </p:nvSpPr>
        <p:spPr>
          <a:xfrm>
            <a:off x="457200" y="992888"/>
            <a:ext cx="8229600" cy="3636261"/>
          </a:xfrm>
        </p:spPr>
        <p:txBody>
          <a:bodyPr/>
          <a:lstStyle/>
          <a:p>
            <a:r>
              <a:rPr lang="en-US" sz="1800" dirty="0">
                <a:solidFill>
                  <a:srgbClr val="000000"/>
                </a:solidFill>
                <a:uFillTx/>
              </a:rPr>
              <a:t>Prevalence and incidence of asthma in the U.S. continues to rise, affecting approximately 7</a:t>
            </a:r>
            <a:r>
              <a:rPr lang="en-US" sz="1800" dirty="0">
                <a:solidFill>
                  <a:srgbClr val="000000"/>
                </a:solidFill>
              </a:rPr>
              <a:t>.7% of adults and 8.4% of children (25.2 million Americans) </a:t>
            </a:r>
          </a:p>
          <a:p>
            <a:r>
              <a:rPr lang="en-US" sz="1800" dirty="0">
                <a:solidFill>
                  <a:srgbClr val="000000"/>
                </a:solidFill>
              </a:rPr>
              <a:t>Clinical studies have demonstrated the efficacy of inhaled corticosteroids (ICS) in improving lung function, reducing symptoms, reducing frequency and severity of exacerbations, plus improving the quality of life of patients with asthma</a:t>
            </a:r>
          </a:p>
          <a:p>
            <a:r>
              <a:rPr lang="en-US" sz="1800" dirty="0">
                <a:solidFill>
                  <a:srgbClr val="000000"/>
                </a:solidFill>
              </a:rPr>
              <a:t>Inhaled glucocorticoids are currently considered the most effective anti-inflammatory medications for the treatment of persistent asthma </a:t>
            </a:r>
          </a:p>
          <a:p>
            <a:pPr marL="0" indent="0">
              <a:buNone/>
            </a:pPr>
            <a:endParaRPr lang="en-US" sz="1800" dirty="0"/>
          </a:p>
        </p:txBody>
      </p:sp>
    </p:spTree>
    <p:extLst>
      <p:ext uri="{BB962C8B-B14F-4D97-AF65-F5344CB8AC3E}">
        <p14:creationId xmlns:p14="http://schemas.microsoft.com/office/powerpoint/2010/main" val="204049093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1EBC0-7273-41FE-AD57-DE511937A90B}"/>
              </a:ext>
            </a:extLst>
          </p:cNvPr>
          <p:cNvSpPr>
            <a:spLocks noGrp="1"/>
          </p:cNvSpPr>
          <p:nvPr>
            <p:ph type="title"/>
          </p:nvPr>
        </p:nvSpPr>
        <p:spPr/>
        <p:txBody>
          <a:bodyPr/>
          <a:lstStyle/>
          <a:p>
            <a:r>
              <a:rPr lang="en-US" altLang="en-US" dirty="0"/>
              <a:t>Glucocorticoids, Inhaled</a:t>
            </a:r>
            <a:endParaRPr lang="en-US" dirty="0"/>
          </a:p>
        </p:txBody>
      </p:sp>
      <p:sp>
        <p:nvSpPr>
          <p:cNvPr id="3" name="Content Placeholder 2">
            <a:extLst>
              <a:ext uri="{FF2B5EF4-FFF2-40B4-BE49-F238E27FC236}">
                <a16:creationId xmlns:a16="http://schemas.microsoft.com/office/drawing/2014/main" id="{26C8C4A0-3D7C-4C8E-B79B-CB8A7D008CCF}"/>
              </a:ext>
            </a:extLst>
          </p:cNvPr>
          <p:cNvSpPr>
            <a:spLocks noGrp="1"/>
          </p:cNvSpPr>
          <p:nvPr>
            <p:ph idx="1"/>
          </p:nvPr>
        </p:nvSpPr>
        <p:spPr>
          <a:xfrm>
            <a:off x="457200" y="992888"/>
            <a:ext cx="8229600" cy="3144533"/>
          </a:xfrm>
        </p:spPr>
        <p:txBody>
          <a:bodyPr/>
          <a:lstStyle/>
          <a:p>
            <a:r>
              <a:rPr lang="en-US" sz="1800" b="0" i="0" u="none" strike="noStrike" baseline="0" dirty="0">
                <a:solidFill>
                  <a:srgbClr val="000000"/>
                </a:solidFill>
                <a:latin typeface="Calibri" panose="020F0502020204030204" pitchFamily="34" charset="0"/>
              </a:rPr>
              <a:t>A 2020 Expert Panel Report from American College of Chest Physicians (CHEST) on the management of chronic cough due to asthma and non-asthmatic eosinophilic bronchitis (NAEB) in adults and adolescents addresses the role of ICS in these patients</a:t>
            </a:r>
          </a:p>
          <a:p>
            <a:r>
              <a:rPr lang="en-US" sz="1800" b="0" i="0" u="none" strike="noStrike" baseline="0" dirty="0">
                <a:solidFill>
                  <a:srgbClr val="000000"/>
                </a:solidFill>
                <a:latin typeface="Calibri" panose="020F0502020204030204" pitchFamily="34" charset="0"/>
              </a:rPr>
              <a:t>For </a:t>
            </a:r>
            <a:r>
              <a:rPr lang="en-US" sz="1800" dirty="0" err="1">
                <a:solidFill>
                  <a:srgbClr val="000000"/>
                </a:solidFill>
                <a:latin typeface="Calibri" panose="020F0502020204030204" pitchFamily="34" charset="0"/>
              </a:rPr>
              <a:t>individuadue</a:t>
            </a:r>
            <a:r>
              <a:rPr lang="en-US" sz="1800" dirty="0">
                <a:solidFill>
                  <a:srgbClr val="000000"/>
                </a:solidFill>
                <a:latin typeface="Calibri" panose="020F0502020204030204" pitchFamily="34" charset="0"/>
              </a:rPr>
              <a:t> to asthma as a unique system (cough variant asthma), they recommend ICS ls </a:t>
            </a:r>
            <a:r>
              <a:rPr lang="en-US" sz="1800" b="0" i="0" u="none" strike="noStrike" baseline="0" dirty="0">
                <a:solidFill>
                  <a:srgbClr val="000000"/>
                </a:solidFill>
                <a:latin typeface="Calibri" panose="020F0502020204030204" pitchFamily="34" charset="0"/>
              </a:rPr>
              <a:t>with chronic cough as first-line treatment</a:t>
            </a:r>
          </a:p>
          <a:p>
            <a:r>
              <a:rPr lang="en-US" sz="1800" b="0" i="0" u="none" strike="noStrike" baseline="0" dirty="0">
                <a:solidFill>
                  <a:srgbClr val="000000"/>
                </a:solidFill>
                <a:latin typeface="Calibri" panose="020F0502020204030204" pitchFamily="34" charset="0"/>
              </a:rPr>
              <a:t>If this is inadequate, the dose may be increased, treatment can be switched to a leukotriene inhibitor, or an ICS/LABA can be considered</a:t>
            </a:r>
          </a:p>
          <a:p>
            <a:r>
              <a:rPr lang="en-US" sz="1800" b="0" i="0" u="none" strike="noStrike" baseline="0" dirty="0">
                <a:solidFill>
                  <a:srgbClr val="000000"/>
                </a:solidFill>
                <a:latin typeface="Calibri" panose="020F0502020204030204" pitchFamily="34" charset="0"/>
              </a:rPr>
              <a:t>ICS are also recommended first-line for chronic cough due to NAEB, although they are not FDA- approved for this use</a:t>
            </a:r>
            <a:endParaRPr lang="en-US" sz="2000" dirty="0"/>
          </a:p>
        </p:txBody>
      </p:sp>
    </p:spTree>
    <p:extLst>
      <p:ext uri="{BB962C8B-B14F-4D97-AF65-F5344CB8AC3E}">
        <p14:creationId xmlns:p14="http://schemas.microsoft.com/office/powerpoint/2010/main" val="279623231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1EBC0-7273-41FE-AD57-DE511937A90B}"/>
              </a:ext>
            </a:extLst>
          </p:cNvPr>
          <p:cNvSpPr>
            <a:spLocks noGrp="1"/>
          </p:cNvSpPr>
          <p:nvPr>
            <p:ph type="title"/>
          </p:nvPr>
        </p:nvSpPr>
        <p:spPr/>
        <p:txBody>
          <a:bodyPr/>
          <a:lstStyle/>
          <a:p>
            <a:r>
              <a:rPr lang="en-US" altLang="en-US" dirty="0"/>
              <a:t>Glucocorticoids, Inhaled</a:t>
            </a:r>
            <a:endParaRPr lang="en-US" dirty="0"/>
          </a:p>
        </p:txBody>
      </p:sp>
      <p:sp>
        <p:nvSpPr>
          <p:cNvPr id="3" name="Content Placeholder 2">
            <a:extLst>
              <a:ext uri="{FF2B5EF4-FFF2-40B4-BE49-F238E27FC236}">
                <a16:creationId xmlns:a16="http://schemas.microsoft.com/office/drawing/2014/main" id="{26C8C4A0-3D7C-4C8E-B79B-CB8A7D008CCF}"/>
              </a:ext>
            </a:extLst>
          </p:cNvPr>
          <p:cNvSpPr>
            <a:spLocks noGrp="1"/>
          </p:cNvSpPr>
          <p:nvPr>
            <p:ph idx="1"/>
          </p:nvPr>
        </p:nvSpPr>
        <p:spPr>
          <a:xfrm>
            <a:off x="457200" y="992888"/>
            <a:ext cx="8229600" cy="3144533"/>
          </a:xfrm>
        </p:spPr>
        <p:txBody>
          <a:bodyPr/>
          <a:lstStyle/>
          <a:p>
            <a:r>
              <a:rPr lang="en-US" sz="2000" dirty="0">
                <a:solidFill>
                  <a:srgbClr val="000000"/>
                </a:solidFill>
              </a:rPr>
              <a:t>The products listed in the class overview are not indicated for the relief of acute bronchospasm. Patients with asthma should be prescribed a rescue/reliever agent for instances of bronchospasm</a:t>
            </a:r>
          </a:p>
          <a:p>
            <a:r>
              <a:rPr lang="en-US" sz="2000" dirty="0">
                <a:solidFill>
                  <a:srgbClr val="000000"/>
                </a:solidFill>
              </a:rPr>
              <a:t>For asthma therapy, the combination products should only be prescribed for patients not adequately controlled on a single-agent asthma control medication, such as an ICS, or for patients whose severity of asthma symptoms warrants initiation of treatment with both an ICS and a LABA </a:t>
            </a:r>
          </a:p>
          <a:p>
            <a:r>
              <a:rPr lang="en-US" sz="2000" dirty="0">
                <a:solidFill>
                  <a:srgbClr val="000000"/>
                </a:solidFill>
              </a:rPr>
              <a:t>At the initial diagnosis and periodically (and during exacerbations),  patient’s FEV</a:t>
            </a:r>
            <a:r>
              <a:rPr lang="en-US" sz="2000" baseline="-25000" dirty="0">
                <a:solidFill>
                  <a:srgbClr val="000000"/>
                </a:solidFill>
              </a:rPr>
              <a:t>1</a:t>
            </a:r>
            <a:r>
              <a:rPr lang="en-US" sz="2000" dirty="0">
                <a:solidFill>
                  <a:srgbClr val="000000"/>
                </a:solidFill>
              </a:rPr>
              <a:t> should be evaluated for treatment progress/success</a:t>
            </a:r>
          </a:p>
          <a:p>
            <a:endParaRPr lang="en-US" sz="2000" dirty="0"/>
          </a:p>
        </p:txBody>
      </p:sp>
    </p:spTree>
    <p:extLst>
      <p:ext uri="{BB962C8B-B14F-4D97-AF65-F5344CB8AC3E}">
        <p14:creationId xmlns:p14="http://schemas.microsoft.com/office/powerpoint/2010/main" val="145763438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F940A-C611-48DB-9212-63A70256E29A}"/>
              </a:ext>
            </a:extLst>
          </p:cNvPr>
          <p:cNvSpPr>
            <a:spLocks noGrp="1"/>
          </p:cNvSpPr>
          <p:nvPr>
            <p:ph type="title"/>
          </p:nvPr>
        </p:nvSpPr>
        <p:spPr/>
        <p:txBody>
          <a:bodyPr/>
          <a:lstStyle/>
          <a:p>
            <a:r>
              <a:rPr lang="en-US" altLang="en-US" dirty="0"/>
              <a:t>Glucocorticoids, Inhaled</a:t>
            </a:r>
            <a:endParaRPr lang="en-US" dirty="0"/>
          </a:p>
        </p:txBody>
      </p:sp>
      <p:sp>
        <p:nvSpPr>
          <p:cNvPr id="3" name="Content Placeholder 2">
            <a:extLst>
              <a:ext uri="{FF2B5EF4-FFF2-40B4-BE49-F238E27FC236}">
                <a16:creationId xmlns:a16="http://schemas.microsoft.com/office/drawing/2014/main" id="{73793DF5-CF9E-4207-83D4-DD02E4EEC7CD}"/>
              </a:ext>
            </a:extLst>
          </p:cNvPr>
          <p:cNvSpPr>
            <a:spLocks noGrp="1"/>
          </p:cNvSpPr>
          <p:nvPr>
            <p:ph idx="1"/>
          </p:nvPr>
        </p:nvSpPr>
        <p:spPr>
          <a:xfrm>
            <a:off x="457200" y="992888"/>
            <a:ext cx="8229600" cy="3276097"/>
          </a:xfrm>
        </p:spPr>
        <p:txBody>
          <a:bodyPr/>
          <a:lstStyle/>
          <a:p>
            <a:r>
              <a:rPr lang="en-US" sz="2000" dirty="0">
                <a:solidFill>
                  <a:schemeClr val="tx1">
                    <a:lumMod val="50000"/>
                  </a:schemeClr>
                </a:solidFill>
              </a:rPr>
              <a:t>In asthma therapy, corticosteroids suppress cytokine generation, recruitment of airway eosinophils, and release of inflammatory mediators, reducing airway hyper-responsiveness</a:t>
            </a:r>
          </a:p>
          <a:p>
            <a:r>
              <a:rPr lang="en-US" sz="2000" dirty="0">
                <a:solidFill>
                  <a:schemeClr val="tx1">
                    <a:lumMod val="50000"/>
                  </a:schemeClr>
                </a:solidFill>
              </a:rPr>
              <a:t>LABAs lead to bronchial relaxation and a decrease in the release of mediators of immediate hypersensitivity from mast cells</a:t>
            </a:r>
          </a:p>
          <a:p>
            <a:r>
              <a:rPr lang="en-US" sz="2000" dirty="0">
                <a:solidFill>
                  <a:schemeClr val="tx1">
                    <a:lumMod val="50000"/>
                  </a:schemeClr>
                </a:solidFill>
              </a:rPr>
              <a:t>LAMAs antagonizes the action of released acetylcholine causing bronchodilation</a:t>
            </a:r>
          </a:p>
          <a:p>
            <a:r>
              <a:rPr lang="en-US" sz="2000" dirty="0">
                <a:solidFill>
                  <a:schemeClr val="tx1">
                    <a:lumMod val="50000"/>
                  </a:schemeClr>
                </a:solidFill>
              </a:rPr>
              <a:t>Delivery system selection as well as the patients’ ability to properly use the device are important factors in the clinical success of ICS therapy </a:t>
            </a:r>
          </a:p>
          <a:p>
            <a:r>
              <a:rPr lang="en-US" sz="2000" dirty="0">
                <a:solidFill>
                  <a:schemeClr val="tx1">
                    <a:lumMod val="50000"/>
                  </a:schemeClr>
                </a:solidFill>
              </a:rPr>
              <a:t>Metered dose inhalers (MDIs) are pressurized spray inhalers, available in suspension and solution </a:t>
            </a:r>
          </a:p>
          <a:p>
            <a:endParaRPr lang="en-US" sz="2000" dirty="0"/>
          </a:p>
        </p:txBody>
      </p:sp>
    </p:spTree>
    <p:extLst>
      <p:ext uri="{BB962C8B-B14F-4D97-AF65-F5344CB8AC3E}">
        <p14:creationId xmlns:p14="http://schemas.microsoft.com/office/powerpoint/2010/main" val="392404058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E445C-8561-4D9D-A2D0-045A3E4256E7}"/>
              </a:ext>
            </a:extLst>
          </p:cNvPr>
          <p:cNvSpPr>
            <a:spLocks noGrp="1"/>
          </p:cNvSpPr>
          <p:nvPr>
            <p:ph type="title"/>
          </p:nvPr>
        </p:nvSpPr>
        <p:spPr/>
        <p:txBody>
          <a:bodyPr/>
          <a:lstStyle/>
          <a:p>
            <a:r>
              <a:rPr lang="en-US" altLang="en-US" dirty="0"/>
              <a:t>Glucocorticoids, Inhaled</a:t>
            </a:r>
            <a:endParaRPr lang="en-US" dirty="0"/>
          </a:p>
        </p:txBody>
      </p:sp>
      <p:sp>
        <p:nvSpPr>
          <p:cNvPr id="3" name="Content Placeholder 2">
            <a:extLst>
              <a:ext uri="{FF2B5EF4-FFF2-40B4-BE49-F238E27FC236}">
                <a16:creationId xmlns:a16="http://schemas.microsoft.com/office/drawing/2014/main" id="{B9963794-A1F7-4822-B126-15147F12728B}"/>
              </a:ext>
            </a:extLst>
          </p:cNvPr>
          <p:cNvSpPr>
            <a:spLocks noGrp="1"/>
          </p:cNvSpPr>
          <p:nvPr>
            <p:ph idx="1"/>
          </p:nvPr>
        </p:nvSpPr>
        <p:spPr>
          <a:xfrm>
            <a:off x="457200" y="992888"/>
            <a:ext cx="8229600" cy="3483861"/>
          </a:xfrm>
        </p:spPr>
        <p:txBody>
          <a:bodyPr/>
          <a:lstStyle/>
          <a:p>
            <a:r>
              <a:rPr lang="en-US" sz="2000" dirty="0">
                <a:solidFill>
                  <a:schemeClr val="tx1">
                    <a:lumMod val="50000"/>
                  </a:schemeClr>
                </a:solidFill>
              </a:rPr>
              <a:t>MDIs deliver approximately 15% to 35% of the administered dose to the lungs</a:t>
            </a:r>
          </a:p>
          <a:p>
            <a:r>
              <a:rPr lang="en-US" sz="2000" dirty="0">
                <a:solidFill>
                  <a:schemeClr val="tx1">
                    <a:lumMod val="50000"/>
                  </a:schemeClr>
                </a:solidFill>
              </a:rPr>
              <a:t>Spacer chambers may be used with most MDIs to make them easier to use and help deliver a greater drug amount to the airway</a:t>
            </a:r>
          </a:p>
          <a:p>
            <a:r>
              <a:rPr lang="en-US" sz="2000" dirty="0"/>
              <a:t>Products in this review with MDI devices include Advair HFA, </a:t>
            </a:r>
            <a:r>
              <a:rPr lang="en-US" sz="2000" dirty="0" err="1"/>
              <a:t>Alvesco</a:t>
            </a:r>
            <a:r>
              <a:rPr lang="en-US" sz="2000" dirty="0"/>
              <a:t>, Asmanex HFA, Dulera, Flovent HFA, QVAR </a:t>
            </a:r>
            <a:r>
              <a:rPr lang="en-US" sz="2000" dirty="0" err="1"/>
              <a:t>Redihaler</a:t>
            </a:r>
            <a:r>
              <a:rPr lang="en-US" sz="2000" dirty="0"/>
              <a:t>, Symbicort, and Breztri Aerosphere. QVAR Redihaler differs from conventional MDIs as it is breath activated, and should not be used with a spacer or volume holding chamber </a:t>
            </a:r>
          </a:p>
          <a:p>
            <a:r>
              <a:rPr lang="en-US" sz="2000" dirty="0">
                <a:solidFill>
                  <a:schemeClr val="tx1">
                    <a:lumMod val="50000"/>
                  </a:schemeClr>
                </a:solidFill>
              </a:rPr>
              <a:t>Dry-powder inhalers (DPIs) are breath-actuated devices that release the drug in the form of a dry powder upon inhalation</a:t>
            </a:r>
          </a:p>
          <a:p>
            <a:endParaRPr lang="en-US" sz="2000" b="1" dirty="0"/>
          </a:p>
        </p:txBody>
      </p:sp>
    </p:spTree>
    <p:extLst>
      <p:ext uri="{BB962C8B-B14F-4D97-AF65-F5344CB8AC3E}">
        <p14:creationId xmlns:p14="http://schemas.microsoft.com/office/powerpoint/2010/main" val="101591955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3792F-1519-4D66-A0BD-4E25EE83EE70}"/>
              </a:ext>
            </a:extLst>
          </p:cNvPr>
          <p:cNvSpPr>
            <a:spLocks noGrp="1"/>
          </p:cNvSpPr>
          <p:nvPr>
            <p:ph type="title"/>
          </p:nvPr>
        </p:nvSpPr>
        <p:spPr/>
        <p:txBody>
          <a:bodyPr/>
          <a:lstStyle/>
          <a:p>
            <a:r>
              <a:rPr lang="en-US" altLang="en-US" dirty="0"/>
              <a:t>Glucocorticoids, Inhaled</a:t>
            </a:r>
            <a:endParaRPr lang="en-US" dirty="0"/>
          </a:p>
        </p:txBody>
      </p:sp>
      <p:sp>
        <p:nvSpPr>
          <p:cNvPr id="3" name="Content Placeholder 2">
            <a:extLst>
              <a:ext uri="{FF2B5EF4-FFF2-40B4-BE49-F238E27FC236}">
                <a16:creationId xmlns:a16="http://schemas.microsoft.com/office/drawing/2014/main" id="{C838382B-AACE-474A-9DEB-CD2F8EAEB927}"/>
              </a:ext>
            </a:extLst>
          </p:cNvPr>
          <p:cNvSpPr>
            <a:spLocks noGrp="1"/>
          </p:cNvSpPr>
          <p:nvPr>
            <p:ph idx="1"/>
          </p:nvPr>
        </p:nvSpPr>
        <p:spPr>
          <a:xfrm>
            <a:off x="457200" y="992889"/>
            <a:ext cx="8229600" cy="3394472"/>
          </a:xfrm>
        </p:spPr>
        <p:txBody>
          <a:bodyPr/>
          <a:lstStyle/>
          <a:p>
            <a:r>
              <a:rPr lang="en-US" sz="2000" dirty="0">
                <a:solidFill>
                  <a:schemeClr val="tx1">
                    <a:lumMod val="50000"/>
                  </a:schemeClr>
                </a:solidFill>
              </a:rPr>
              <a:t>While DPIs minimize some of the difficulties in coordinating MDI usage, they have a tendency to result in more dosage variation at low inspiratory flow rates (&lt; 20 L/min) </a:t>
            </a:r>
          </a:p>
          <a:p>
            <a:r>
              <a:rPr lang="en-US" sz="2000" dirty="0"/>
              <a:t>Products in this review with DPI devices include Advair Diskus, </a:t>
            </a:r>
            <a:r>
              <a:rPr lang="en-US" sz="2000" dirty="0" err="1"/>
              <a:t>AirDuo</a:t>
            </a:r>
            <a:r>
              <a:rPr lang="en-US" sz="2000" dirty="0"/>
              <a:t> </a:t>
            </a:r>
            <a:r>
              <a:rPr lang="en-US" sz="2000" dirty="0" err="1"/>
              <a:t>RespiClick</a:t>
            </a:r>
            <a:r>
              <a:rPr lang="en-US" sz="2000" dirty="0"/>
              <a:t>, </a:t>
            </a:r>
            <a:r>
              <a:rPr lang="en-US" sz="2000" dirty="0" err="1"/>
              <a:t>AirDuo</a:t>
            </a:r>
            <a:r>
              <a:rPr lang="en-US" sz="2000" dirty="0"/>
              <a:t> Digihaler, </a:t>
            </a:r>
            <a:r>
              <a:rPr lang="en-US" sz="2000" dirty="0" err="1"/>
              <a:t>Arnuity</a:t>
            </a:r>
            <a:r>
              <a:rPr lang="en-US" sz="2000" dirty="0"/>
              <a:t> Ellipta, </a:t>
            </a:r>
            <a:r>
              <a:rPr lang="en-US" sz="2000" dirty="0" err="1"/>
              <a:t>ArmonAir</a:t>
            </a:r>
            <a:r>
              <a:rPr lang="en-US" sz="2000" dirty="0"/>
              <a:t> Digihaler, Asmanex </a:t>
            </a:r>
            <a:r>
              <a:rPr lang="en-US" sz="2000" dirty="0" err="1"/>
              <a:t>Twisthaler</a:t>
            </a:r>
            <a:r>
              <a:rPr lang="en-US" sz="2000" dirty="0"/>
              <a:t>, </a:t>
            </a:r>
            <a:r>
              <a:rPr lang="en-US" sz="2000" dirty="0" err="1"/>
              <a:t>Breo</a:t>
            </a:r>
            <a:r>
              <a:rPr lang="en-US" sz="2000" dirty="0"/>
              <a:t> Ellipta, Flovent Diskus, Pulmicort </a:t>
            </a:r>
            <a:r>
              <a:rPr lang="en-US" sz="2000" dirty="0" err="1"/>
              <a:t>Flexhaler</a:t>
            </a:r>
            <a:r>
              <a:rPr lang="en-US" sz="2000" dirty="0"/>
              <a:t>, and </a:t>
            </a:r>
            <a:r>
              <a:rPr lang="en-US" sz="2000" dirty="0" err="1"/>
              <a:t>Trelegy</a:t>
            </a:r>
            <a:r>
              <a:rPr lang="en-US" sz="2000" dirty="0"/>
              <a:t> Ellipta. </a:t>
            </a:r>
          </a:p>
          <a:p>
            <a:r>
              <a:rPr lang="en-US" sz="2000" dirty="0">
                <a:solidFill>
                  <a:schemeClr val="tx1">
                    <a:lumMod val="50000"/>
                  </a:schemeClr>
                </a:solidFill>
              </a:rPr>
              <a:t>Products in this review that are nebulized include budesonide and Pulmicort respules</a:t>
            </a:r>
          </a:p>
          <a:p>
            <a:r>
              <a:rPr lang="en-US" sz="2000" dirty="0">
                <a:solidFill>
                  <a:schemeClr val="tx1">
                    <a:lumMod val="50000"/>
                  </a:schemeClr>
                </a:solidFill>
              </a:rPr>
              <a:t>Several of the products listed also carry indications in the treatment of COPD </a:t>
            </a:r>
          </a:p>
          <a:p>
            <a:endParaRPr lang="en-US" sz="2000" dirty="0"/>
          </a:p>
        </p:txBody>
      </p:sp>
    </p:spTree>
    <p:extLst>
      <p:ext uri="{BB962C8B-B14F-4D97-AF65-F5344CB8AC3E}">
        <p14:creationId xmlns:p14="http://schemas.microsoft.com/office/powerpoint/2010/main" val="375654834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047D7-7C6F-4CB8-B9E6-EB19AC7EDEDA}"/>
              </a:ext>
            </a:extLst>
          </p:cNvPr>
          <p:cNvSpPr>
            <a:spLocks noGrp="1"/>
          </p:cNvSpPr>
          <p:nvPr>
            <p:ph type="title"/>
          </p:nvPr>
        </p:nvSpPr>
        <p:spPr/>
        <p:txBody>
          <a:bodyPr/>
          <a:lstStyle/>
          <a:p>
            <a:r>
              <a:rPr lang="en-US" altLang="en-US" dirty="0"/>
              <a:t>Glucocorticoids, Inhaled</a:t>
            </a:r>
            <a:endParaRPr lang="en-US" dirty="0"/>
          </a:p>
        </p:txBody>
      </p:sp>
      <p:sp>
        <p:nvSpPr>
          <p:cNvPr id="3" name="Content Placeholder 2">
            <a:extLst>
              <a:ext uri="{FF2B5EF4-FFF2-40B4-BE49-F238E27FC236}">
                <a16:creationId xmlns:a16="http://schemas.microsoft.com/office/drawing/2014/main" id="{FE68B2B8-3D13-4224-80B3-E65E35D293CA}"/>
              </a:ext>
            </a:extLst>
          </p:cNvPr>
          <p:cNvSpPr>
            <a:spLocks noGrp="1"/>
          </p:cNvSpPr>
          <p:nvPr>
            <p:ph idx="1"/>
          </p:nvPr>
        </p:nvSpPr>
        <p:spPr>
          <a:xfrm>
            <a:off x="152400" y="992888"/>
            <a:ext cx="8763000" cy="3068333"/>
          </a:xfrm>
        </p:spPr>
        <p:txBody>
          <a:bodyPr/>
          <a:lstStyle/>
          <a:p>
            <a:r>
              <a:rPr lang="en-US" sz="2000" dirty="0">
                <a:solidFill>
                  <a:schemeClr val="tx1">
                    <a:lumMod val="50000"/>
                  </a:schemeClr>
                </a:solidFill>
              </a:rPr>
              <a:t>When used in equivalent dosages, efficacy among all ICS is similar</a:t>
            </a:r>
          </a:p>
          <a:p>
            <a:r>
              <a:rPr lang="en-US" sz="2000" dirty="0">
                <a:solidFill>
                  <a:schemeClr val="tx1">
                    <a:lumMod val="50000"/>
                  </a:schemeClr>
                </a:solidFill>
              </a:rPr>
              <a:t>There are differences among the agents in dosage frequency and the number of inhalations needed for each dose. Most are recommended for twice daily use</a:t>
            </a:r>
          </a:p>
          <a:p>
            <a:r>
              <a:rPr lang="en-US" sz="2000" dirty="0">
                <a:solidFill>
                  <a:schemeClr val="tx1">
                    <a:lumMod val="50000"/>
                  </a:schemeClr>
                </a:solidFill>
              </a:rPr>
              <a:t>Arnuity Ellipta, </a:t>
            </a:r>
            <a:r>
              <a:rPr lang="en-US" sz="2000" dirty="0" err="1">
                <a:solidFill>
                  <a:schemeClr val="tx1">
                    <a:lumMod val="50000"/>
                  </a:schemeClr>
                </a:solidFill>
              </a:rPr>
              <a:t>Breo</a:t>
            </a:r>
            <a:r>
              <a:rPr lang="en-US" sz="2000" dirty="0">
                <a:solidFill>
                  <a:schemeClr val="tx1">
                    <a:lumMod val="50000"/>
                  </a:schemeClr>
                </a:solidFill>
              </a:rPr>
              <a:t> Ellipta, </a:t>
            </a:r>
            <a:r>
              <a:rPr lang="en-US" sz="2000" dirty="0" err="1">
                <a:solidFill>
                  <a:schemeClr val="tx1">
                    <a:lumMod val="50000"/>
                  </a:schemeClr>
                </a:solidFill>
              </a:rPr>
              <a:t>Trelegy</a:t>
            </a:r>
            <a:r>
              <a:rPr lang="en-US" sz="2000" dirty="0">
                <a:solidFill>
                  <a:schemeClr val="tx1">
                    <a:lumMod val="50000"/>
                  </a:schemeClr>
                </a:solidFill>
              </a:rPr>
              <a:t> Ellipta and Asmanex Twisthaler can be dosed once daily</a:t>
            </a:r>
          </a:p>
          <a:p>
            <a:r>
              <a:rPr lang="en-US" sz="2000" dirty="0" err="1">
                <a:solidFill>
                  <a:schemeClr val="tx1">
                    <a:lumMod val="50000"/>
                  </a:schemeClr>
                </a:solidFill>
              </a:rPr>
              <a:t>Alvesco</a:t>
            </a:r>
            <a:r>
              <a:rPr lang="en-US" sz="2000" dirty="0">
                <a:solidFill>
                  <a:schemeClr val="tx1">
                    <a:lumMod val="50000"/>
                  </a:schemeClr>
                </a:solidFill>
              </a:rPr>
              <a:t> and QVAR Redihaler are either converted during absorption (beclomethasone) or in the lung (ciclesonide)</a:t>
            </a:r>
          </a:p>
          <a:p>
            <a:r>
              <a:rPr lang="en-US" sz="2000" dirty="0">
                <a:solidFill>
                  <a:schemeClr val="tx1">
                    <a:lumMod val="50000"/>
                  </a:schemeClr>
                </a:solidFill>
              </a:rPr>
              <a:t>FDA cautions on the use of LABA products in asthma, also apply to the combination ICS/LABA products but no longer is a boxed warning</a:t>
            </a:r>
          </a:p>
          <a:p>
            <a:r>
              <a:rPr lang="en-US" sz="2000" dirty="0">
                <a:solidFill>
                  <a:schemeClr val="tx1">
                    <a:lumMod val="50000"/>
                  </a:schemeClr>
                </a:solidFill>
              </a:rPr>
              <a:t>The FDA recommends against the use of LABA without the use of an ICS, and for the shortest duration possible to maintain asthma control </a:t>
            </a:r>
          </a:p>
          <a:p>
            <a:endParaRPr lang="en-US" sz="2000" dirty="0"/>
          </a:p>
        </p:txBody>
      </p:sp>
    </p:spTree>
    <p:extLst>
      <p:ext uri="{BB962C8B-B14F-4D97-AF65-F5344CB8AC3E}">
        <p14:creationId xmlns:p14="http://schemas.microsoft.com/office/powerpoint/2010/main" val="324273041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Glucocorticoids, Inhaled</a:t>
            </a:r>
            <a:endParaRPr lang="en-US" dirty="0"/>
          </a:p>
        </p:txBody>
      </p:sp>
      <p:sp>
        <p:nvSpPr>
          <p:cNvPr id="3" name="Content Placeholder 2"/>
          <p:cNvSpPr>
            <a:spLocks noGrp="1"/>
          </p:cNvSpPr>
          <p:nvPr>
            <p:ph idx="1"/>
          </p:nvPr>
        </p:nvSpPr>
        <p:spPr/>
        <p:txBody>
          <a:bodyPr/>
          <a:lstStyle/>
          <a:p>
            <a:r>
              <a:rPr lang="en-US" sz="2000" dirty="0">
                <a:solidFill>
                  <a:srgbClr val="000000"/>
                </a:solidFill>
                <a:uFillTx/>
              </a:rPr>
              <a:t>The </a:t>
            </a:r>
            <a:r>
              <a:rPr lang="en-US" sz="2000" dirty="0">
                <a:solidFill>
                  <a:srgbClr val="000000"/>
                </a:solidFill>
                <a:highlight>
                  <a:srgbClr val="00FFFF"/>
                </a:highlight>
              </a:rPr>
              <a:t>2021</a:t>
            </a:r>
            <a:r>
              <a:rPr lang="en-US" sz="2000" dirty="0">
                <a:solidFill>
                  <a:srgbClr val="000000"/>
                </a:solidFill>
              </a:rPr>
              <a:t> </a:t>
            </a:r>
            <a:r>
              <a:rPr lang="en-US" sz="2000" dirty="0">
                <a:solidFill>
                  <a:srgbClr val="000000"/>
                </a:solidFill>
                <a:uFillTx/>
              </a:rPr>
              <a:t>GINA guidelines offer a control-based management plan which adjusts treatment through a continuous cycle of assessment and review of the patient’s response to therapy as it relates to symptom control, future risk of exacerbations, and side effects. </a:t>
            </a:r>
          </a:p>
          <a:p>
            <a:r>
              <a:rPr lang="en-US" sz="2000" dirty="0">
                <a:solidFill>
                  <a:srgbClr val="000000"/>
                </a:solidFill>
                <a:highlight>
                  <a:srgbClr val="00FFFF"/>
                </a:highlight>
              </a:rPr>
              <a:t>The GINA 2021 guidelines describe 2 treatment tracks: Track 1 and Track 2. In Track 1, the reliever is as-needed low dose ICS-formoterol. In Track 2, the reliever is an as-needed SABA, which is the alternative approach when Track 1 is not an option or is not preferred for patient-specific reasons. </a:t>
            </a:r>
          </a:p>
          <a:p>
            <a:r>
              <a:rPr lang="en-US" sz="2000" dirty="0">
                <a:solidFill>
                  <a:srgbClr val="000000"/>
                </a:solidFill>
                <a:uFillTx/>
              </a:rPr>
              <a:t>The </a:t>
            </a:r>
            <a:r>
              <a:rPr lang="en-US" sz="2000" dirty="0">
                <a:solidFill>
                  <a:srgbClr val="000000"/>
                </a:solidFill>
                <a:highlight>
                  <a:srgbClr val="00FFFF"/>
                </a:highlight>
              </a:rPr>
              <a:t>2021</a:t>
            </a:r>
            <a:r>
              <a:rPr lang="en-US" sz="2000" dirty="0">
                <a:solidFill>
                  <a:srgbClr val="000000"/>
                </a:solidFill>
                <a:uFillTx/>
              </a:rPr>
              <a:t> GOLD guidelines place a great focus on the assessment of inhaler technique and adherence to improve therapeutic outcomes</a:t>
            </a:r>
          </a:p>
          <a:p>
            <a:endParaRPr lang="en-US" sz="1800" dirty="0">
              <a:solidFill>
                <a:srgbClr val="000000"/>
              </a:solidFill>
            </a:endParaRPr>
          </a:p>
          <a:p>
            <a:endParaRPr lang="en-US" sz="1800" dirty="0">
              <a:solidFill>
                <a:srgbClr val="000000"/>
              </a:solidFill>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118</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56013652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Glucocorticoids, Inhaled</a:t>
            </a:r>
            <a:endParaRPr lang="en-US" dirty="0"/>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119</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pic>
        <p:nvPicPr>
          <p:cNvPr id="8" name="Content Placeholder 7">
            <a:extLst>
              <a:ext uri="{FF2B5EF4-FFF2-40B4-BE49-F238E27FC236}">
                <a16:creationId xmlns:a16="http://schemas.microsoft.com/office/drawing/2014/main" id="{B081B15C-6C6D-4B83-B38C-ABB6519F133F}"/>
              </a:ext>
            </a:extLst>
          </p:cNvPr>
          <p:cNvPicPr>
            <a:picLocks noGrp="1" noChangeAspect="1"/>
          </p:cNvPicPr>
          <p:nvPr>
            <p:ph idx="1"/>
          </p:nvPr>
        </p:nvPicPr>
        <p:blipFill>
          <a:blip r:embed="rId3"/>
          <a:stretch>
            <a:fillRect/>
          </a:stretch>
        </p:blipFill>
        <p:spPr>
          <a:xfrm>
            <a:off x="927312" y="819150"/>
            <a:ext cx="7289375" cy="3886200"/>
          </a:xfrm>
        </p:spPr>
      </p:pic>
    </p:spTree>
    <p:extLst>
      <p:ext uri="{BB962C8B-B14F-4D97-AF65-F5344CB8AC3E}">
        <p14:creationId xmlns:p14="http://schemas.microsoft.com/office/powerpoint/2010/main" val="4116035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altLang="en-US" dirty="0"/>
              <a:t>Antibiotics, Inhaled</a:t>
            </a:r>
            <a:endParaRPr lang="en-US" dirty="0"/>
          </a:p>
        </p:txBody>
      </p:sp>
      <p:sp>
        <p:nvSpPr>
          <p:cNvPr id="3" name="Subtitle 2">
            <a:extLst>
              <a:ext uri="{FF2B5EF4-FFF2-40B4-BE49-F238E27FC236}">
                <a16:creationId xmlns:a16="http://schemas.microsoft.com/office/drawing/2014/main" id="{BAF4DB0F-0B44-4C09-B74A-057E6970AB11}"/>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7731222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Glucocorticoids, Inhaled</a:t>
            </a:r>
            <a:endParaRPr lang="en-US" dirty="0"/>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120</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pic>
        <p:nvPicPr>
          <p:cNvPr id="9" name="Content Placeholder 6">
            <a:extLst>
              <a:ext uri="{FF2B5EF4-FFF2-40B4-BE49-F238E27FC236}">
                <a16:creationId xmlns:a16="http://schemas.microsoft.com/office/drawing/2014/main" id="{85FB3D14-145C-45E3-8D98-570AE0D4A5F0}"/>
              </a:ext>
            </a:extLst>
          </p:cNvPr>
          <p:cNvPicPr>
            <a:picLocks noGrp="1" noChangeAspect="1"/>
          </p:cNvPicPr>
          <p:nvPr>
            <p:ph idx="1"/>
          </p:nvPr>
        </p:nvPicPr>
        <p:blipFill>
          <a:blip r:embed="rId3"/>
          <a:stretch>
            <a:fillRect/>
          </a:stretch>
        </p:blipFill>
        <p:spPr>
          <a:xfrm>
            <a:off x="1066800" y="978225"/>
            <a:ext cx="7343750" cy="3346125"/>
          </a:xfrm>
        </p:spPr>
      </p:pic>
    </p:spTree>
    <p:extLst>
      <p:ext uri="{BB962C8B-B14F-4D97-AF65-F5344CB8AC3E}">
        <p14:creationId xmlns:p14="http://schemas.microsoft.com/office/powerpoint/2010/main" val="337800297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85ACC-BAAE-472D-97E1-23D01C1605B6}"/>
              </a:ext>
            </a:extLst>
          </p:cNvPr>
          <p:cNvSpPr>
            <a:spLocks noGrp="1"/>
          </p:cNvSpPr>
          <p:nvPr>
            <p:ph type="title"/>
          </p:nvPr>
        </p:nvSpPr>
        <p:spPr/>
        <p:txBody>
          <a:bodyPr/>
          <a:lstStyle/>
          <a:p>
            <a:r>
              <a:rPr lang="en-US" altLang="en-US" dirty="0"/>
              <a:t>Glucocorticoids, Inhaled</a:t>
            </a:r>
            <a:endParaRPr lang="en-US" dirty="0"/>
          </a:p>
        </p:txBody>
      </p:sp>
      <p:sp>
        <p:nvSpPr>
          <p:cNvPr id="3" name="Content Placeholder 2">
            <a:extLst>
              <a:ext uri="{FF2B5EF4-FFF2-40B4-BE49-F238E27FC236}">
                <a16:creationId xmlns:a16="http://schemas.microsoft.com/office/drawing/2014/main" id="{256029AC-C531-438B-854B-82A144E85032}"/>
              </a:ext>
            </a:extLst>
          </p:cNvPr>
          <p:cNvSpPr>
            <a:spLocks noGrp="1"/>
          </p:cNvSpPr>
          <p:nvPr>
            <p:ph idx="1"/>
          </p:nvPr>
        </p:nvSpPr>
        <p:spPr>
          <a:xfrm>
            <a:off x="457200" y="992889"/>
            <a:ext cx="8229600" cy="3449333"/>
          </a:xfrm>
        </p:spPr>
        <p:txBody>
          <a:bodyPr/>
          <a:lstStyle/>
          <a:p>
            <a:pPr marL="342900" lvl="1" indent="-342900" eaLnBrk="0" hangingPunct="0">
              <a:spcBef>
                <a:spcPct val="45000"/>
              </a:spcBef>
              <a:buClr>
                <a:srgbClr val="89A5C7"/>
              </a:buClr>
              <a:buNone/>
            </a:pPr>
            <a:r>
              <a:rPr lang="en-US" sz="2400" b="1" i="1" dirty="0">
                <a:solidFill>
                  <a:schemeClr val="tx1">
                    <a:lumMod val="50000"/>
                  </a:schemeClr>
                </a:solidFill>
              </a:rPr>
              <a:t>Product/Guideline Updates:</a:t>
            </a:r>
          </a:p>
          <a:p>
            <a:r>
              <a:rPr lang="en-US" sz="2000" dirty="0">
                <a:effectLst/>
                <a:latin typeface="Calibri" panose="020F0502020204030204" pitchFamily="34" charset="0"/>
                <a:ea typeface="Times New Roman" panose="02020603050405020304" pitchFamily="18" charset="0"/>
                <a:cs typeface="Arial" panose="020B0604020202020204" pitchFamily="34" charset="0"/>
              </a:rPr>
              <a:t>National Asthma Education and Prevention Program updated their 2007 asthma guidelines</a:t>
            </a:r>
          </a:p>
          <a:p>
            <a:r>
              <a:rPr lang="en-US" sz="2000" dirty="0">
                <a:latin typeface="Calibri" panose="020F0502020204030204" pitchFamily="34" charset="0"/>
              </a:rPr>
              <a:t>As needed ICS with formoterol is recommended instead for patients 5 to 11 years of age at steps 3 and 4 (as low-dose or medium-dose, respectively), but a SABA is recommended as an alternative. For combinations of an ICS and a LABA for patients ≥ 5 years of age, the group states a single inhaler is preferable. </a:t>
            </a:r>
          </a:p>
          <a:p>
            <a:r>
              <a:rPr lang="en-US" sz="2000" dirty="0">
                <a:effectLst/>
                <a:latin typeface="Calibri" panose="020F0502020204030204" pitchFamily="34" charset="0"/>
                <a:ea typeface="Times New Roman" panose="02020603050405020304" pitchFamily="18" charset="0"/>
                <a:cs typeface="Arial" panose="020B0604020202020204" pitchFamily="34" charset="0"/>
              </a:rPr>
              <a:t>Key recommendations for pharmacotherapy are organized by asthma severity in steps 1 to 6</a:t>
            </a:r>
            <a:endParaRPr lang="en-US" sz="2000" dirty="0"/>
          </a:p>
        </p:txBody>
      </p:sp>
    </p:spTree>
    <p:extLst>
      <p:ext uri="{BB962C8B-B14F-4D97-AF65-F5344CB8AC3E}">
        <p14:creationId xmlns:p14="http://schemas.microsoft.com/office/powerpoint/2010/main" val="60090254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85ACC-BAAE-472D-97E1-23D01C1605B6}"/>
              </a:ext>
            </a:extLst>
          </p:cNvPr>
          <p:cNvSpPr>
            <a:spLocks noGrp="1"/>
          </p:cNvSpPr>
          <p:nvPr>
            <p:ph type="title"/>
          </p:nvPr>
        </p:nvSpPr>
        <p:spPr/>
        <p:txBody>
          <a:bodyPr/>
          <a:lstStyle/>
          <a:p>
            <a:r>
              <a:rPr lang="en-US" altLang="en-US" dirty="0"/>
              <a:t>Glucocorticoids, Inhaled</a:t>
            </a:r>
            <a:endParaRPr lang="en-US" dirty="0"/>
          </a:p>
        </p:txBody>
      </p:sp>
      <p:sp>
        <p:nvSpPr>
          <p:cNvPr id="3" name="Content Placeholder 2">
            <a:extLst>
              <a:ext uri="{FF2B5EF4-FFF2-40B4-BE49-F238E27FC236}">
                <a16:creationId xmlns:a16="http://schemas.microsoft.com/office/drawing/2014/main" id="{256029AC-C531-438B-854B-82A144E85032}"/>
              </a:ext>
            </a:extLst>
          </p:cNvPr>
          <p:cNvSpPr>
            <a:spLocks noGrp="1"/>
          </p:cNvSpPr>
          <p:nvPr>
            <p:ph idx="1"/>
          </p:nvPr>
        </p:nvSpPr>
        <p:spPr/>
        <p:txBody>
          <a:bodyPr/>
          <a:lstStyle/>
          <a:p>
            <a:pPr marL="342900" lvl="1" indent="-342900" eaLnBrk="0" hangingPunct="0">
              <a:spcBef>
                <a:spcPct val="45000"/>
              </a:spcBef>
              <a:buClr>
                <a:srgbClr val="89A5C7"/>
              </a:buClr>
              <a:buNone/>
            </a:pPr>
            <a:r>
              <a:rPr lang="en-US" b="1" i="1" dirty="0">
                <a:solidFill>
                  <a:schemeClr val="tx1">
                    <a:lumMod val="50000"/>
                  </a:schemeClr>
                </a:solidFill>
              </a:rPr>
              <a:t>Product/Guideline Updates:</a:t>
            </a:r>
          </a:p>
          <a:p>
            <a:r>
              <a:rPr lang="en-US" sz="1800" dirty="0">
                <a:effectLst/>
                <a:latin typeface="Calibri" panose="020F0502020204030204" pitchFamily="34" charset="0"/>
                <a:ea typeface="Times New Roman" panose="02020603050405020304" pitchFamily="18" charset="0"/>
                <a:cs typeface="Arial" panose="020B0604020202020204" pitchFamily="34" charset="0"/>
              </a:rPr>
              <a:t>National Asthma Education and Prevention Program updated their 2007 asthma guidelines</a:t>
            </a:r>
          </a:p>
          <a:p>
            <a:r>
              <a:rPr lang="en-US" sz="1800" dirty="0">
                <a:effectLst/>
                <a:latin typeface="Calibri" panose="020F0502020204030204" pitchFamily="34" charset="0"/>
                <a:ea typeface="Times New Roman" panose="02020603050405020304" pitchFamily="18" charset="0"/>
                <a:cs typeface="Arial" panose="020B0604020202020204" pitchFamily="34" charset="0"/>
              </a:rPr>
              <a:t>Key recommendations for pharmacotherapy are organized by asthma severity in steps 1 to 5</a:t>
            </a:r>
            <a:endParaRPr lang="en-US" dirty="0"/>
          </a:p>
        </p:txBody>
      </p:sp>
      <p:pic>
        <p:nvPicPr>
          <p:cNvPr id="5" name="Picture 4">
            <a:extLst>
              <a:ext uri="{FF2B5EF4-FFF2-40B4-BE49-F238E27FC236}">
                <a16:creationId xmlns:a16="http://schemas.microsoft.com/office/drawing/2014/main" id="{9FC5B9BD-F529-4083-BC67-AC371B52B71E}"/>
              </a:ext>
            </a:extLst>
          </p:cNvPr>
          <p:cNvPicPr>
            <a:picLocks noChangeAspect="1"/>
          </p:cNvPicPr>
          <p:nvPr/>
        </p:nvPicPr>
        <p:blipFill>
          <a:blip r:embed="rId2"/>
          <a:stretch>
            <a:fillRect/>
          </a:stretch>
        </p:blipFill>
        <p:spPr>
          <a:xfrm>
            <a:off x="0" y="1428750"/>
            <a:ext cx="8991600" cy="3013471"/>
          </a:xfrm>
          <a:prstGeom prst="rect">
            <a:avLst/>
          </a:prstGeom>
        </p:spPr>
      </p:pic>
    </p:spTree>
    <p:extLst>
      <p:ext uri="{BB962C8B-B14F-4D97-AF65-F5344CB8AC3E}">
        <p14:creationId xmlns:p14="http://schemas.microsoft.com/office/powerpoint/2010/main" val="79904675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85ACC-BAAE-472D-97E1-23D01C1605B6}"/>
              </a:ext>
            </a:extLst>
          </p:cNvPr>
          <p:cNvSpPr>
            <a:spLocks noGrp="1"/>
          </p:cNvSpPr>
          <p:nvPr>
            <p:ph type="title"/>
          </p:nvPr>
        </p:nvSpPr>
        <p:spPr/>
        <p:txBody>
          <a:bodyPr/>
          <a:lstStyle/>
          <a:p>
            <a:r>
              <a:rPr lang="en-US" altLang="en-US" dirty="0"/>
              <a:t>Glucocorticoids, Inhaled</a:t>
            </a:r>
            <a:endParaRPr lang="en-US" dirty="0"/>
          </a:p>
        </p:txBody>
      </p:sp>
      <p:sp>
        <p:nvSpPr>
          <p:cNvPr id="3" name="Content Placeholder 2">
            <a:extLst>
              <a:ext uri="{FF2B5EF4-FFF2-40B4-BE49-F238E27FC236}">
                <a16:creationId xmlns:a16="http://schemas.microsoft.com/office/drawing/2014/main" id="{256029AC-C531-438B-854B-82A144E85032}"/>
              </a:ext>
            </a:extLst>
          </p:cNvPr>
          <p:cNvSpPr>
            <a:spLocks noGrp="1"/>
          </p:cNvSpPr>
          <p:nvPr>
            <p:ph idx="1"/>
          </p:nvPr>
        </p:nvSpPr>
        <p:spPr>
          <a:xfrm>
            <a:off x="457200" y="819150"/>
            <a:ext cx="8686800" cy="3623072"/>
          </a:xfrm>
        </p:spPr>
        <p:txBody>
          <a:bodyPr/>
          <a:lstStyle/>
          <a:p>
            <a:pPr marL="342900" lvl="1" indent="-342900" eaLnBrk="0" hangingPunct="0">
              <a:spcBef>
                <a:spcPct val="45000"/>
              </a:spcBef>
              <a:buClr>
                <a:srgbClr val="89A5C7"/>
              </a:buClr>
              <a:buNone/>
            </a:pPr>
            <a:r>
              <a:rPr lang="en-US" b="1" i="1" dirty="0">
                <a:solidFill>
                  <a:schemeClr val="tx1">
                    <a:lumMod val="50000"/>
                  </a:schemeClr>
                </a:solidFill>
              </a:rPr>
              <a:t>Product/Guideline Updates:</a:t>
            </a:r>
          </a:p>
          <a:p>
            <a:pPr marL="342900" lvl="1" indent="-342900" eaLnBrk="0" hangingPunct="0">
              <a:spcBef>
                <a:spcPct val="45000"/>
              </a:spcBef>
              <a:buClr>
                <a:srgbClr val="89A5C7"/>
              </a:buClr>
              <a:buNone/>
            </a:pPr>
            <a:endParaRPr lang="en-US" b="1" i="1" dirty="0">
              <a:solidFill>
                <a:schemeClr val="tx1">
                  <a:lumMod val="50000"/>
                </a:schemeClr>
              </a:solidFill>
            </a:endParaRPr>
          </a:p>
          <a:p>
            <a:pPr marL="342900" lvl="1" indent="-342900" eaLnBrk="0" hangingPunct="0">
              <a:spcBef>
                <a:spcPct val="45000"/>
              </a:spcBef>
              <a:buClr>
                <a:srgbClr val="89A5C7"/>
              </a:buClr>
              <a:buNone/>
            </a:pPr>
            <a:endParaRPr lang="en-US" b="1" i="1" dirty="0">
              <a:solidFill>
                <a:schemeClr val="tx1">
                  <a:lumMod val="50000"/>
                </a:schemeClr>
              </a:solidFill>
            </a:endParaRPr>
          </a:p>
          <a:p>
            <a:r>
              <a:rPr lang="en-US" sz="1800" dirty="0">
                <a:effectLst/>
                <a:latin typeface="Calibri" panose="020F0502020204030204" pitchFamily="34" charset="0"/>
                <a:ea typeface="Times New Roman" panose="02020603050405020304" pitchFamily="18" charset="0"/>
                <a:cs typeface="Arial" panose="020B0604020202020204" pitchFamily="34" charset="0"/>
              </a:rPr>
              <a:t>National Asthma Education and Prevention Program updated their 2007 asthma guidelines</a:t>
            </a:r>
          </a:p>
          <a:p>
            <a:r>
              <a:rPr lang="en-US" sz="1800" dirty="0">
                <a:effectLst/>
                <a:latin typeface="Calibri" panose="020F0502020204030204" pitchFamily="34" charset="0"/>
                <a:ea typeface="Times New Roman" panose="02020603050405020304" pitchFamily="18" charset="0"/>
                <a:cs typeface="Arial" panose="020B0604020202020204" pitchFamily="34" charset="0"/>
              </a:rPr>
              <a:t>Key recommendations for pharmacotherapy are organized by asthma severity in steps 1 to 5</a:t>
            </a:r>
            <a:endParaRPr lang="en-US" dirty="0"/>
          </a:p>
        </p:txBody>
      </p:sp>
      <p:pic>
        <p:nvPicPr>
          <p:cNvPr id="6" name="Picture 5">
            <a:extLst>
              <a:ext uri="{FF2B5EF4-FFF2-40B4-BE49-F238E27FC236}">
                <a16:creationId xmlns:a16="http://schemas.microsoft.com/office/drawing/2014/main" id="{80B7F094-1AFB-462E-85CF-B42836A5962E}"/>
              </a:ext>
            </a:extLst>
          </p:cNvPr>
          <p:cNvPicPr>
            <a:picLocks noChangeAspect="1"/>
          </p:cNvPicPr>
          <p:nvPr/>
        </p:nvPicPr>
        <p:blipFill>
          <a:blip r:embed="rId3"/>
          <a:stretch>
            <a:fillRect/>
          </a:stretch>
        </p:blipFill>
        <p:spPr>
          <a:xfrm>
            <a:off x="76200" y="1352550"/>
            <a:ext cx="8991600" cy="3140565"/>
          </a:xfrm>
          <a:prstGeom prst="rect">
            <a:avLst/>
          </a:prstGeom>
        </p:spPr>
      </p:pic>
    </p:spTree>
    <p:extLst>
      <p:ext uri="{BB962C8B-B14F-4D97-AF65-F5344CB8AC3E}">
        <p14:creationId xmlns:p14="http://schemas.microsoft.com/office/powerpoint/2010/main" val="87692530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D7F2B-7D13-4AC5-AE72-A492C9A5BAE1}"/>
              </a:ext>
            </a:extLst>
          </p:cNvPr>
          <p:cNvSpPr>
            <a:spLocks noGrp="1"/>
          </p:cNvSpPr>
          <p:nvPr>
            <p:ph type="title"/>
          </p:nvPr>
        </p:nvSpPr>
        <p:spPr/>
        <p:txBody>
          <a:bodyPr/>
          <a:lstStyle/>
          <a:p>
            <a:r>
              <a:rPr lang="en-US" altLang="en-US" dirty="0"/>
              <a:t>Glucocorticoids, Inhaled</a:t>
            </a:r>
            <a:endParaRPr lang="en-US" dirty="0"/>
          </a:p>
        </p:txBody>
      </p:sp>
      <p:sp>
        <p:nvSpPr>
          <p:cNvPr id="3" name="Content Placeholder 2">
            <a:extLst>
              <a:ext uri="{FF2B5EF4-FFF2-40B4-BE49-F238E27FC236}">
                <a16:creationId xmlns:a16="http://schemas.microsoft.com/office/drawing/2014/main" id="{8F0BD904-0B8D-4923-BDC2-7F87D3B480A9}"/>
              </a:ext>
            </a:extLst>
          </p:cNvPr>
          <p:cNvSpPr>
            <a:spLocks noGrp="1"/>
          </p:cNvSpPr>
          <p:nvPr>
            <p:ph idx="1"/>
          </p:nvPr>
        </p:nvSpPr>
        <p:spPr>
          <a:xfrm>
            <a:off x="152400" y="895350"/>
            <a:ext cx="8763000" cy="3733800"/>
          </a:xfrm>
        </p:spPr>
        <p:txBody>
          <a:bodyPr/>
          <a:lstStyle/>
          <a:p>
            <a:pPr marL="342900" lvl="1" indent="-342900" eaLnBrk="0" hangingPunct="0">
              <a:spcBef>
                <a:spcPct val="45000"/>
              </a:spcBef>
              <a:buClr>
                <a:srgbClr val="89A5C7"/>
              </a:buClr>
              <a:buNone/>
            </a:pPr>
            <a:r>
              <a:rPr lang="en-US" b="1" i="1" dirty="0">
                <a:solidFill>
                  <a:schemeClr val="tx1">
                    <a:lumMod val="50000"/>
                  </a:schemeClr>
                </a:solidFill>
              </a:rPr>
              <a:t>Product/Guideline Updates:</a:t>
            </a:r>
          </a:p>
          <a:p>
            <a:pPr marR="0" lvl="0" fontAlgn="base">
              <a:spcBef>
                <a:spcPts val="0"/>
              </a:spcBef>
              <a:buClr>
                <a:srgbClr val="000000"/>
              </a:buClr>
            </a:pPr>
            <a:r>
              <a:rPr lang="en-US" sz="2000" dirty="0"/>
              <a:t>Armonair </a:t>
            </a:r>
            <a:r>
              <a:rPr lang="en-US" sz="2000" dirty="0" err="1"/>
              <a:t>Respiclick</a:t>
            </a:r>
            <a:r>
              <a:rPr lang="en-US" sz="2000" dirty="0"/>
              <a:t> (fluticasone propionate) is now approved for the maintenance treatment of asthma as prophylactic therapy in patients 4-11 years of age.</a:t>
            </a:r>
          </a:p>
          <a:p>
            <a:pPr marL="0" marR="0" lvl="0" indent="0" fontAlgn="base">
              <a:spcBef>
                <a:spcPts val="0"/>
              </a:spcBef>
              <a:buClr>
                <a:srgbClr val="000000"/>
              </a:buClr>
              <a:buNone/>
            </a:pPr>
            <a:endParaRPr lang="en-US" sz="2000" dirty="0"/>
          </a:p>
          <a:p>
            <a:pPr marR="0" lvl="0" fontAlgn="base">
              <a:spcBef>
                <a:spcPts val="0"/>
              </a:spcBef>
              <a:buClr>
                <a:srgbClr val="000000"/>
              </a:buClr>
            </a:pPr>
            <a:r>
              <a:rPr lang="en-US" sz="2000" dirty="0"/>
              <a:t>Previously, it was only approved for use in patients ≥ 12 years of age. For this expanded population, it is dosed differently</a:t>
            </a:r>
            <a:r>
              <a:rPr lang="en-US" sz="2000"/>
              <a:t>.  </a:t>
            </a:r>
          </a:p>
          <a:p>
            <a:pPr marL="0" marR="0" lvl="0" indent="0" fontAlgn="base">
              <a:spcBef>
                <a:spcPts val="0"/>
              </a:spcBef>
              <a:buClr>
                <a:srgbClr val="000000"/>
              </a:buClr>
              <a:buNone/>
            </a:pPr>
            <a:endParaRPr lang="en-US" sz="2000" dirty="0"/>
          </a:p>
          <a:p>
            <a:pPr marR="0" lvl="0" fontAlgn="base">
              <a:spcBef>
                <a:spcPts val="0"/>
              </a:spcBef>
              <a:buClr>
                <a:srgbClr val="000000"/>
              </a:buClr>
            </a:pPr>
            <a:r>
              <a:rPr lang="en-US" sz="2000" dirty="0"/>
              <a:t>The recommended dose is 1 inhalation of 30 mcg or 55 mcg twice daily and should not be used with a spacer or volume holding chamber. A new 30 mcg/inhalation product presentation was also approved.  </a:t>
            </a:r>
            <a:endParaRPr lang="en-US" dirty="0"/>
          </a:p>
        </p:txBody>
      </p:sp>
    </p:spTree>
    <p:extLst>
      <p:ext uri="{BB962C8B-B14F-4D97-AF65-F5344CB8AC3E}">
        <p14:creationId xmlns:p14="http://schemas.microsoft.com/office/powerpoint/2010/main" val="149787456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E7D95-BDF3-4C3A-AD4A-29AED78F194A}"/>
              </a:ext>
            </a:extLst>
          </p:cNvPr>
          <p:cNvSpPr>
            <a:spLocks noGrp="1"/>
          </p:cNvSpPr>
          <p:nvPr>
            <p:ph type="ctrTitle"/>
          </p:nvPr>
        </p:nvSpPr>
        <p:spPr/>
        <p:txBody>
          <a:bodyPr/>
          <a:lstStyle/>
          <a:p>
            <a:r>
              <a:rPr lang="en-US" altLang="en-US" dirty="0"/>
              <a:t>Growth Hormone</a:t>
            </a:r>
            <a:endParaRPr lang="en-US" dirty="0"/>
          </a:p>
        </p:txBody>
      </p:sp>
      <p:sp>
        <p:nvSpPr>
          <p:cNvPr id="4" name="Subtitle 3">
            <a:extLst>
              <a:ext uri="{FF2B5EF4-FFF2-40B4-BE49-F238E27FC236}">
                <a16:creationId xmlns:a16="http://schemas.microsoft.com/office/drawing/2014/main" id="{FEC02E9C-E530-434B-BB41-120079153249}"/>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36302223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C569A-7C8D-4D91-8FD8-272C9168197C}"/>
              </a:ext>
            </a:extLst>
          </p:cNvPr>
          <p:cNvSpPr>
            <a:spLocks noGrp="1"/>
          </p:cNvSpPr>
          <p:nvPr>
            <p:ph type="title"/>
          </p:nvPr>
        </p:nvSpPr>
        <p:spPr/>
        <p:txBody>
          <a:bodyPr/>
          <a:lstStyle/>
          <a:p>
            <a:r>
              <a:rPr lang="en-US" dirty="0"/>
              <a:t>Growth Hormone</a:t>
            </a:r>
          </a:p>
        </p:txBody>
      </p:sp>
      <p:sp>
        <p:nvSpPr>
          <p:cNvPr id="3" name="Content Placeholder 2">
            <a:extLst>
              <a:ext uri="{FF2B5EF4-FFF2-40B4-BE49-F238E27FC236}">
                <a16:creationId xmlns:a16="http://schemas.microsoft.com/office/drawing/2014/main" id="{4F6DAC22-E688-4CEF-9FC2-9DA47FFC0734}"/>
              </a:ext>
            </a:extLst>
          </p:cNvPr>
          <p:cNvSpPr>
            <a:spLocks noGrp="1"/>
          </p:cNvSpPr>
          <p:nvPr>
            <p:ph idx="1"/>
          </p:nvPr>
        </p:nvSpPr>
        <p:spPr>
          <a:xfrm>
            <a:off x="457200" y="666750"/>
            <a:ext cx="8229600" cy="3394472"/>
          </a:xfrm>
        </p:spPr>
        <p:txBody>
          <a:bodyPr/>
          <a:lstStyle/>
          <a:p>
            <a:pPr>
              <a:buNone/>
            </a:pPr>
            <a:r>
              <a:rPr lang="en-US" altLang="en-US" sz="2000" b="1" i="1" dirty="0">
                <a:solidFill>
                  <a:schemeClr val="tx1">
                    <a:lumMod val="50000"/>
                  </a:schemeClr>
                </a:solidFill>
              </a:rPr>
              <a:t>Class Overview: Products</a:t>
            </a:r>
            <a:endParaRPr lang="en-US" sz="2000" dirty="0">
              <a:solidFill>
                <a:schemeClr val="tx1">
                  <a:lumMod val="50000"/>
                </a:schemeClr>
              </a:solidFill>
            </a:endParaRPr>
          </a:p>
          <a:p>
            <a:r>
              <a:rPr lang="en-US" sz="2000" dirty="0">
                <a:solidFill>
                  <a:schemeClr val="tx1">
                    <a:lumMod val="50000"/>
                  </a:schemeClr>
                </a:solidFill>
              </a:rPr>
              <a:t>Genotropin cartridge &amp; syringe (somatropin)</a:t>
            </a:r>
          </a:p>
          <a:p>
            <a:r>
              <a:rPr lang="en-US" sz="2000" dirty="0">
                <a:solidFill>
                  <a:schemeClr val="tx1">
                    <a:lumMod val="50000"/>
                  </a:schemeClr>
                </a:solidFill>
              </a:rPr>
              <a:t>Humatrope cartridge &amp; vial (somatropin)</a:t>
            </a:r>
          </a:p>
          <a:p>
            <a:r>
              <a:rPr lang="en-US" sz="2000" dirty="0">
                <a:solidFill>
                  <a:schemeClr val="tx1">
                    <a:lumMod val="50000"/>
                  </a:schemeClr>
                </a:solidFill>
              </a:rPr>
              <a:t>Norditropin pens (somatropin)</a:t>
            </a:r>
          </a:p>
          <a:p>
            <a:r>
              <a:rPr lang="en-US" sz="2000" dirty="0">
                <a:solidFill>
                  <a:schemeClr val="tx1">
                    <a:lumMod val="50000"/>
                  </a:schemeClr>
                </a:solidFill>
              </a:rPr>
              <a:t>Nutropin AQ NuSpin cartridge (somatropin)</a:t>
            </a:r>
          </a:p>
          <a:p>
            <a:r>
              <a:rPr lang="en-US" sz="2000" dirty="0">
                <a:solidFill>
                  <a:schemeClr val="tx1">
                    <a:lumMod val="50000"/>
                  </a:schemeClr>
                </a:solidFill>
              </a:rPr>
              <a:t>Omnitrope cartridge &amp; vial (somatropin)</a:t>
            </a:r>
          </a:p>
          <a:p>
            <a:r>
              <a:rPr lang="en-US" sz="2000" dirty="0">
                <a:solidFill>
                  <a:schemeClr val="tx1">
                    <a:lumMod val="50000"/>
                  </a:schemeClr>
                </a:solidFill>
              </a:rPr>
              <a:t>Saizen cartridge &amp; vials (somatropin)</a:t>
            </a:r>
          </a:p>
          <a:p>
            <a:r>
              <a:rPr lang="en-US" sz="2000" dirty="0">
                <a:solidFill>
                  <a:schemeClr val="tx1">
                    <a:lumMod val="50000"/>
                  </a:schemeClr>
                </a:solidFill>
              </a:rPr>
              <a:t>Serostim vials (somatropin)</a:t>
            </a:r>
          </a:p>
          <a:p>
            <a:r>
              <a:rPr lang="en-US" sz="2000" dirty="0" err="1">
                <a:highlight>
                  <a:srgbClr val="00FFFF"/>
                </a:highlight>
              </a:rPr>
              <a:t>Skytrofa</a:t>
            </a:r>
            <a:r>
              <a:rPr lang="en-US" sz="2000" dirty="0">
                <a:highlight>
                  <a:srgbClr val="00FFFF"/>
                </a:highlight>
              </a:rPr>
              <a:t> (</a:t>
            </a:r>
            <a:r>
              <a:rPr lang="en-US" sz="2000" b="0" i="0" u="none" strike="noStrike" baseline="0" dirty="0" err="1">
                <a:solidFill>
                  <a:srgbClr val="000000"/>
                </a:solidFill>
                <a:highlight>
                  <a:srgbClr val="00FFFF"/>
                </a:highlight>
                <a:latin typeface="Calibri" panose="020F0502020204030204" pitchFamily="34" charset="0"/>
              </a:rPr>
              <a:t>lonapegsomatropin-tcgd</a:t>
            </a:r>
            <a:r>
              <a:rPr lang="en-US" sz="2000" dirty="0">
                <a:solidFill>
                  <a:srgbClr val="000000"/>
                </a:solidFill>
                <a:highlight>
                  <a:srgbClr val="00FFFF"/>
                </a:highlight>
                <a:latin typeface="Calibri" panose="020F0502020204030204" pitchFamily="34" charset="0"/>
              </a:rPr>
              <a:t>)</a:t>
            </a:r>
            <a:endParaRPr lang="en-US" sz="2000" dirty="0">
              <a:solidFill>
                <a:schemeClr val="tx1">
                  <a:lumMod val="50000"/>
                </a:schemeClr>
              </a:solidFill>
              <a:highlight>
                <a:srgbClr val="00FFFF"/>
              </a:highlight>
            </a:endParaRPr>
          </a:p>
          <a:p>
            <a:r>
              <a:rPr lang="en-US" sz="2000" dirty="0">
                <a:solidFill>
                  <a:schemeClr val="tx1">
                    <a:lumMod val="50000"/>
                  </a:schemeClr>
                </a:solidFill>
              </a:rPr>
              <a:t>Zomacton vials (somatropin)</a:t>
            </a:r>
          </a:p>
          <a:p>
            <a:r>
              <a:rPr lang="en-US" sz="2000" dirty="0">
                <a:solidFill>
                  <a:schemeClr val="tx1">
                    <a:lumMod val="50000"/>
                  </a:schemeClr>
                </a:solidFill>
              </a:rPr>
              <a:t>Zorbtive vials (somatropin)</a:t>
            </a:r>
            <a:endParaRPr lang="en-US" sz="2000" dirty="0"/>
          </a:p>
        </p:txBody>
      </p:sp>
    </p:spTree>
    <p:extLst>
      <p:ext uri="{BB962C8B-B14F-4D97-AF65-F5344CB8AC3E}">
        <p14:creationId xmlns:p14="http://schemas.microsoft.com/office/powerpoint/2010/main" val="70317377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B0F6C-80D6-46E5-B2F6-514A0FF66FCA}"/>
              </a:ext>
            </a:extLst>
          </p:cNvPr>
          <p:cNvSpPr>
            <a:spLocks noGrp="1"/>
          </p:cNvSpPr>
          <p:nvPr>
            <p:ph type="title"/>
          </p:nvPr>
        </p:nvSpPr>
        <p:spPr/>
        <p:txBody>
          <a:bodyPr/>
          <a:lstStyle/>
          <a:p>
            <a:r>
              <a:rPr lang="en-US" dirty="0"/>
              <a:t>Growth Hormone</a:t>
            </a:r>
          </a:p>
        </p:txBody>
      </p:sp>
      <p:sp>
        <p:nvSpPr>
          <p:cNvPr id="3" name="Content Placeholder 2">
            <a:extLst>
              <a:ext uri="{FF2B5EF4-FFF2-40B4-BE49-F238E27FC236}">
                <a16:creationId xmlns:a16="http://schemas.microsoft.com/office/drawing/2014/main" id="{71B18AF9-27D1-4F5F-8736-20AC7D7CBD1B}"/>
              </a:ext>
            </a:extLst>
          </p:cNvPr>
          <p:cNvSpPr>
            <a:spLocks noGrp="1"/>
          </p:cNvSpPr>
          <p:nvPr>
            <p:ph idx="1"/>
          </p:nvPr>
        </p:nvSpPr>
        <p:spPr/>
        <p:txBody>
          <a:bodyPr/>
          <a:lstStyle/>
          <a:p>
            <a:pPr marL="342900" lvl="1" indent="-342900">
              <a:spcBef>
                <a:spcPts val="1000"/>
              </a:spcBef>
              <a:buSzTx/>
              <a:buFont typeface="Arial" panose="020B0604020202020204" pitchFamily="34" charset="0"/>
              <a:buChar char="•"/>
            </a:pPr>
            <a:r>
              <a:rPr lang="en-US" sz="2000" dirty="0">
                <a:solidFill>
                  <a:schemeClr val="tx1">
                    <a:lumMod val="50000"/>
                  </a:schemeClr>
                </a:solidFill>
              </a:rPr>
              <a:t>The primary indication for these products is growth hormone deficiency (GHD): Genotropin; Humatrope; Norditropin; Nutropin AQ; Omnitrope; Saizen; </a:t>
            </a:r>
            <a:r>
              <a:rPr lang="en-US" sz="2000" dirty="0" err="1">
                <a:solidFill>
                  <a:schemeClr val="tx1">
                    <a:lumMod val="50000"/>
                  </a:schemeClr>
                </a:solidFill>
              </a:rPr>
              <a:t>Zomacton</a:t>
            </a:r>
            <a:endParaRPr lang="en-US" sz="2000" dirty="0">
              <a:solidFill>
                <a:schemeClr val="tx1">
                  <a:lumMod val="50000"/>
                </a:schemeClr>
              </a:solidFill>
            </a:endParaRPr>
          </a:p>
          <a:p>
            <a:pPr marL="342900" lvl="1" indent="-342900">
              <a:spcBef>
                <a:spcPts val="1000"/>
              </a:spcBef>
              <a:buSzTx/>
              <a:buFont typeface="Arial" panose="020B0604020202020204" pitchFamily="34" charset="0"/>
              <a:buChar char="•"/>
            </a:pPr>
            <a:r>
              <a:rPr lang="en-US" sz="2000" b="0" i="0" u="none" strike="noStrike" baseline="0" dirty="0" err="1">
                <a:solidFill>
                  <a:srgbClr val="000000"/>
                </a:solidFill>
                <a:highlight>
                  <a:srgbClr val="00FFFF"/>
                </a:highlight>
                <a:latin typeface="Calibri" panose="020F0502020204030204" pitchFamily="34" charset="0"/>
              </a:rPr>
              <a:t>Skytrofa</a:t>
            </a:r>
            <a:r>
              <a:rPr lang="en-US" sz="2000" b="0" i="0" u="none" strike="noStrike" baseline="0" dirty="0">
                <a:solidFill>
                  <a:srgbClr val="000000"/>
                </a:solidFill>
                <a:highlight>
                  <a:srgbClr val="00FFFF"/>
                </a:highlight>
                <a:latin typeface="Calibri" panose="020F0502020204030204" pitchFamily="34" charset="0"/>
              </a:rPr>
              <a:t> is only indicated for the treatment of pediatric patients ≥ 1 year old who weigh ≥ 11.5 kg and have growth failure due to inadequate secretion of endogenous growth hormone (GH)</a:t>
            </a:r>
          </a:p>
          <a:p>
            <a:pPr marL="342900" lvl="1" indent="-342900">
              <a:spcBef>
                <a:spcPts val="1000"/>
              </a:spcBef>
              <a:buSzTx/>
              <a:buFont typeface="Arial" panose="020B0604020202020204" pitchFamily="34" charset="0"/>
              <a:buChar char="•"/>
            </a:pPr>
            <a:r>
              <a:rPr lang="en-US" sz="2000" dirty="0">
                <a:solidFill>
                  <a:schemeClr val="tx1">
                    <a:lumMod val="50000"/>
                  </a:schemeClr>
                </a:solidFill>
              </a:rPr>
              <a:t>Several products carry an indication for Turner Syndrome: Genotropin; Humatrope; Norditropin; Nutropin AQ; Omnitrope; Zomacton</a:t>
            </a:r>
          </a:p>
          <a:p>
            <a:pPr marL="342900" lvl="1" indent="-342900">
              <a:spcBef>
                <a:spcPts val="1000"/>
              </a:spcBef>
              <a:buSzTx/>
              <a:buFont typeface="Arial" panose="020B0604020202020204" pitchFamily="34" charset="0"/>
              <a:buChar char="•"/>
            </a:pPr>
            <a:endParaRPr lang="en-US" sz="2400" b="1" i="1" dirty="0">
              <a:solidFill>
                <a:schemeClr val="tx1">
                  <a:lumMod val="50000"/>
                </a:schemeClr>
              </a:solidFill>
            </a:endParaRPr>
          </a:p>
          <a:p>
            <a:endParaRPr lang="en-US" sz="2400" i="1" dirty="0">
              <a:solidFill>
                <a:srgbClr val="2C2C2C"/>
              </a:solidFill>
            </a:endParaRPr>
          </a:p>
          <a:p>
            <a:endParaRPr lang="en-US" dirty="0"/>
          </a:p>
        </p:txBody>
      </p:sp>
    </p:spTree>
    <p:extLst>
      <p:ext uri="{BB962C8B-B14F-4D97-AF65-F5344CB8AC3E}">
        <p14:creationId xmlns:p14="http://schemas.microsoft.com/office/powerpoint/2010/main" val="221327961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68924-3A7A-414F-A231-115F497A7A8E}"/>
              </a:ext>
            </a:extLst>
          </p:cNvPr>
          <p:cNvSpPr>
            <a:spLocks noGrp="1"/>
          </p:cNvSpPr>
          <p:nvPr>
            <p:ph type="title"/>
          </p:nvPr>
        </p:nvSpPr>
        <p:spPr/>
        <p:txBody>
          <a:bodyPr/>
          <a:lstStyle/>
          <a:p>
            <a:r>
              <a:rPr lang="en-US" dirty="0"/>
              <a:t>Growth Hormone</a:t>
            </a:r>
          </a:p>
        </p:txBody>
      </p:sp>
      <p:sp>
        <p:nvSpPr>
          <p:cNvPr id="3" name="Content Placeholder 2">
            <a:extLst>
              <a:ext uri="{FF2B5EF4-FFF2-40B4-BE49-F238E27FC236}">
                <a16:creationId xmlns:a16="http://schemas.microsoft.com/office/drawing/2014/main" id="{F264EEC0-71BA-43B8-9422-D594BBF1E791}"/>
              </a:ext>
            </a:extLst>
          </p:cNvPr>
          <p:cNvSpPr>
            <a:spLocks noGrp="1"/>
          </p:cNvSpPr>
          <p:nvPr>
            <p:ph idx="1"/>
          </p:nvPr>
        </p:nvSpPr>
        <p:spPr/>
        <p:txBody>
          <a:bodyPr/>
          <a:lstStyle/>
          <a:p>
            <a:pPr marL="342900" lvl="1" indent="-342900">
              <a:spcBef>
                <a:spcPts val="1000"/>
              </a:spcBef>
              <a:buSzTx/>
              <a:buFont typeface="Arial" panose="020B0604020202020204" pitchFamily="34" charset="0"/>
              <a:buChar char="•"/>
            </a:pPr>
            <a:r>
              <a:rPr lang="en-US" sz="2000" dirty="0">
                <a:solidFill>
                  <a:srgbClr val="2C2C2C"/>
                </a:solidFill>
              </a:rPr>
              <a:t>Six products are indicated for Idiopathic Short Stature: </a:t>
            </a:r>
            <a:r>
              <a:rPr lang="en-US" sz="2000" dirty="0">
                <a:solidFill>
                  <a:schemeClr val="tx1">
                    <a:lumMod val="50000"/>
                  </a:schemeClr>
                </a:solidFill>
              </a:rPr>
              <a:t>Genotropin; </a:t>
            </a:r>
            <a:r>
              <a:rPr lang="en-US" sz="2000" dirty="0" err="1">
                <a:solidFill>
                  <a:schemeClr val="tx1">
                    <a:lumMod val="50000"/>
                  </a:schemeClr>
                </a:solidFill>
              </a:rPr>
              <a:t>Humatrope</a:t>
            </a:r>
            <a:r>
              <a:rPr lang="en-US" sz="2000" dirty="0">
                <a:solidFill>
                  <a:schemeClr val="tx1">
                    <a:lumMod val="50000"/>
                  </a:schemeClr>
                </a:solidFill>
              </a:rPr>
              <a:t>; </a:t>
            </a:r>
            <a:r>
              <a:rPr lang="en-US" sz="2000" dirty="0" err="1">
                <a:solidFill>
                  <a:schemeClr val="tx1">
                    <a:lumMod val="50000"/>
                  </a:schemeClr>
                </a:solidFill>
              </a:rPr>
              <a:t>Nutropin</a:t>
            </a:r>
            <a:r>
              <a:rPr lang="en-US" sz="2000" dirty="0">
                <a:solidFill>
                  <a:schemeClr val="tx1">
                    <a:lumMod val="50000"/>
                  </a:schemeClr>
                </a:solidFill>
              </a:rPr>
              <a:t> AQ; </a:t>
            </a:r>
            <a:r>
              <a:rPr lang="en-US" sz="2000" dirty="0" err="1">
                <a:solidFill>
                  <a:schemeClr val="tx1">
                    <a:lumMod val="50000"/>
                  </a:schemeClr>
                </a:solidFill>
              </a:rPr>
              <a:t>Omnitrope</a:t>
            </a:r>
            <a:r>
              <a:rPr lang="en-US" sz="2000" dirty="0">
                <a:solidFill>
                  <a:schemeClr val="tx1">
                    <a:lumMod val="50000"/>
                  </a:schemeClr>
                </a:solidFill>
              </a:rPr>
              <a:t>; Norditropin; </a:t>
            </a:r>
            <a:r>
              <a:rPr lang="en-US" sz="2000" dirty="0" err="1">
                <a:solidFill>
                  <a:schemeClr val="tx1">
                    <a:lumMod val="50000"/>
                  </a:schemeClr>
                </a:solidFill>
              </a:rPr>
              <a:t>Zomacton</a:t>
            </a:r>
            <a:endParaRPr lang="en-US" sz="2000" dirty="0">
              <a:solidFill>
                <a:srgbClr val="2C2C2C"/>
              </a:solidFill>
            </a:endParaRPr>
          </a:p>
          <a:p>
            <a:pPr marL="342900" lvl="1" indent="-342900">
              <a:spcBef>
                <a:spcPts val="1000"/>
              </a:spcBef>
              <a:buSzTx/>
              <a:buFont typeface="Arial" panose="020B0604020202020204" pitchFamily="34" charset="0"/>
              <a:buChar char="•"/>
            </a:pPr>
            <a:r>
              <a:rPr lang="en-US" sz="2000" dirty="0">
                <a:solidFill>
                  <a:srgbClr val="2C2C2C"/>
                </a:solidFill>
              </a:rPr>
              <a:t>The following products are indicated for Small for Gestational Age: </a:t>
            </a:r>
            <a:r>
              <a:rPr lang="en-US" sz="2000" dirty="0">
                <a:solidFill>
                  <a:schemeClr val="tx1">
                    <a:lumMod val="50000"/>
                  </a:schemeClr>
                </a:solidFill>
              </a:rPr>
              <a:t>Genotropin; </a:t>
            </a:r>
            <a:r>
              <a:rPr lang="en-US" sz="2000" dirty="0" err="1">
                <a:solidFill>
                  <a:schemeClr val="tx1">
                    <a:lumMod val="50000"/>
                  </a:schemeClr>
                </a:solidFill>
              </a:rPr>
              <a:t>Humatrope</a:t>
            </a:r>
            <a:r>
              <a:rPr lang="en-US" sz="2000" dirty="0">
                <a:solidFill>
                  <a:schemeClr val="tx1">
                    <a:lumMod val="50000"/>
                  </a:schemeClr>
                </a:solidFill>
              </a:rPr>
              <a:t>; Norditropin; </a:t>
            </a:r>
            <a:r>
              <a:rPr lang="en-US" sz="2000" dirty="0" err="1">
                <a:solidFill>
                  <a:schemeClr val="tx1">
                    <a:lumMod val="50000"/>
                  </a:schemeClr>
                </a:solidFill>
              </a:rPr>
              <a:t>Omnitrope</a:t>
            </a:r>
            <a:r>
              <a:rPr lang="en-US" sz="2000" dirty="0">
                <a:solidFill>
                  <a:schemeClr val="tx1">
                    <a:lumMod val="50000"/>
                  </a:schemeClr>
                </a:solidFill>
              </a:rPr>
              <a:t>; </a:t>
            </a:r>
            <a:r>
              <a:rPr lang="en-US" sz="2000" dirty="0" err="1">
                <a:solidFill>
                  <a:schemeClr val="tx1">
                    <a:lumMod val="50000"/>
                  </a:schemeClr>
                </a:solidFill>
              </a:rPr>
              <a:t>Zomacton</a:t>
            </a:r>
            <a:endParaRPr lang="en-US" sz="2000" dirty="0">
              <a:solidFill>
                <a:srgbClr val="2C2C2C"/>
              </a:solidFill>
            </a:endParaRPr>
          </a:p>
          <a:p>
            <a:pPr marL="342900" lvl="1" indent="-342900">
              <a:spcBef>
                <a:spcPts val="1000"/>
              </a:spcBef>
              <a:buSzTx/>
              <a:buFont typeface="Arial" panose="020B0604020202020204" pitchFamily="34" charset="0"/>
              <a:buChar char="•"/>
            </a:pPr>
            <a:r>
              <a:rPr lang="en-US" sz="2000" dirty="0">
                <a:solidFill>
                  <a:schemeClr val="tx1">
                    <a:lumMod val="50000"/>
                  </a:schemeClr>
                </a:solidFill>
              </a:rPr>
              <a:t>Genotropin, Omnitrope, and Norditropin are indicated for Prader-Willi Syndrome</a:t>
            </a:r>
          </a:p>
          <a:p>
            <a:pPr marL="342900" lvl="1" indent="-342900">
              <a:spcBef>
                <a:spcPts val="1000"/>
              </a:spcBef>
              <a:buSzTx/>
              <a:buFont typeface="Arial" panose="020B0604020202020204" pitchFamily="34" charset="0"/>
              <a:buChar char="•"/>
            </a:pPr>
            <a:r>
              <a:rPr lang="en-US" sz="2000" dirty="0">
                <a:solidFill>
                  <a:schemeClr val="tx1">
                    <a:lumMod val="50000"/>
                  </a:schemeClr>
                </a:solidFill>
              </a:rPr>
              <a:t>Humatrope is also indicated for Short Stature Homeobox Gene</a:t>
            </a:r>
          </a:p>
          <a:p>
            <a:r>
              <a:rPr lang="en-US" sz="2000" dirty="0">
                <a:solidFill>
                  <a:srgbClr val="2C2C2C"/>
                </a:solidFill>
              </a:rPr>
              <a:t>Serostim is only </a:t>
            </a:r>
            <a:r>
              <a:rPr lang="en-US" sz="2000" dirty="0">
                <a:solidFill>
                  <a:srgbClr val="000000"/>
                </a:solidFill>
              </a:rPr>
              <a:t>indicated for HIV wasting or cachexia to increase lean body mass and weight, and improve physical endurance </a:t>
            </a:r>
            <a:r>
              <a:rPr lang="en-US" dirty="0">
                <a:solidFill>
                  <a:srgbClr val="000000"/>
                </a:solidFill>
              </a:rPr>
              <a:t>	</a:t>
            </a:r>
          </a:p>
          <a:p>
            <a:pPr marL="342900" lvl="1" indent="-342900">
              <a:spcBef>
                <a:spcPts val="1000"/>
              </a:spcBef>
              <a:buSzTx/>
              <a:buFont typeface="Arial" panose="020B0604020202020204" pitchFamily="34" charset="0"/>
              <a:buChar char="•"/>
            </a:pPr>
            <a:r>
              <a:rPr lang="en-US" sz="2000" dirty="0">
                <a:solidFill>
                  <a:srgbClr val="000000"/>
                </a:solidFill>
              </a:rPr>
              <a:t>Zorbtive is indicated for Short Bowel Syndrome only</a:t>
            </a:r>
          </a:p>
          <a:p>
            <a:endParaRPr lang="en-US" dirty="0"/>
          </a:p>
        </p:txBody>
      </p:sp>
    </p:spTree>
    <p:extLst>
      <p:ext uri="{BB962C8B-B14F-4D97-AF65-F5344CB8AC3E}">
        <p14:creationId xmlns:p14="http://schemas.microsoft.com/office/powerpoint/2010/main" val="198503293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7E95D-1A39-46DA-BBE4-B09FA2A25B4D}"/>
              </a:ext>
            </a:extLst>
          </p:cNvPr>
          <p:cNvSpPr>
            <a:spLocks noGrp="1"/>
          </p:cNvSpPr>
          <p:nvPr>
            <p:ph type="title"/>
          </p:nvPr>
        </p:nvSpPr>
        <p:spPr/>
        <p:txBody>
          <a:bodyPr/>
          <a:lstStyle/>
          <a:p>
            <a:r>
              <a:rPr lang="en-US" dirty="0"/>
              <a:t>Growth Hormone</a:t>
            </a:r>
          </a:p>
        </p:txBody>
      </p:sp>
      <p:sp>
        <p:nvSpPr>
          <p:cNvPr id="3" name="Content Placeholder 2">
            <a:extLst>
              <a:ext uri="{FF2B5EF4-FFF2-40B4-BE49-F238E27FC236}">
                <a16:creationId xmlns:a16="http://schemas.microsoft.com/office/drawing/2014/main" id="{71DF184E-D58F-44AF-A995-89C653A42B64}"/>
              </a:ext>
            </a:extLst>
          </p:cNvPr>
          <p:cNvSpPr>
            <a:spLocks noGrp="1"/>
          </p:cNvSpPr>
          <p:nvPr>
            <p:ph idx="1"/>
          </p:nvPr>
        </p:nvSpPr>
        <p:spPr>
          <a:xfrm>
            <a:off x="-76200" y="666750"/>
            <a:ext cx="8991600" cy="3394472"/>
          </a:xfrm>
        </p:spPr>
        <p:txBody>
          <a:bodyPr/>
          <a:lstStyle/>
          <a:p>
            <a:r>
              <a:rPr lang="en-US" sz="2000" dirty="0">
                <a:solidFill>
                  <a:schemeClr val="tx1">
                    <a:lumMod val="50000"/>
                  </a:schemeClr>
                </a:solidFill>
              </a:rPr>
              <a:t>Growth hormone replacement products are, by definition, similar in their clinical effects</a:t>
            </a:r>
          </a:p>
          <a:p>
            <a:r>
              <a:rPr lang="en-US" sz="2000" dirty="0"/>
              <a:t>No head-to-head data are available with the exception of </a:t>
            </a:r>
            <a:r>
              <a:rPr lang="en-US" sz="2000" dirty="0" err="1"/>
              <a:t>lonapegsomatropin-tcgd</a:t>
            </a:r>
            <a:r>
              <a:rPr lang="en-US" sz="2000" dirty="0"/>
              <a:t> (</a:t>
            </a:r>
            <a:r>
              <a:rPr lang="en-US" sz="2000" dirty="0" err="1"/>
              <a:t>Skytrofa</a:t>
            </a:r>
            <a:r>
              <a:rPr lang="en-US" sz="2000" dirty="0"/>
              <a:t>) compared to somatropin (Genotropin) for pediatric patients with GHD (</a:t>
            </a:r>
            <a:r>
              <a:rPr lang="en-US" sz="2000" dirty="0" err="1"/>
              <a:t>heiGHt</a:t>
            </a:r>
            <a:r>
              <a:rPr lang="en-US" sz="2000" dirty="0"/>
              <a:t> study); annualized height velocity (AHV) for </a:t>
            </a:r>
            <a:r>
              <a:rPr lang="en-US" sz="2000" dirty="0" err="1"/>
              <a:t>lonapegsomatropin-tcgd</a:t>
            </a:r>
            <a:r>
              <a:rPr lang="en-US" sz="2000" dirty="0"/>
              <a:t> was found to be non-inferior and superior to that observed with daily somatropin </a:t>
            </a:r>
          </a:p>
          <a:p>
            <a:r>
              <a:rPr lang="en-US" sz="2000" dirty="0">
                <a:solidFill>
                  <a:schemeClr val="tx1">
                    <a:lumMod val="50000"/>
                  </a:schemeClr>
                </a:solidFill>
              </a:rPr>
              <a:t>No pharmacologic difference among the agents exists in terms of safety and efficacy</a:t>
            </a:r>
          </a:p>
          <a:p>
            <a:r>
              <a:rPr lang="en-US" sz="2000" dirty="0">
                <a:solidFill>
                  <a:schemeClr val="tx1">
                    <a:lumMod val="50000"/>
                  </a:schemeClr>
                </a:solidFill>
              </a:rPr>
              <a:t>The 2019 American Association of Clinical Endocrinologists Clinical Practice Guidelines indicated no evidence to support any specific product over another, but they do recommend using individualized dose adjustments to improve effectiveness and minimize side effects</a:t>
            </a:r>
          </a:p>
          <a:p>
            <a:endParaRPr lang="en-US" dirty="0"/>
          </a:p>
        </p:txBody>
      </p:sp>
    </p:spTree>
    <p:extLst>
      <p:ext uri="{BB962C8B-B14F-4D97-AF65-F5344CB8AC3E}">
        <p14:creationId xmlns:p14="http://schemas.microsoft.com/office/powerpoint/2010/main" val="472443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D9D80-F786-445D-9A79-DF0B42E963C9}"/>
              </a:ext>
            </a:extLst>
          </p:cNvPr>
          <p:cNvSpPr>
            <a:spLocks noGrp="1"/>
          </p:cNvSpPr>
          <p:nvPr>
            <p:ph type="title"/>
          </p:nvPr>
        </p:nvSpPr>
        <p:spPr/>
        <p:txBody>
          <a:bodyPr/>
          <a:lstStyle/>
          <a:p>
            <a:r>
              <a:rPr lang="en-US" dirty="0"/>
              <a:t>Antibiotics, Inhaled</a:t>
            </a:r>
          </a:p>
        </p:txBody>
      </p:sp>
      <p:sp>
        <p:nvSpPr>
          <p:cNvPr id="3" name="Content Placeholder 2">
            <a:extLst>
              <a:ext uri="{FF2B5EF4-FFF2-40B4-BE49-F238E27FC236}">
                <a16:creationId xmlns:a16="http://schemas.microsoft.com/office/drawing/2014/main" id="{8929895B-35E1-46BE-B21C-7A498CAEAC84}"/>
              </a:ext>
            </a:extLst>
          </p:cNvPr>
          <p:cNvSpPr>
            <a:spLocks noGrp="1"/>
          </p:cNvSpPr>
          <p:nvPr>
            <p:ph idx="1"/>
          </p:nvPr>
        </p:nvSpPr>
        <p:spPr>
          <a:xfrm>
            <a:off x="457200" y="666750"/>
            <a:ext cx="8229600" cy="3394472"/>
          </a:xfrm>
        </p:spPr>
        <p:txBody>
          <a:bodyPr/>
          <a:lstStyle/>
          <a:p>
            <a:pPr marL="0" indent="0">
              <a:buNone/>
            </a:pPr>
            <a:r>
              <a:rPr lang="en-US" altLang="en-US" sz="2400" b="1" i="1" dirty="0">
                <a:solidFill>
                  <a:schemeClr val="tx1">
                    <a:lumMod val="50000"/>
                  </a:schemeClr>
                </a:solidFill>
              </a:rPr>
              <a:t>Class Overview: Products</a:t>
            </a:r>
            <a:endParaRPr lang="en-US" sz="2400" dirty="0">
              <a:solidFill>
                <a:schemeClr val="tx1">
                  <a:lumMod val="50000"/>
                </a:schemeClr>
              </a:solidFill>
            </a:endParaRPr>
          </a:p>
          <a:p>
            <a:r>
              <a:rPr lang="en-US" sz="2400" dirty="0">
                <a:solidFill>
                  <a:srgbClr val="000000"/>
                </a:solidFill>
              </a:rPr>
              <a:t>Arikayce (amikacin liposome)		</a:t>
            </a:r>
          </a:p>
          <a:p>
            <a:r>
              <a:rPr lang="en-US" sz="2400" dirty="0">
                <a:solidFill>
                  <a:srgbClr val="000000"/>
                </a:solidFill>
              </a:rPr>
              <a:t>Bethkis (tobramycin)</a:t>
            </a:r>
          </a:p>
          <a:p>
            <a:r>
              <a:rPr lang="en-US" sz="2400" dirty="0">
                <a:solidFill>
                  <a:srgbClr val="000000"/>
                </a:solidFill>
              </a:rPr>
              <a:t>Cayston (aztreonam)</a:t>
            </a:r>
          </a:p>
          <a:p>
            <a:r>
              <a:rPr lang="en-US" sz="2400" dirty="0">
                <a:solidFill>
                  <a:srgbClr val="000000"/>
                </a:solidFill>
              </a:rPr>
              <a:t>Kitabis Pak (tobramycin)</a:t>
            </a:r>
          </a:p>
          <a:p>
            <a:r>
              <a:rPr lang="en-US" sz="2400" dirty="0">
                <a:solidFill>
                  <a:srgbClr val="000000"/>
                </a:solidFill>
              </a:rPr>
              <a:t>Tobi (tobramycin)</a:t>
            </a:r>
          </a:p>
          <a:p>
            <a:r>
              <a:rPr lang="en-US" sz="2400" dirty="0">
                <a:solidFill>
                  <a:srgbClr val="000000"/>
                </a:solidFill>
              </a:rPr>
              <a:t>Tobi Podhaler (tobramycin)</a:t>
            </a:r>
          </a:p>
          <a:p>
            <a:r>
              <a:rPr lang="en-US" sz="2400" dirty="0">
                <a:solidFill>
                  <a:srgbClr val="000000"/>
                </a:solidFill>
              </a:rPr>
              <a:t>tobramycin pak (tobramycin)</a:t>
            </a:r>
          </a:p>
          <a:p>
            <a:r>
              <a:rPr lang="en-US" sz="2400" dirty="0">
                <a:solidFill>
                  <a:srgbClr val="000000"/>
                </a:solidFill>
              </a:rPr>
              <a:t>tobramycin solution (tobramycin)</a:t>
            </a:r>
            <a:endParaRPr lang="en-US" dirty="0"/>
          </a:p>
        </p:txBody>
      </p:sp>
    </p:spTree>
    <p:extLst>
      <p:ext uri="{BB962C8B-B14F-4D97-AF65-F5344CB8AC3E}">
        <p14:creationId xmlns:p14="http://schemas.microsoft.com/office/powerpoint/2010/main" val="347416855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A235D-7F97-4A4F-9BD1-0B0F452AF280}"/>
              </a:ext>
            </a:extLst>
          </p:cNvPr>
          <p:cNvSpPr>
            <a:spLocks noGrp="1"/>
          </p:cNvSpPr>
          <p:nvPr>
            <p:ph type="ctrTitle"/>
          </p:nvPr>
        </p:nvSpPr>
        <p:spPr/>
        <p:txBody>
          <a:bodyPr/>
          <a:lstStyle/>
          <a:p>
            <a:r>
              <a:rPr lang="en-US" altLang="en-US" dirty="0"/>
              <a:t>Hepatitis C Agents</a:t>
            </a:r>
            <a:br>
              <a:rPr lang="en-US" altLang="en-US" dirty="0"/>
            </a:br>
            <a:r>
              <a:rPr lang="en-US" altLang="en-US" dirty="0"/>
              <a:t>Direct Acting</a:t>
            </a:r>
            <a:endParaRPr lang="en-US" dirty="0"/>
          </a:p>
        </p:txBody>
      </p:sp>
      <p:sp>
        <p:nvSpPr>
          <p:cNvPr id="4" name="Subtitle 3">
            <a:extLst>
              <a:ext uri="{FF2B5EF4-FFF2-40B4-BE49-F238E27FC236}">
                <a16:creationId xmlns:a16="http://schemas.microsoft.com/office/drawing/2014/main" id="{4649A212-F626-4A0F-9BB9-F47298F30845}"/>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58173117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146DE-2B54-48B5-A382-FCE13E2613DC}"/>
              </a:ext>
            </a:extLst>
          </p:cNvPr>
          <p:cNvSpPr>
            <a:spLocks noGrp="1"/>
          </p:cNvSpPr>
          <p:nvPr>
            <p:ph type="title"/>
          </p:nvPr>
        </p:nvSpPr>
        <p:spPr>
          <a:xfrm>
            <a:off x="457200" y="133350"/>
            <a:ext cx="8229600" cy="533400"/>
          </a:xfrm>
        </p:spPr>
        <p:txBody>
          <a:bodyPr/>
          <a:lstStyle/>
          <a:p>
            <a:r>
              <a:rPr lang="en-US" altLang="en-US" dirty="0">
                <a:solidFill>
                  <a:srgbClr val="800000"/>
                </a:solidFill>
              </a:rPr>
              <a:t>Hepatitis C Agents (</a:t>
            </a:r>
            <a:r>
              <a:rPr lang="en-US" altLang="en-US" i="1" dirty="0">
                <a:solidFill>
                  <a:srgbClr val="800000"/>
                </a:solidFill>
              </a:rPr>
              <a:t>D</a:t>
            </a:r>
            <a:r>
              <a:rPr lang="en-US" i="1" dirty="0">
                <a:solidFill>
                  <a:srgbClr val="800000"/>
                </a:solidFill>
              </a:rPr>
              <a:t>irect Acting)</a:t>
            </a:r>
            <a:endParaRPr lang="en-US" dirty="0">
              <a:solidFill>
                <a:srgbClr val="800000"/>
              </a:solidFill>
            </a:endParaRPr>
          </a:p>
        </p:txBody>
      </p:sp>
      <p:sp>
        <p:nvSpPr>
          <p:cNvPr id="3" name="Content Placeholder 2">
            <a:extLst>
              <a:ext uri="{FF2B5EF4-FFF2-40B4-BE49-F238E27FC236}">
                <a16:creationId xmlns:a16="http://schemas.microsoft.com/office/drawing/2014/main" id="{18AF8697-2693-45F9-8F19-F65FC7843452}"/>
              </a:ext>
            </a:extLst>
          </p:cNvPr>
          <p:cNvSpPr>
            <a:spLocks noGrp="1"/>
          </p:cNvSpPr>
          <p:nvPr>
            <p:ph idx="1"/>
          </p:nvPr>
        </p:nvSpPr>
        <p:spPr>
          <a:xfrm>
            <a:off x="457200" y="666750"/>
            <a:ext cx="8229600" cy="4476750"/>
          </a:xfrm>
        </p:spPr>
        <p:txBody>
          <a:bodyPr/>
          <a:lstStyle/>
          <a:p>
            <a:pPr>
              <a:buNone/>
            </a:pPr>
            <a:r>
              <a:rPr lang="en-US" altLang="en-US" sz="2200" b="1" i="1" dirty="0">
                <a:solidFill>
                  <a:schemeClr val="tx1">
                    <a:lumMod val="50000"/>
                  </a:schemeClr>
                </a:solidFill>
              </a:rPr>
              <a:t>Class Overview: </a:t>
            </a:r>
            <a:r>
              <a:rPr lang="en-US" sz="2200" b="1" i="1" dirty="0">
                <a:solidFill>
                  <a:schemeClr val="tx1">
                    <a:lumMod val="50000"/>
                  </a:schemeClr>
                </a:solidFill>
              </a:rPr>
              <a:t>Products – Direct Acting Agents</a:t>
            </a:r>
          </a:p>
          <a:p>
            <a:r>
              <a:rPr lang="en-US" sz="2000" b="1" i="1" dirty="0">
                <a:solidFill>
                  <a:schemeClr val="tx1">
                    <a:lumMod val="50000"/>
                  </a:schemeClr>
                </a:solidFill>
              </a:rPr>
              <a:t>Oral Combination Products</a:t>
            </a:r>
          </a:p>
          <a:p>
            <a:pPr lvl="1"/>
            <a:r>
              <a:rPr lang="en-US" sz="2000" dirty="0">
                <a:solidFill>
                  <a:schemeClr val="tx1">
                    <a:lumMod val="50000"/>
                  </a:schemeClr>
                </a:solidFill>
              </a:rPr>
              <a:t>elbasvir/grazoprevir – (Zepatier)</a:t>
            </a:r>
          </a:p>
          <a:p>
            <a:pPr lvl="1"/>
            <a:r>
              <a:rPr lang="en-US" sz="2000" dirty="0">
                <a:solidFill>
                  <a:schemeClr val="tx1">
                    <a:lumMod val="50000"/>
                  </a:schemeClr>
                </a:solidFill>
              </a:rPr>
              <a:t>glecaprevir/pirbrentasvir – (Mavyret)</a:t>
            </a:r>
          </a:p>
          <a:p>
            <a:pPr lvl="1"/>
            <a:r>
              <a:rPr lang="en-US" sz="2000" dirty="0">
                <a:solidFill>
                  <a:schemeClr val="tx1">
                    <a:lumMod val="50000"/>
                  </a:schemeClr>
                </a:solidFill>
              </a:rPr>
              <a:t>ledipasvir/sofosbuvir – (Harvoni)	</a:t>
            </a:r>
          </a:p>
          <a:p>
            <a:pPr lvl="1"/>
            <a:r>
              <a:rPr lang="en-US" sz="2000" dirty="0">
                <a:solidFill>
                  <a:schemeClr val="tx1">
                    <a:lumMod val="50000"/>
                  </a:schemeClr>
                </a:solidFill>
              </a:rPr>
              <a:t>sofosbuvir/velpatasvir – (Epclusa)</a:t>
            </a:r>
          </a:p>
          <a:p>
            <a:pPr lvl="1"/>
            <a:r>
              <a:rPr lang="en-US" sz="2000" dirty="0">
                <a:solidFill>
                  <a:schemeClr val="tx1">
                    <a:lumMod val="50000"/>
                  </a:schemeClr>
                </a:solidFill>
              </a:rPr>
              <a:t>sofosbuvir/velpatasvir/voxilaprevir – (Vosevi)</a:t>
            </a:r>
          </a:p>
          <a:p>
            <a:pPr marL="57150" indent="0">
              <a:buNone/>
            </a:pPr>
            <a:endParaRPr lang="en-US" dirty="0"/>
          </a:p>
        </p:txBody>
      </p:sp>
    </p:spTree>
    <p:extLst>
      <p:ext uri="{BB962C8B-B14F-4D97-AF65-F5344CB8AC3E}">
        <p14:creationId xmlns:p14="http://schemas.microsoft.com/office/powerpoint/2010/main" val="274377087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3E1C8-2090-49AB-B419-1F5C1654F2FA}"/>
              </a:ext>
            </a:extLst>
          </p:cNvPr>
          <p:cNvSpPr>
            <a:spLocks noGrp="1"/>
          </p:cNvSpPr>
          <p:nvPr>
            <p:ph type="title"/>
          </p:nvPr>
        </p:nvSpPr>
        <p:spPr/>
        <p:txBody>
          <a:bodyPr/>
          <a:lstStyle/>
          <a:p>
            <a:r>
              <a:rPr lang="en-US" altLang="en-US" dirty="0"/>
              <a:t>Hepatitis C Agents (</a:t>
            </a:r>
            <a:r>
              <a:rPr lang="en-US" altLang="en-US" i="1" dirty="0">
                <a:solidFill>
                  <a:srgbClr val="800000"/>
                </a:solidFill>
              </a:rPr>
              <a:t>D</a:t>
            </a:r>
            <a:r>
              <a:rPr lang="en-US" i="1" dirty="0">
                <a:solidFill>
                  <a:srgbClr val="800000"/>
                </a:solidFill>
                <a:effectLst>
                  <a:outerShdw blurRad="38100" dist="38100" dir="2700000" algn="tl">
                    <a:srgbClr val="000000">
                      <a:alpha val="43137"/>
                    </a:srgbClr>
                  </a:outerShdw>
                </a:effectLst>
              </a:rPr>
              <a:t>irect Acting)</a:t>
            </a:r>
            <a:endParaRPr lang="en-US" dirty="0">
              <a:solidFill>
                <a:srgbClr val="800000"/>
              </a:solidFill>
            </a:endParaRPr>
          </a:p>
        </p:txBody>
      </p:sp>
      <p:sp>
        <p:nvSpPr>
          <p:cNvPr id="3" name="Content Placeholder 2">
            <a:extLst>
              <a:ext uri="{FF2B5EF4-FFF2-40B4-BE49-F238E27FC236}">
                <a16:creationId xmlns:a16="http://schemas.microsoft.com/office/drawing/2014/main" id="{230C4F8A-A283-438F-BC76-6F3D1081CC19}"/>
              </a:ext>
            </a:extLst>
          </p:cNvPr>
          <p:cNvSpPr>
            <a:spLocks noGrp="1"/>
          </p:cNvSpPr>
          <p:nvPr>
            <p:ph idx="1"/>
          </p:nvPr>
        </p:nvSpPr>
        <p:spPr/>
        <p:txBody>
          <a:bodyPr/>
          <a:lstStyle/>
          <a:p>
            <a:pPr>
              <a:buNone/>
            </a:pPr>
            <a:r>
              <a:rPr lang="en-US" altLang="en-US" sz="2200" b="1" i="1" dirty="0">
                <a:solidFill>
                  <a:schemeClr val="tx1">
                    <a:lumMod val="50000"/>
                  </a:schemeClr>
                </a:solidFill>
              </a:rPr>
              <a:t>Class Overview: </a:t>
            </a:r>
            <a:r>
              <a:rPr lang="en-US" sz="2200" b="1" i="1" dirty="0">
                <a:solidFill>
                  <a:schemeClr val="tx1">
                    <a:lumMod val="50000"/>
                  </a:schemeClr>
                </a:solidFill>
              </a:rPr>
              <a:t>Products – Direct Acting Agents</a:t>
            </a:r>
          </a:p>
          <a:p>
            <a:pPr lvl="1"/>
            <a:endParaRPr lang="en-US" sz="1600" b="1" i="1" dirty="0">
              <a:solidFill>
                <a:schemeClr val="tx1">
                  <a:lumMod val="50000"/>
                </a:schemeClr>
              </a:solidFill>
            </a:endParaRPr>
          </a:p>
          <a:p>
            <a:r>
              <a:rPr lang="en-US" sz="2000" b="1" i="1" dirty="0">
                <a:solidFill>
                  <a:schemeClr val="tx1">
                    <a:lumMod val="50000"/>
                  </a:schemeClr>
                </a:solidFill>
              </a:rPr>
              <a:t>Oral NS5B Polymerase Inhibitors</a:t>
            </a:r>
          </a:p>
          <a:p>
            <a:pPr lvl="1"/>
            <a:r>
              <a:rPr lang="en-US" sz="2000" dirty="0">
                <a:solidFill>
                  <a:schemeClr val="tx1">
                    <a:lumMod val="50000"/>
                  </a:schemeClr>
                </a:solidFill>
              </a:rPr>
              <a:t>sofosbuvir – (Sovaldi)</a:t>
            </a:r>
          </a:p>
          <a:p>
            <a:pPr lvl="1"/>
            <a:endParaRPr lang="en-US" sz="1600" b="1" i="1" dirty="0">
              <a:solidFill>
                <a:schemeClr val="tx1">
                  <a:lumMod val="50000"/>
                </a:schemeClr>
              </a:solidFill>
            </a:endParaRPr>
          </a:p>
          <a:p>
            <a:pPr lvl="1"/>
            <a:endParaRPr lang="en-US" sz="1600" b="1" i="1" dirty="0">
              <a:solidFill>
                <a:schemeClr val="tx1">
                  <a:lumMod val="50000"/>
                </a:schemeClr>
              </a:solidFill>
            </a:endParaRPr>
          </a:p>
          <a:p>
            <a:pPr lvl="1"/>
            <a:endParaRPr lang="en-US" sz="2000" dirty="0">
              <a:solidFill>
                <a:schemeClr val="tx1">
                  <a:lumMod val="50000"/>
                </a:schemeClr>
              </a:solidFill>
            </a:endParaRPr>
          </a:p>
          <a:p>
            <a:endParaRPr lang="en-US" dirty="0"/>
          </a:p>
        </p:txBody>
      </p:sp>
    </p:spTree>
    <p:extLst>
      <p:ext uri="{BB962C8B-B14F-4D97-AF65-F5344CB8AC3E}">
        <p14:creationId xmlns:p14="http://schemas.microsoft.com/office/powerpoint/2010/main" val="180105430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55354-899F-41FF-A0F4-48D9A4FD1D24}"/>
              </a:ext>
            </a:extLst>
          </p:cNvPr>
          <p:cNvSpPr>
            <a:spLocks noGrp="1"/>
          </p:cNvSpPr>
          <p:nvPr>
            <p:ph type="title"/>
          </p:nvPr>
        </p:nvSpPr>
        <p:spPr/>
        <p:txBody>
          <a:bodyPr/>
          <a:lstStyle/>
          <a:p>
            <a:r>
              <a:rPr lang="en-US" altLang="en-US" dirty="0">
                <a:solidFill>
                  <a:srgbClr val="800000"/>
                </a:solidFill>
              </a:rPr>
              <a:t>Hepatitis C Agents (</a:t>
            </a:r>
            <a:r>
              <a:rPr lang="en-US" altLang="en-US" i="1" dirty="0">
                <a:solidFill>
                  <a:srgbClr val="800000"/>
                </a:solidFill>
              </a:rPr>
              <a:t>D</a:t>
            </a:r>
            <a:r>
              <a:rPr lang="en-US" i="1" dirty="0">
                <a:solidFill>
                  <a:srgbClr val="800000"/>
                </a:solidFill>
                <a:effectLst>
                  <a:outerShdw blurRad="38100" dist="38100" dir="2700000" algn="tl">
                    <a:srgbClr val="000000">
                      <a:alpha val="43137"/>
                    </a:srgbClr>
                  </a:outerShdw>
                </a:effectLst>
              </a:rPr>
              <a:t>irect Acting)</a:t>
            </a:r>
            <a:endParaRPr lang="en-US" dirty="0">
              <a:solidFill>
                <a:srgbClr val="800000"/>
              </a:solidFill>
            </a:endParaRPr>
          </a:p>
        </p:txBody>
      </p:sp>
      <p:sp>
        <p:nvSpPr>
          <p:cNvPr id="3" name="Content Placeholder 2">
            <a:extLst>
              <a:ext uri="{FF2B5EF4-FFF2-40B4-BE49-F238E27FC236}">
                <a16:creationId xmlns:a16="http://schemas.microsoft.com/office/drawing/2014/main" id="{3AEC0455-342A-402A-AE74-DCA2A84FBCE1}"/>
              </a:ext>
            </a:extLst>
          </p:cNvPr>
          <p:cNvSpPr>
            <a:spLocks noGrp="1"/>
          </p:cNvSpPr>
          <p:nvPr>
            <p:ph idx="1"/>
          </p:nvPr>
        </p:nvSpPr>
        <p:spPr>
          <a:xfrm>
            <a:off x="228600" y="992889"/>
            <a:ext cx="8686800" cy="3560060"/>
          </a:xfrm>
        </p:spPr>
        <p:txBody>
          <a:bodyPr/>
          <a:lstStyle/>
          <a:p>
            <a:r>
              <a:rPr lang="en-US" sz="2000" dirty="0">
                <a:solidFill>
                  <a:srgbClr val="000000"/>
                </a:solidFill>
              </a:rPr>
              <a:t>Approximately 2.7 million people in the US are chronically infected </a:t>
            </a:r>
          </a:p>
          <a:p>
            <a:r>
              <a:rPr lang="en-US" sz="2000" dirty="0">
                <a:solidFill>
                  <a:srgbClr val="000000"/>
                </a:solidFill>
              </a:rPr>
              <a:t>The American Association for the Study of Liver Diseases (AASLD)/Infectious Diseases Society of America (IDSA) Recommendations for Testing, Managing, and Treating Hepatitis C recommend the use of different antiviral therapies based on the genotype identified and co-morbidities </a:t>
            </a:r>
          </a:p>
          <a:p>
            <a:r>
              <a:rPr lang="en-US" sz="2000" dirty="0">
                <a:solidFill>
                  <a:srgbClr val="000000"/>
                </a:solidFill>
              </a:rPr>
              <a:t>The guidelines also provide treatment recommendations for patients who have failed previous therapy (partial or null responders), patients co-infected with HIV, patients with renal impairment, patients with hepatic impairment, </a:t>
            </a:r>
            <a:r>
              <a:rPr lang="en-US" sz="2000" b="0" i="0" u="none" strike="noStrike" baseline="0" dirty="0">
                <a:solidFill>
                  <a:srgbClr val="000000"/>
                </a:solidFill>
              </a:rPr>
              <a:t>are pregnant, have known or suspected hepatocellular cancer, </a:t>
            </a:r>
            <a:r>
              <a:rPr lang="en-US" sz="2000" dirty="0">
                <a:solidFill>
                  <a:srgbClr val="000000"/>
                </a:solidFill>
              </a:rPr>
              <a:t>and patients who develop recurrent HCV post liver transplant</a:t>
            </a:r>
          </a:p>
          <a:p>
            <a:endParaRPr lang="en-US" sz="2000" dirty="0"/>
          </a:p>
        </p:txBody>
      </p:sp>
    </p:spTree>
    <p:extLst>
      <p:ext uri="{BB962C8B-B14F-4D97-AF65-F5344CB8AC3E}">
        <p14:creationId xmlns:p14="http://schemas.microsoft.com/office/powerpoint/2010/main" val="223842519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85ADD-6A4F-43C9-8D00-5DA7B93986EE}"/>
              </a:ext>
            </a:extLst>
          </p:cNvPr>
          <p:cNvSpPr>
            <a:spLocks noGrp="1"/>
          </p:cNvSpPr>
          <p:nvPr>
            <p:ph type="title"/>
          </p:nvPr>
        </p:nvSpPr>
        <p:spPr/>
        <p:txBody>
          <a:bodyPr/>
          <a:lstStyle/>
          <a:p>
            <a:r>
              <a:rPr lang="en-US" altLang="en-US" dirty="0">
                <a:solidFill>
                  <a:srgbClr val="800000"/>
                </a:solidFill>
              </a:rPr>
              <a:t>Hepatitis C Agents (</a:t>
            </a:r>
            <a:r>
              <a:rPr lang="en-US" altLang="en-US" i="1" dirty="0">
                <a:solidFill>
                  <a:srgbClr val="800000"/>
                </a:solidFill>
              </a:rPr>
              <a:t>D</a:t>
            </a:r>
            <a:r>
              <a:rPr lang="en-US" i="1" dirty="0">
                <a:solidFill>
                  <a:srgbClr val="800000"/>
                </a:solidFill>
                <a:effectLst>
                  <a:outerShdw blurRad="38100" dist="38100" dir="2700000" algn="tl">
                    <a:srgbClr val="000000">
                      <a:alpha val="43137"/>
                    </a:srgbClr>
                  </a:outerShdw>
                </a:effectLst>
              </a:rPr>
              <a:t>irect Acting)</a:t>
            </a:r>
            <a:endParaRPr lang="en-US" dirty="0">
              <a:solidFill>
                <a:srgbClr val="800000"/>
              </a:solidFill>
            </a:endParaRPr>
          </a:p>
        </p:txBody>
      </p:sp>
      <p:sp>
        <p:nvSpPr>
          <p:cNvPr id="3" name="Content Placeholder 2">
            <a:extLst>
              <a:ext uri="{FF2B5EF4-FFF2-40B4-BE49-F238E27FC236}">
                <a16:creationId xmlns:a16="http://schemas.microsoft.com/office/drawing/2014/main" id="{561DCC2A-9AC6-48C6-AD3D-EF27E7567D44}"/>
              </a:ext>
            </a:extLst>
          </p:cNvPr>
          <p:cNvSpPr>
            <a:spLocks noGrp="1"/>
          </p:cNvSpPr>
          <p:nvPr>
            <p:ph idx="1"/>
          </p:nvPr>
        </p:nvSpPr>
        <p:spPr/>
        <p:txBody>
          <a:bodyPr/>
          <a:lstStyle/>
          <a:p>
            <a:r>
              <a:rPr lang="en-US" sz="2400" dirty="0">
                <a:solidFill>
                  <a:srgbClr val="000000"/>
                </a:solidFill>
              </a:rPr>
              <a:t>All of these clinical parameters help determine appropriate agent selection, likelihood of response, and treatment duration </a:t>
            </a:r>
          </a:p>
          <a:p>
            <a:r>
              <a:rPr lang="en-US" sz="2400" dirty="0">
                <a:solidFill>
                  <a:srgbClr val="000000"/>
                </a:solidFill>
              </a:rPr>
              <a:t>The guidelines define recommended regimens (favored for most patients) and alternative regimens (optimal in a particular subset of patients)</a:t>
            </a:r>
          </a:p>
          <a:p>
            <a:endParaRPr lang="en-US" dirty="0"/>
          </a:p>
        </p:txBody>
      </p:sp>
    </p:spTree>
    <p:extLst>
      <p:ext uri="{BB962C8B-B14F-4D97-AF65-F5344CB8AC3E}">
        <p14:creationId xmlns:p14="http://schemas.microsoft.com/office/powerpoint/2010/main" val="364543055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65C1E-17D7-4489-8AD3-4D91E08D3C98}"/>
              </a:ext>
            </a:extLst>
          </p:cNvPr>
          <p:cNvSpPr>
            <a:spLocks noGrp="1"/>
          </p:cNvSpPr>
          <p:nvPr>
            <p:ph type="title"/>
          </p:nvPr>
        </p:nvSpPr>
        <p:spPr/>
        <p:txBody>
          <a:bodyPr/>
          <a:lstStyle/>
          <a:p>
            <a:r>
              <a:rPr lang="en-US" altLang="en-US" dirty="0">
                <a:solidFill>
                  <a:srgbClr val="800000"/>
                </a:solidFill>
              </a:rPr>
              <a:t>Hepatitis C Agents (</a:t>
            </a:r>
            <a:r>
              <a:rPr lang="en-US" altLang="en-US" i="1" dirty="0">
                <a:solidFill>
                  <a:srgbClr val="800000"/>
                </a:solidFill>
              </a:rPr>
              <a:t>D</a:t>
            </a:r>
            <a:r>
              <a:rPr lang="en-US" i="1" dirty="0">
                <a:solidFill>
                  <a:srgbClr val="800000"/>
                </a:solidFill>
                <a:effectLst>
                  <a:outerShdw blurRad="38100" dist="38100" dir="2700000" algn="tl">
                    <a:srgbClr val="000000">
                      <a:alpha val="43137"/>
                    </a:srgbClr>
                  </a:outerShdw>
                </a:effectLst>
              </a:rPr>
              <a:t>irect Acting)</a:t>
            </a:r>
            <a:endParaRPr lang="en-US" dirty="0">
              <a:solidFill>
                <a:srgbClr val="800000"/>
              </a:solidFill>
            </a:endParaRPr>
          </a:p>
        </p:txBody>
      </p:sp>
      <p:sp>
        <p:nvSpPr>
          <p:cNvPr id="3" name="Content Placeholder 2">
            <a:extLst>
              <a:ext uri="{FF2B5EF4-FFF2-40B4-BE49-F238E27FC236}">
                <a16:creationId xmlns:a16="http://schemas.microsoft.com/office/drawing/2014/main" id="{15345223-E803-457A-A00C-6B7EC7CEA521}"/>
              </a:ext>
            </a:extLst>
          </p:cNvPr>
          <p:cNvSpPr>
            <a:spLocks noGrp="1"/>
          </p:cNvSpPr>
          <p:nvPr>
            <p:ph idx="1"/>
          </p:nvPr>
        </p:nvSpPr>
        <p:spPr>
          <a:xfrm>
            <a:off x="457200" y="992888"/>
            <a:ext cx="8229600" cy="3068333"/>
          </a:xfrm>
        </p:spPr>
        <p:txBody>
          <a:bodyPr/>
          <a:lstStyle/>
          <a:p>
            <a:pPr>
              <a:buFontTx/>
              <a:buNone/>
            </a:pPr>
            <a:r>
              <a:rPr lang="en-US" altLang="en-US" sz="2000" b="1" i="1" dirty="0">
                <a:solidFill>
                  <a:srgbClr val="2C2C2C"/>
                </a:solidFill>
              </a:rPr>
              <a:t>Product/Guideline Updates:</a:t>
            </a:r>
          </a:p>
          <a:p>
            <a:pPr marR="0" lvl="0"/>
            <a:r>
              <a:rPr lang="en-US" sz="2000" dirty="0">
                <a:effectLst>
                  <a:outerShdw sx="0" sy="0">
                    <a:srgbClr val="000000"/>
                  </a:outerShdw>
                </a:effectLst>
              </a:rPr>
              <a:t>Epclusa (sofosbuvir/</a:t>
            </a:r>
            <a:r>
              <a:rPr lang="en-US" sz="2000" dirty="0" err="1">
                <a:effectLst>
                  <a:outerShdw sx="0" sy="0">
                    <a:srgbClr val="000000"/>
                  </a:outerShdw>
                </a:effectLst>
              </a:rPr>
              <a:t>velpatasvir</a:t>
            </a:r>
            <a:r>
              <a:rPr lang="en-US" sz="2000" dirty="0">
                <a:effectLst>
                  <a:outerShdw sx="0" sy="0">
                    <a:srgbClr val="000000"/>
                  </a:outerShdw>
                </a:effectLst>
              </a:rPr>
              <a:t>) is now approved for the treatment of HCV genotypes 1,2,3,4,5, and 6 in patients ≥ 3 years of age without cirrhosis or with decompensated cirrhosis when used in combination with ribavirin.  </a:t>
            </a:r>
          </a:p>
          <a:p>
            <a:pPr lvl="1"/>
            <a:r>
              <a:rPr lang="en-US" sz="2000" dirty="0">
                <a:effectLst>
                  <a:outerShdw sx="0" sy="0">
                    <a:srgbClr val="000000"/>
                  </a:outerShdw>
                </a:effectLst>
              </a:rPr>
              <a:t>It was previously approved for use in patients ≥ 6 years of age.</a:t>
            </a:r>
          </a:p>
          <a:p>
            <a:pPr lvl="1"/>
            <a:r>
              <a:rPr lang="en-US" sz="2000" dirty="0">
                <a:effectLst>
                  <a:outerShdw sx="0" sy="0">
                    <a:srgbClr val="000000"/>
                  </a:outerShdw>
                </a:effectLst>
              </a:rPr>
              <a:t>The recommended once daily dosing for patients 3 to ≤ 6 years of age is weight-based.  </a:t>
            </a:r>
          </a:p>
          <a:p>
            <a:pPr lvl="1"/>
            <a:r>
              <a:rPr lang="en-US" sz="2000" dirty="0">
                <a:effectLst>
                  <a:outerShdw sx="0" sy="0">
                    <a:srgbClr val="000000"/>
                  </a:outerShdw>
                </a:effectLst>
              </a:rPr>
              <a:t>For patients weighing &lt; 17 kg, the recommended dose is 150/37.5mg, for patients weighing 17 kg to &lt; 30 kg the recommended dose is 200/50 mg and for ≥ 30 kg is 400/100 mg.  </a:t>
            </a:r>
          </a:p>
        </p:txBody>
      </p:sp>
    </p:spTree>
    <p:extLst>
      <p:ext uri="{BB962C8B-B14F-4D97-AF65-F5344CB8AC3E}">
        <p14:creationId xmlns:p14="http://schemas.microsoft.com/office/powerpoint/2010/main" val="9154751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65C1E-17D7-4489-8AD3-4D91E08D3C98}"/>
              </a:ext>
            </a:extLst>
          </p:cNvPr>
          <p:cNvSpPr>
            <a:spLocks noGrp="1"/>
          </p:cNvSpPr>
          <p:nvPr>
            <p:ph type="title"/>
          </p:nvPr>
        </p:nvSpPr>
        <p:spPr/>
        <p:txBody>
          <a:bodyPr/>
          <a:lstStyle/>
          <a:p>
            <a:r>
              <a:rPr lang="en-US" altLang="en-US" dirty="0">
                <a:solidFill>
                  <a:srgbClr val="800000"/>
                </a:solidFill>
              </a:rPr>
              <a:t>Hepatitis C Agents (</a:t>
            </a:r>
            <a:r>
              <a:rPr lang="en-US" altLang="en-US" i="1" dirty="0">
                <a:solidFill>
                  <a:srgbClr val="800000"/>
                </a:solidFill>
              </a:rPr>
              <a:t>D</a:t>
            </a:r>
            <a:r>
              <a:rPr lang="en-US" i="1" dirty="0">
                <a:solidFill>
                  <a:srgbClr val="800000"/>
                </a:solidFill>
                <a:effectLst>
                  <a:outerShdw blurRad="38100" dist="38100" dir="2700000" algn="tl">
                    <a:srgbClr val="000000">
                      <a:alpha val="43137"/>
                    </a:srgbClr>
                  </a:outerShdw>
                </a:effectLst>
              </a:rPr>
              <a:t>irect Acting)</a:t>
            </a:r>
            <a:endParaRPr lang="en-US" dirty="0">
              <a:solidFill>
                <a:srgbClr val="800000"/>
              </a:solidFill>
            </a:endParaRPr>
          </a:p>
        </p:txBody>
      </p:sp>
      <p:sp>
        <p:nvSpPr>
          <p:cNvPr id="3" name="Content Placeholder 2">
            <a:extLst>
              <a:ext uri="{FF2B5EF4-FFF2-40B4-BE49-F238E27FC236}">
                <a16:creationId xmlns:a16="http://schemas.microsoft.com/office/drawing/2014/main" id="{15345223-E803-457A-A00C-6B7EC7CEA521}"/>
              </a:ext>
            </a:extLst>
          </p:cNvPr>
          <p:cNvSpPr>
            <a:spLocks noGrp="1"/>
          </p:cNvSpPr>
          <p:nvPr>
            <p:ph idx="1"/>
          </p:nvPr>
        </p:nvSpPr>
        <p:spPr>
          <a:xfrm>
            <a:off x="457200" y="992888"/>
            <a:ext cx="8229600" cy="3068333"/>
          </a:xfrm>
        </p:spPr>
        <p:txBody>
          <a:bodyPr/>
          <a:lstStyle/>
          <a:p>
            <a:pPr>
              <a:buFontTx/>
              <a:buNone/>
            </a:pPr>
            <a:r>
              <a:rPr lang="en-US" altLang="en-US" sz="2000" b="1" i="1" dirty="0">
                <a:solidFill>
                  <a:srgbClr val="2C2C2C"/>
                </a:solidFill>
              </a:rPr>
              <a:t>Product/Guideline Updates:</a:t>
            </a:r>
          </a:p>
          <a:p>
            <a:pPr marR="0" lvl="0"/>
            <a:r>
              <a:rPr lang="en-US" sz="2000" dirty="0">
                <a:effectLst>
                  <a:outerShdw sx="0" sy="0">
                    <a:srgbClr val="000000"/>
                  </a:outerShdw>
                </a:effectLst>
              </a:rPr>
              <a:t>Epclusa (sofosbuvir/</a:t>
            </a:r>
            <a:r>
              <a:rPr lang="en-US" sz="2000" dirty="0" err="1">
                <a:effectLst>
                  <a:outerShdw sx="0" sy="0">
                    <a:srgbClr val="000000"/>
                  </a:outerShdw>
                </a:effectLst>
              </a:rPr>
              <a:t>velpatasvir</a:t>
            </a:r>
            <a:r>
              <a:rPr lang="en-US" sz="2000" dirty="0">
                <a:effectLst>
                  <a:outerShdw sx="0" sy="0">
                    <a:srgbClr val="000000"/>
                  </a:outerShdw>
                </a:effectLst>
              </a:rPr>
              <a:t>) in patients ≥ 3 years :</a:t>
            </a:r>
          </a:p>
          <a:p>
            <a:pPr lvl="1"/>
            <a:r>
              <a:rPr lang="en-US" sz="2000" dirty="0">
                <a:effectLst>
                  <a:outerShdw sx="0" sy="0">
                    <a:srgbClr val="000000"/>
                  </a:outerShdw>
                </a:effectLst>
              </a:rPr>
              <a:t>When used in combination with ribavirin, weight-based daily dosing divided into 2 equal doses is 15 mg for &lt; 47 kg, 600 mg for 47-49 kg, 800 mg for 50-65 kg, 1000 mg for 66-80 kg and 1,200 mg for &gt; 80 kg.  </a:t>
            </a:r>
          </a:p>
          <a:p>
            <a:pPr lvl="1"/>
            <a:r>
              <a:rPr lang="en-US" sz="2000" dirty="0">
                <a:effectLst>
                  <a:outerShdw sx="0" sy="0">
                    <a:srgbClr val="000000"/>
                  </a:outerShdw>
                </a:effectLst>
              </a:rPr>
              <a:t>Two additional strengths of oral pellets were approved containing 200/50 mg and 150/37.5 mg for the lower dose ranges.  </a:t>
            </a:r>
          </a:p>
          <a:p>
            <a:pPr lvl="1"/>
            <a:r>
              <a:rPr lang="en-US" sz="2000" dirty="0">
                <a:effectLst>
                  <a:outerShdw sx="0" sy="0">
                    <a:srgbClr val="000000"/>
                  </a:outerShdw>
                </a:effectLst>
              </a:rPr>
              <a:t>Oral pellets can be taken directly in the mouth or with food.  In patients &lt; 6 years of age, it is recommended to take the pellets with food to improve tolerability and palatability by sprinkling the packet on one or more </a:t>
            </a:r>
            <a:r>
              <a:rPr lang="en-US" sz="2000" dirty="0" err="1">
                <a:effectLst>
                  <a:outerShdw sx="0" sy="0">
                    <a:srgbClr val="000000"/>
                  </a:outerShdw>
                </a:effectLst>
              </a:rPr>
              <a:t>spoonfuls</a:t>
            </a:r>
            <a:r>
              <a:rPr lang="en-US" sz="2000" dirty="0">
                <a:effectLst>
                  <a:outerShdw sx="0" sy="0">
                    <a:srgbClr val="000000"/>
                  </a:outerShdw>
                </a:effectLst>
              </a:rPr>
              <a:t> of non-acidic soft food.  </a:t>
            </a:r>
          </a:p>
        </p:txBody>
      </p:sp>
    </p:spTree>
    <p:extLst>
      <p:ext uri="{BB962C8B-B14F-4D97-AF65-F5344CB8AC3E}">
        <p14:creationId xmlns:p14="http://schemas.microsoft.com/office/powerpoint/2010/main" val="152230732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dirty="0">
                <a:solidFill>
                  <a:srgbClr val="800000"/>
                </a:solidFill>
              </a:rPr>
              <a:t>Hepatitis C Agents (</a:t>
            </a:r>
            <a:r>
              <a:rPr lang="en-US" altLang="en-US" i="1" dirty="0">
                <a:solidFill>
                  <a:srgbClr val="800000"/>
                </a:solidFill>
              </a:rPr>
              <a:t>D</a:t>
            </a:r>
            <a:r>
              <a:rPr lang="en-US" i="1" dirty="0">
                <a:solidFill>
                  <a:srgbClr val="800000"/>
                </a:solidFill>
                <a:effectLst>
                  <a:outerShdw blurRad="38100" dist="38100" dir="2700000" algn="tl">
                    <a:srgbClr val="000000">
                      <a:alpha val="43137"/>
                    </a:srgbClr>
                  </a:outerShdw>
                </a:effectLst>
              </a:rPr>
              <a:t>irect Acting)</a:t>
            </a:r>
            <a:endParaRPr lang="en-US" dirty="0">
              <a:solidFill>
                <a:schemeClr val="bg1"/>
              </a:solidFill>
            </a:endParaRPr>
          </a:p>
        </p:txBody>
      </p:sp>
      <p:sp>
        <p:nvSpPr>
          <p:cNvPr id="12291" name="Content Placeholder 2"/>
          <p:cNvSpPr>
            <a:spLocks noGrp="1"/>
          </p:cNvSpPr>
          <p:nvPr>
            <p:ph idx="1"/>
          </p:nvPr>
        </p:nvSpPr>
        <p:spPr>
          <a:xfrm>
            <a:off x="228600" y="781050"/>
            <a:ext cx="8001000" cy="3657600"/>
          </a:xfrm>
        </p:spPr>
        <p:txBody>
          <a:bodyPr/>
          <a:lstStyle/>
          <a:p>
            <a:pPr>
              <a:buFontTx/>
              <a:buNone/>
            </a:pPr>
            <a:r>
              <a:rPr lang="en-US" altLang="en-US" sz="2400" b="1" i="1" dirty="0">
                <a:solidFill>
                  <a:srgbClr val="2C2C2C"/>
                </a:solidFill>
              </a:rPr>
              <a:t>Product/Guideline Updates:</a:t>
            </a:r>
          </a:p>
          <a:p>
            <a:r>
              <a:rPr lang="en-US" sz="2000" dirty="0">
                <a:effectLst>
                  <a:outerShdw sx="0" sy="0">
                    <a:srgbClr val="000000"/>
                  </a:outerShdw>
                </a:effectLst>
              </a:rPr>
              <a:t>Mavyret (</a:t>
            </a:r>
            <a:r>
              <a:rPr lang="en-US" sz="2000" dirty="0" err="1">
                <a:effectLst>
                  <a:outerShdw sx="0" sy="0">
                    <a:srgbClr val="000000"/>
                  </a:outerShdw>
                </a:effectLst>
              </a:rPr>
              <a:t>glecaprevir</a:t>
            </a:r>
            <a:r>
              <a:rPr lang="en-US" sz="2000" dirty="0">
                <a:effectLst>
                  <a:outerShdw sx="0" sy="0">
                    <a:srgbClr val="000000"/>
                  </a:outerShdw>
                </a:effectLst>
              </a:rPr>
              <a:t>/</a:t>
            </a:r>
            <a:r>
              <a:rPr lang="en-US" sz="2000" dirty="0" err="1">
                <a:effectLst>
                  <a:outerShdw sx="0" sy="0">
                    <a:srgbClr val="000000"/>
                  </a:outerShdw>
                </a:effectLst>
              </a:rPr>
              <a:t>pibrentasvir</a:t>
            </a:r>
            <a:r>
              <a:rPr lang="en-US" sz="2000" dirty="0">
                <a:effectLst>
                  <a:outerShdw sx="0" sy="0">
                    <a:srgbClr val="000000"/>
                  </a:outerShdw>
                </a:effectLst>
              </a:rPr>
              <a:t>) is now approved for use in patients as young as 3 years of age who have HCV genotype 1-6 without cirrhosis or with compensated cirrhosis or with HCV genotype 1 who had prior treatment with an HCV NS5A inhibitor or NS3/4A protease inhibitor, but not both.  </a:t>
            </a:r>
          </a:p>
          <a:p>
            <a:pPr lvl="1"/>
            <a:r>
              <a:rPr lang="en-US" sz="2000" dirty="0">
                <a:effectLst>
                  <a:outerShdw sx="0" sy="0">
                    <a:srgbClr val="000000"/>
                  </a:outerShdw>
                </a:effectLst>
              </a:rPr>
              <a:t>It was previously approved for use in patients ≥ 12 years of age.  </a:t>
            </a:r>
          </a:p>
          <a:p>
            <a:pPr lvl="1"/>
            <a:r>
              <a:rPr lang="en-US" sz="2000" dirty="0">
                <a:effectLst>
                  <a:outerShdw sx="0" sy="0">
                    <a:srgbClr val="000000"/>
                  </a:outerShdw>
                </a:effectLst>
              </a:rPr>
              <a:t>For patients 3 to &lt; 12 years of age, dosing is weight-based.  In patients &lt; 20 kg, the recommended daily dose is 150/60 mg, for patients 20 kg to &lt; 30 kg is 200/80 mg, 30 kg to &lt; 45 kg is 250/100 mg, and for patients ≥ 45 kg the dosing is 300/120 mg.  </a:t>
            </a:r>
          </a:p>
          <a:p>
            <a:endParaRPr lang="en-US" sz="1350" dirty="0">
              <a:effectLst>
                <a:outerShdw sx="0" sy="0">
                  <a:srgbClr val="000000"/>
                </a:outerShdw>
              </a:effectLst>
            </a:endParaRPr>
          </a:p>
        </p:txBody>
      </p:sp>
    </p:spTree>
    <p:extLst>
      <p:ext uri="{BB962C8B-B14F-4D97-AF65-F5344CB8AC3E}">
        <p14:creationId xmlns:p14="http://schemas.microsoft.com/office/powerpoint/2010/main" val="140203193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dirty="0">
                <a:solidFill>
                  <a:srgbClr val="800000"/>
                </a:solidFill>
              </a:rPr>
              <a:t>Hepatitis C Agents (</a:t>
            </a:r>
            <a:r>
              <a:rPr lang="en-US" altLang="en-US" i="1" dirty="0">
                <a:solidFill>
                  <a:srgbClr val="800000"/>
                </a:solidFill>
              </a:rPr>
              <a:t>D</a:t>
            </a:r>
            <a:r>
              <a:rPr lang="en-US" i="1" dirty="0">
                <a:solidFill>
                  <a:srgbClr val="800000"/>
                </a:solidFill>
                <a:effectLst>
                  <a:outerShdw blurRad="38100" dist="38100" dir="2700000" algn="tl">
                    <a:srgbClr val="000000">
                      <a:alpha val="43137"/>
                    </a:srgbClr>
                  </a:outerShdw>
                </a:effectLst>
              </a:rPr>
              <a:t>irect Acting)</a:t>
            </a:r>
            <a:endParaRPr lang="en-US" dirty="0">
              <a:solidFill>
                <a:schemeClr val="bg1"/>
              </a:solidFill>
            </a:endParaRPr>
          </a:p>
        </p:txBody>
      </p:sp>
      <p:sp>
        <p:nvSpPr>
          <p:cNvPr id="12291" name="Content Placeholder 2"/>
          <p:cNvSpPr>
            <a:spLocks noGrp="1"/>
          </p:cNvSpPr>
          <p:nvPr>
            <p:ph idx="1"/>
          </p:nvPr>
        </p:nvSpPr>
        <p:spPr>
          <a:xfrm>
            <a:off x="228600" y="781050"/>
            <a:ext cx="8001000" cy="3657600"/>
          </a:xfrm>
        </p:spPr>
        <p:txBody>
          <a:bodyPr/>
          <a:lstStyle/>
          <a:p>
            <a:pPr>
              <a:buFontTx/>
              <a:buNone/>
            </a:pPr>
            <a:r>
              <a:rPr lang="en-US" altLang="en-US" sz="2400" b="1" i="1" dirty="0">
                <a:solidFill>
                  <a:srgbClr val="2C2C2C"/>
                </a:solidFill>
              </a:rPr>
              <a:t>Product/Guideline Updates:</a:t>
            </a:r>
          </a:p>
          <a:p>
            <a:r>
              <a:rPr lang="en-US" sz="2000" dirty="0">
                <a:effectLst>
                  <a:outerShdw sx="0" sy="0">
                    <a:srgbClr val="000000"/>
                  </a:outerShdw>
                </a:effectLst>
              </a:rPr>
              <a:t>Mavyret (</a:t>
            </a:r>
            <a:r>
              <a:rPr lang="en-US" sz="2000" dirty="0" err="1">
                <a:effectLst>
                  <a:outerShdw sx="0" sy="0">
                    <a:srgbClr val="000000"/>
                  </a:outerShdw>
                </a:effectLst>
              </a:rPr>
              <a:t>glecaprevir</a:t>
            </a:r>
            <a:r>
              <a:rPr lang="en-US" sz="2000" dirty="0">
                <a:effectLst>
                  <a:outerShdw sx="0" sy="0">
                    <a:srgbClr val="000000"/>
                  </a:outerShdw>
                </a:effectLst>
              </a:rPr>
              <a:t>/</a:t>
            </a:r>
            <a:r>
              <a:rPr lang="en-US" sz="2000" dirty="0" err="1">
                <a:effectLst>
                  <a:outerShdw sx="0" sy="0">
                    <a:srgbClr val="000000"/>
                  </a:outerShdw>
                </a:effectLst>
              </a:rPr>
              <a:t>pibrentasvir</a:t>
            </a:r>
            <a:r>
              <a:rPr lang="en-US" sz="2000" dirty="0">
                <a:effectLst>
                  <a:outerShdw sx="0" sy="0">
                    <a:srgbClr val="000000"/>
                  </a:outerShdw>
                </a:effectLst>
              </a:rPr>
              <a:t>) in patients ≥ 3 years :</a:t>
            </a:r>
          </a:p>
          <a:p>
            <a:pPr lvl="1"/>
            <a:r>
              <a:rPr lang="en-US" sz="2000" dirty="0">
                <a:effectLst>
                  <a:outerShdw sx="0" sy="0">
                    <a:srgbClr val="000000"/>
                  </a:outerShdw>
                </a:effectLst>
              </a:rPr>
              <a:t>Mavyret (</a:t>
            </a:r>
            <a:r>
              <a:rPr lang="en-US" sz="2000" dirty="0" err="1">
                <a:effectLst>
                  <a:outerShdw sx="0" sy="0">
                    <a:srgbClr val="000000"/>
                  </a:outerShdw>
                </a:effectLst>
              </a:rPr>
              <a:t>glecaprevir</a:t>
            </a:r>
            <a:r>
              <a:rPr lang="en-US" sz="2000" dirty="0">
                <a:effectLst>
                  <a:outerShdw sx="0" sy="0">
                    <a:srgbClr val="000000"/>
                  </a:outerShdw>
                </a:effectLst>
              </a:rPr>
              <a:t>/</a:t>
            </a:r>
            <a:r>
              <a:rPr lang="en-US" sz="2000" dirty="0" err="1">
                <a:effectLst>
                  <a:outerShdw sx="0" sy="0">
                    <a:srgbClr val="000000"/>
                  </a:outerShdw>
                </a:effectLst>
              </a:rPr>
              <a:t>pibrentasvir</a:t>
            </a:r>
            <a:r>
              <a:rPr lang="en-US" sz="2000" dirty="0">
                <a:effectLst>
                  <a:outerShdw sx="0" sy="0">
                    <a:srgbClr val="000000"/>
                  </a:outerShdw>
                </a:effectLst>
              </a:rPr>
              <a:t>) oral pellets were approved in 50/20 mg per packet to accommodate dosing in the younger population.  </a:t>
            </a:r>
          </a:p>
          <a:p>
            <a:pPr lvl="1"/>
            <a:r>
              <a:rPr lang="en-US" sz="2000" dirty="0">
                <a:effectLst>
                  <a:outerShdw sx="0" sy="0">
                    <a:srgbClr val="000000"/>
                  </a:outerShdw>
                </a:effectLst>
              </a:rPr>
              <a:t>Oral pellets are intended for use in patients &lt; 12 years of age and &lt; 45 kg.  </a:t>
            </a:r>
          </a:p>
          <a:p>
            <a:endParaRPr lang="en-US" sz="1350" dirty="0">
              <a:effectLst>
                <a:outerShdw sx="0" sy="0">
                  <a:srgbClr val="000000"/>
                </a:outerShdw>
              </a:effectLst>
            </a:endParaRPr>
          </a:p>
        </p:txBody>
      </p:sp>
    </p:spTree>
    <p:extLst>
      <p:ext uri="{BB962C8B-B14F-4D97-AF65-F5344CB8AC3E}">
        <p14:creationId xmlns:p14="http://schemas.microsoft.com/office/powerpoint/2010/main" val="122995636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dirty="0">
                <a:solidFill>
                  <a:srgbClr val="800000"/>
                </a:solidFill>
              </a:rPr>
              <a:t>Hepatitis C Agents (</a:t>
            </a:r>
            <a:r>
              <a:rPr lang="en-US" altLang="en-US" i="1" dirty="0">
                <a:solidFill>
                  <a:srgbClr val="800000"/>
                </a:solidFill>
              </a:rPr>
              <a:t>D</a:t>
            </a:r>
            <a:r>
              <a:rPr lang="en-US" i="1" dirty="0">
                <a:solidFill>
                  <a:srgbClr val="800000"/>
                </a:solidFill>
                <a:effectLst>
                  <a:outerShdw blurRad="38100" dist="38100" dir="2700000" algn="tl">
                    <a:srgbClr val="000000">
                      <a:alpha val="43137"/>
                    </a:srgbClr>
                  </a:outerShdw>
                </a:effectLst>
              </a:rPr>
              <a:t>irect Acting)</a:t>
            </a:r>
            <a:endParaRPr lang="en-US" dirty="0">
              <a:solidFill>
                <a:schemeClr val="bg1"/>
              </a:solidFill>
            </a:endParaRPr>
          </a:p>
        </p:txBody>
      </p:sp>
      <p:sp>
        <p:nvSpPr>
          <p:cNvPr id="12291" name="Content Placeholder 2"/>
          <p:cNvSpPr>
            <a:spLocks noGrp="1"/>
          </p:cNvSpPr>
          <p:nvPr>
            <p:ph idx="1"/>
          </p:nvPr>
        </p:nvSpPr>
        <p:spPr>
          <a:xfrm>
            <a:off x="457200" y="781050"/>
            <a:ext cx="6800850" cy="3657600"/>
          </a:xfrm>
        </p:spPr>
        <p:txBody>
          <a:bodyPr/>
          <a:lstStyle/>
          <a:p>
            <a:pPr>
              <a:buFontTx/>
              <a:buNone/>
            </a:pPr>
            <a:r>
              <a:rPr lang="en-US" altLang="en-US" sz="2400" b="1" i="1" dirty="0">
                <a:solidFill>
                  <a:srgbClr val="2C2C2C"/>
                </a:solidFill>
              </a:rPr>
              <a:t>Product/Guideline Updates:</a:t>
            </a:r>
          </a:p>
          <a:p>
            <a:r>
              <a:rPr lang="en-US" sz="2000" dirty="0" err="1">
                <a:effectLst>
                  <a:outerShdw sx="0" sy="0">
                    <a:srgbClr val="000000"/>
                  </a:outerShdw>
                </a:effectLst>
              </a:rPr>
              <a:t>Zepatier</a:t>
            </a:r>
            <a:r>
              <a:rPr lang="en-US" sz="2000" dirty="0">
                <a:effectLst>
                  <a:outerShdw sx="0" sy="0">
                    <a:srgbClr val="000000"/>
                  </a:outerShdw>
                </a:effectLst>
              </a:rPr>
              <a:t> (elbasvir/grazoprevir) is now approved to treat chronic HCV genotype 1 or 4 infection in patients as young as 12 years of age or weighing at least 30 kg.  </a:t>
            </a:r>
          </a:p>
          <a:p>
            <a:pPr lvl="1"/>
            <a:r>
              <a:rPr lang="en-US" sz="2000" dirty="0">
                <a:effectLst>
                  <a:outerShdw sx="0" sy="0">
                    <a:srgbClr val="000000"/>
                  </a:outerShdw>
                </a:effectLst>
              </a:rPr>
              <a:t>The recommended dose in this expanded population is 1 tablet by mouth once daily as in the adult population.  </a:t>
            </a:r>
          </a:p>
          <a:p>
            <a:pPr lvl="1"/>
            <a:r>
              <a:rPr lang="en-US" sz="2000" dirty="0">
                <a:effectLst>
                  <a:outerShdw sx="0" sy="0">
                    <a:srgbClr val="000000"/>
                  </a:outerShdw>
                </a:effectLst>
              </a:rPr>
              <a:t>The dosing for ribavirin in pediatric patients is weight-based in 2 divided doses.  </a:t>
            </a:r>
          </a:p>
          <a:p>
            <a:endParaRPr lang="en-US" sz="1350" dirty="0">
              <a:effectLst>
                <a:outerShdw sx="0" sy="0">
                  <a:srgbClr val="000000"/>
                </a:outerShdw>
              </a:effectLst>
            </a:endParaRPr>
          </a:p>
        </p:txBody>
      </p:sp>
    </p:spTree>
    <p:extLst>
      <p:ext uri="{BB962C8B-B14F-4D97-AF65-F5344CB8AC3E}">
        <p14:creationId xmlns:p14="http://schemas.microsoft.com/office/powerpoint/2010/main" val="3914435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DF161-EF85-43B8-801D-4D462BA584D7}"/>
              </a:ext>
            </a:extLst>
          </p:cNvPr>
          <p:cNvSpPr>
            <a:spLocks noGrp="1"/>
          </p:cNvSpPr>
          <p:nvPr>
            <p:ph type="title"/>
          </p:nvPr>
        </p:nvSpPr>
        <p:spPr/>
        <p:txBody>
          <a:bodyPr/>
          <a:lstStyle/>
          <a:p>
            <a:r>
              <a:rPr lang="en-US" altLang="en-US" dirty="0"/>
              <a:t>Antibiotics, Inhaled</a:t>
            </a:r>
            <a:endParaRPr lang="en-US" dirty="0"/>
          </a:p>
        </p:txBody>
      </p:sp>
      <p:sp>
        <p:nvSpPr>
          <p:cNvPr id="3" name="Content Placeholder 2">
            <a:extLst>
              <a:ext uri="{FF2B5EF4-FFF2-40B4-BE49-F238E27FC236}">
                <a16:creationId xmlns:a16="http://schemas.microsoft.com/office/drawing/2014/main" id="{C359198C-5B33-469A-ACF7-C2AF9E529CCD}"/>
              </a:ext>
            </a:extLst>
          </p:cNvPr>
          <p:cNvSpPr>
            <a:spLocks noGrp="1"/>
          </p:cNvSpPr>
          <p:nvPr>
            <p:ph idx="1"/>
          </p:nvPr>
        </p:nvSpPr>
        <p:spPr>
          <a:xfrm>
            <a:off x="457200" y="819150"/>
            <a:ext cx="8229600" cy="3394472"/>
          </a:xfrm>
        </p:spPr>
        <p:txBody>
          <a:bodyPr/>
          <a:lstStyle/>
          <a:p>
            <a:pPr marL="342900" lvl="1" indent="-342900">
              <a:spcBef>
                <a:spcPts val="1000"/>
              </a:spcBef>
              <a:buSzTx/>
              <a:buFont typeface="Arial" panose="020B0604020202020204" pitchFamily="34" charset="0"/>
              <a:buChar char="•"/>
            </a:pPr>
            <a:r>
              <a:rPr lang="en-US" sz="2000" dirty="0">
                <a:solidFill>
                  <a:srgbClr val="000000"/>
                </a:solidFill>
              </a:rPr>
              <a:t>Inhaled antibiotics are used in the treatment of Cystic Fibrosis</a:t>
            </a:r>
          </a:p>
          <a:p>
            <a:pPr marL="342900" lvl="1" indent="-342900">
              <a:spcBef>
                <a:spcPts val="1000"/>
              </a:spcBef>
              <a:buSzTx/>
              <a:buFont typeface="Arial" panose="020B0604020202020204" pitchFamily="34" charset="0"/>
              <a:buChar char="•"/>
            </a:pPr>
            <a:r>
              <a:rPr lang="en-US" sz="2000" dirty="0">
                <a:solidFill>
                  <a:srgbClr val="000000"/>
                </a:solidFill>
              </a:rPr>
              <a:t>CF is an autosomal recessive disorder caused by mutations of the cystic fibrosis transmembrane conductance regulator (CFTR) gene located on chromosome number 7</a:t>
            </a:r>
          </a:p>
          <a:p>
            <a:pPr marL="342900" lvl="1" indent="-342900">
              <a:spcBef>
                <a:spcPts val="1000"/>
              </a:spcBef>
              <a:buSzTx/>
              <a:buFont typeface="Arial" panose="020B0604020202020204" pitchFamily="34" charset="0"/>
              <a:buChar char="•"/>
            </a:pPr>
            <a:r>
              <a:rPr lang="en-US" sz="2000" dirty="0">
                <a:solidFill>
                  <a:srgbClr val="000000"/>
                </a:solidFill>
              </a:rPr>
              <a:t>The typical manifestation of CF involves progressive obstructive lung disease that has been associated with impaired mucous clearance, difficulty clearing pathogens, and risk of chronic pulmonary infection and inflammation</a:t>
            </a:r>
          </a:p>
          <a:p>
            <a:pPr marL="342900" lvl="1" indent="-342900">
              <a:spcBef>
                <a:spcPts val="1000"/>
              </a:spcBef>
              <a:buSzTx/>
              <a:buFont typeface="Arial" panose="020B0604020202020204" pitchFamily="34" charset="0"/>
              <a:buChar char="•"/>
            </a:pPr>
            <a:r>
              <a:rPr lang="en-US" sz="2000" dirty="0">
                <a:solidFill>
                  <a:srgbClr val="000000"/>
                </a:solidFill>
              </a:rPr>
              <a:t>As pulmonary infection is the main source of morbidity and mortality, antibiotics play an important role in CF therapy to control the progression of the disease</a:t>
            </a:r>
          </a:p>
          <a:p>
            <a:endParaRPr lang="en-US" sz="2000" dirty="0"/>
          </a:p>
        </p:txBody>
      </p:sp>
    </p:spTree>
    <p:extLst>
      <p:ext uri="{BB962C8B-B14F-4D97-AF65-F5344CB8AC3E}">
        <p14:creationId xmlns:p14="http://schemas.microsoft.com/office/powerpoint/2010/main" val="334151100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DED35-7E59-4B5D-AE9A-B54DC8AF1889}"/>
              </a:ext>
            </a:extLst>
          </p:cNvPr>
          <p:cNvSpPr>
            <a:spLocks noGrp="1"/>
          </p:cNvSpPr>
          <p:nvPr>
            <p:ph type="ctrTitle"/>
          </p:nvPr>
        </p:nvSpPr>
        <p:spPr/>
        <p:txBody>
          <a:bodyPr/>
          <a:lstStyle/>
          <a:p>
            <a:r>
              <a:rPr lang="en-US" altLang="en-US" dirty="0"/>
              <a:t>Hypoglycemics, Incretin Mimetics/Enhancers</a:t>
            </a:r>
            <a:endParaRPr lang="en-US" dirty="0"/>
          </a:p>
        </p:txBody>
      </p:sp>
      <p:sp>
        <p:nvSpPr>
          <p:cNvPr id="3" name="Subtitle 2">
            <a:extLst>
              <a:ext uri="{FF2B5EF4-FFF2-40B4-BE49-F238E27FC236}">
                <a16:creationId xmlns:a16="http://schemas.microsoft.com/office/drawing/2014/main" id="{D69BCEDF-7AB6-4806-97E1-C2311D36BB5B}"/>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73987979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230A1-85C4-4BB4-9DF7-5B4E7F1F7310}"/>
              </a:ext>
            </a:extLst>
          </p:cNvPr>
          <p:cNvSpPr>
            <a:spLocks noGrp="1"/>
          </p:cNvSpPr>
          <p:nvPr>
            <p:ph type="title"/>
          </p:nvPr>
        </p:nvSpPr>
        <p:spPr>
          <a:xfrm>
            <a:off x="457200" y="228600"/>
            <a:ext cx="8305800" cy="845344"/>
          </a:xfrm>
        </p:spPr>
        <p:txBody>
          <a:bodyPr/>
          <a:lstStyle/>
          <a:p>
            <a:r>
              <a:rPr lang="en-US" altLang="en-US" dirty="0"/>
              <a:t>Hypoglycemics, Incretin Mimetics/Enhancers</a:t>
            </a:r>
            <a:endParaRPr lang="en-US" dirty="0"/>
          </a:p>
        </p:txBody>
      </p:sp>
      <p:graphicFrame>
        <p:nvGraphicFramePr>
          <p:cNvPr id="10" name="Content Placeholder 9">
            <a:extLst>
              <a:ext uri="{FF2B5EF4-FFF2-40B4-BE49-F238E27FC236}">
                <a16:creationId xmlns:a16="http://schemas.microsoft.com/office/drawing/2014/main" id="{F26840AA-F2CC-499C-B392-E6E1C4459AA4}"/>
              </a:ext>
            </a:extLst>
          </p:cNvPr>
          <p:cNvGraphicFramePr>
            <a:graphicFrameLocks noGrp="1"/>
          </p:cNvGraphicFramePr>
          <p:nvPr>
            <p:ph idx="1"/>
            <p:extLst>
              <p:ext uri="{D42A27DB-BD31-4B8C-83A1-F6EECF244321}">
                <p14:modId xmlns:p14="http://schemas.microsoft.com/office/powerpoint/2010/main" val="2412974276"/>
              </p:ext>
            </p:extLst>
          </p:nvPr>
        </p:nvGraphicFramePr>
        <p:xfrm>
          <a:off x="91083" y="1013978"/>
          <a:ext cx="8961834" cy="3597829"/>
        </p:xfrm>
        <a:graphic>
          <a:graphicData uri="http://schemas.openxmlformats.org/drawingml/2006/table">
            <a:tbl>
              <a:tblPr firstRow="1" bandRow="1" bandCol="1">
                <a:tableStyleId>{5C22544A-7EE6-4342-B048-85BDC9FD1C3A}</a:tableStyleId>
              </a:tblPr>
              <a:tblGrid>
                <a:gridCol w="2077952">
                  <a:extLst>
                    <a:ext uri="{9D8B030D-6E8A-4147-A177-3AD203B41FA5}">
                      <a16:colId xmlns:a16="http://schemas.microsoft.com/office/drawing/2014/main" val="9084184"/>
                    </a:ext>
                  </a:extLst>
                </a:gridCol>
                <a:gridCol w="1213343">
                  <a:extLst>
                    <a:ext uri="{9D8B030D-6E8A-4147-A177-3AD203B41FA5}">
                      <a16:colId xmlns:a16="http://schemas.microsoft.com/office/drawing/2014/main" val="3909656966"/>
                    </a:ext>
                  </a:extLst>
                </a:gridCol>
                <a:gridCol w="5670539">
                  <a:extLst>
                    <a:ext uri="{9D8B030D-6E8A-4147-A177-3AD203B41FA5}">
                      <a16:colId xmlns:a16="http://schemas.microsoft.com/office/drawing/2014/main" val="2128040475"/>
                    </a:ext>
                  </a:extLst>
                </a:gridCol>
              </a:tblGrid>
              <a:tr h="222695">
                <a:tc>
                  <a:txBody>
                    <a:bodyPr/>
                    <a:lstStyle/>
                    <a:p>
                      <a:pPr marL="0" marR="0" algn="ctr">
                        <a:lnSpc>
                          <a:spcPct val="115000"/>
                        </a:lnSpc>
                        <a:spcBef>
                          <a:spcPts val="200"/>
                        </a:spcBef>
                        <a:spcAft>
                          <a:spcPts val="200"/>
                        </a:spcAft>
                      </a:pPr>
                      <a:r>
                        <a:rPr lang="en-US" sz="1400" dirty="0">
                          <a:solidFill>
                            <a:srgbClr val="000000"/>
                          </a:solidFill>
                          <a:effectLst/>
                        </a:rPr>
                        <a:t>Drug</a:t>
                      </a:r>
                      <a:endParaRPr lang="en-US" sz="1400" b="1" dirty="0">
                        <a:solidFill>
                          <a:srgbClr val="000000"/>
                        </a:solidFill>
                        <a:effectLst/>
                        <a:latin typeface="+mn-lt"/>
                        <a:ea typeface="Times New Roman" panose="02020603050405020304" pitchFamily="18" charset="0"/>
                        <a:cs typeface="Arial" panose="020B0604020202020204" pitchFamily="34" charset="0"/>
                      </a:endParaRPr>
                    </a:p>
                  </a:txBody>
                  <a:tcPr marL="20479" marR="20479" marT="0" marB="0"/>
                </a:tc>
                <a:tc>
                  <a:txBody>
                    <a:bodyPr/>
                    <a:lstStyle/>
                    <a:p>
                      <a:pPr marL="0" marR="0" algn="ctr">
                        <a:lnSpc>
                          <a:spcPct val="115000"/>
                        </a:lnSpc>
                        <a:spcBef>
                          <a:spcPts val="200"/>
                        </a:spcBef>
                        <a:spcAft>
                          <a:spcPts val="200"/>
                        </a:spcAft>
                      </a:pPr>
                      <a:r>
                        <a:rPr lang="en-US" sz="1400" dirty="0">
                          <a:solidFill>
                            <a:srgbClr val="000000"/>
                          </a:solidFill>
                          <a:effectLst/>
                        </a:rPr>
                        <a:t>Manufacturer</a:t>
                      </a:r>
                      <a:endParaRPr lang="en-US" sz="1400" b="1" dirty="0">
                        <a:solidFill>
                          <a:srgbClr val="000000"/>
                        </a:solidFill>
                        <a:effectLst/>
                        <a:latin typeface="+mn-lt"/>
                        <a:ea typeface="Times New Roman" panose="02020603050405020304" pitchFamily="18" charset="0"/>
                        <a:cs typeface="Arial" panose="020B0604020202020204" pitchFamily="34" charset="0"/>
                      </a:endParaRPr>
                    </a:p>
                  </a:txBody>
                  <a:tcPr marL="20479" marR="20479" marT="0" marB="0"/>
                </a:tc>
                <a:tc>
                  <a:txBody>
                    <a:bodyPr/>
                    <a:lstStyle/>
                    <a:p>
                      <a:pPr marL="0" marR="0" algn="ctr">
                        <a:lnSpc>
                          <a:spcPct val="115000"/>
                        </a:lnSpc>
                        <a:spcBef>
                          <a:spcPts val="200"/>
                        </a:spcBef>
                        <a:spcAft>
                          <a:spcPts val="200"/>
                        </a:spcAft>
                      </a:pPr>
                      <a:r>
                        <a:rPr lang="en-US" sz="1400" dirty="0">
                          <a:solidFill>
                            <a:srgbClr val="000000"/>
                          </a:solidFill>
                          <a:effectLst/>
                        </a:rPr>
                        <a:t>Indications</a:t>
                      </a:r>
                      <a:endParaRPr lang="en-US" sz="1400" b="1" dirty="0">
                        <a:solidFill>
                          <a:srgbClr val="000000"/>
                        </a:solidFill>
                        <a:effectLst/>
                        <a:latin typeface="+mn-lt"/>
                        <a:ea typeface="Times New Roman" panose="02020603050405020304" pitchFamily="18" charset="0"/>
                        <a:cs typeface="Arial" panose="020B0604020202020204" pitchFamily="34" charset="0"/>
                      </a:endParaRPr>
                    </a:p>
                  </a:txBody>
                  <a:tcPr marL="20479" marR="20479" marT="0" marB="0"/>
                </a:tc>
                <a:extLst>
                  <a:ext uri="{0D108BD9-81ED-4DB2-BD59-A6C34878D82A}">
                    <a16:rowId xmlns:a16="http://schemas.microsoft.com/office/drawing/2014/main" val="2949978744"/>
                  </a:ext>
                </a:extLst>
              </a:tr>
              <a:tr h="235261">
                <a:tc gridSpan="3">
                  <a:txBody>
                    <a:bodyPr/>
                    <a:lstStyle/>
                    <a:p>
                      <a:pPr marL="0" marR="0" algn="ctr">
                        <a:lnSpc>
                          <a:spcPct val="115000"/>
                        </a:lnSpc>
                        <a:spcBef>
                          <a:spcPts val="200"/>
                        </a:spcBef>
                        <a:spcAft>
                          <a:spcPts val="200"/>
                        </a:spcAft>
                      </a:pPr>
                      <a:r>
                        <a:rPr lang="en-US" sz="1200" b="1" dirty="0">
                          <a:solidFill>
                            <a:schemeClr val="tx1">
                              <a:lumMod val="50000"/>
                            </a:schemeClr>
                          </a:solidFill>
                          <a:effectLst/>
                        </a:rPr>
                        <a:t>Amylin Analogue</a:t>
                      </a:r>
                      <a:endParaRPr lang="en-US" sz="1200" b="1" dirty="0">
                        <a:solidFill>
                          <a:schemeClr val="tx1">
                            <a:lumMod val="50000"/>
                          </a:schemeClr>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40417651"/>
                  </a:ext>
                </a:extLst>
              </a:tr>
              <a:tr h="568405">
                <a:tc>
                  <a:txBody>
                    <a:bodyPr/>
                    <a:lstStyle/>
                    <a:p>
                      <a:pPr marL="0" marR="0">
                        <a:lnSpc>
                          <a:spcPct val="115000"/>
                        </a:lnSpc>
                        <a:spcBef>
                          <a:spcPts val="200"/>
                        </a:spcBef>
                        <a:spcAft>
                          <a:spcPts val="200"/>
                        </a:spcAft>
                      </a:pPr>
                      <a:r>
                        <a:rPr lang="en-US" sz="1100" dirty="0">
                          <a:solidFill>
                            <a:schemeClr val="tx1">
                              <a:lumMod val="50000"/>
                            </a:schemeClr>
                          </a:solidFill>
                          <a:effectLst/>
                        </a:rPr>
                        <a:t>pramlintide </a:t>
                      </a:r>
                      <a:br>
                        <a:rPr lang="en-US" sz="1100" dirty="0">
                          <a:solidFill>
                            <a:schemeClr val="tx1">
                              <a:lumMod val="50000"/>
                            </a:schemeClr>
                          </a:solidFill>
                          <a:effectLst/>
                        </a:rPr>
                      </a:br>
                      <a:r>
                        <a:rPr lang="en-US" sz="1100" dirty="0">
                          <a:solidFill>
                            <a:schemeClr val="tx1">
                              <a:lumMod val="50000"/>
                            </a:schemeClr>
                          </a:solidFill>
                          <a:effectLst/>
                        </a:rPr>
                        <a:t>(Symlin®)</a:t>
                      </a:r>
                      <a:endParaRPr lang="en-US" sz="1100" dirty="0">
                        <a:solidFill>
                          <a:schemeClr val="tx1">
                            <a:lumMod val="50000"/>
                          </a:schemeClr>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100" dirty="0">
                          <a:solidFill>
                            <a:schemeClr val="tx1">
                              <a:lumMod val="50000"/>
                            </a:schemeClr>
                          </a:solidFill>
                          <a:effectLst/>
                        </a:rPr>
                        <a:t>AstraZeneca</a:t>
                      </a:r>
                      <a:endParaRPr lang="en-US" sz="1100" dirty="0">
                        <a:solidFill>
                          <a:schemeClr val="tx1">
                            <a:lumMod val="50000"/>
                          </a:schemeClr>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100" dirty="0">
                          <a:solidFill>
                            <a:schemeClr val="tx1">
                              <a:lumMod val="50000"/>
                            </a:schemeClr>
                          </a:solidFill>
                          <a:effectLst/>
                        </a:rPr>
                        <a:t>Adjunct therapy in type 1 and type 2 diabetes patients who use mealtime insulin therapy and have failed to achieve desired glucose control despite optimal insulin therapy (with or without concurrent sulfonylurea and/or metformin in type 2 patients)</a:t>
                      </a:r>
                      <a:endParaRPr lang="en-US" sz="1100" dirty="0">
                        <a:solidFill>
                          <a:schemeClr val="tx1">
                            <a:lumMod val="50000"/>
                          </a:schemeClr>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extLst>
                  <a:ext uri="{0D108BD9-81ED-4DB2-BD59-A6C34878D82A}">
                    <a16:rowId xmlns:a16="http://schemas.microsoft.com/office/drawing/2014/main" val="3643577737"/>
                  </a:ext>
                </a:extLst>
              </a:tr>
              <a:tr h="235261">
                <a:tc gridSpan="3">
                  <a:txBody>
                    <a:bodyPr/>
                    <a:lstStyle/>
                    <a:p>
                      <a:pPr marL="0" marR="0" algn="ctr">
                        <a:lnSpc>
                          <a:spcPct val="115000"/>
                        </a:lnSpc>
                        <a:spcBef>
                          <a:spcPts val="200"/>
                        </a:spcBef>
                        <a:spcAft>
                          <a:spcPts val="200"/>
                        </a:spcAft>
                      </a:pPr>
                      <a:r>
                        <a:rPr lang="en-US" sz="1100" b="1" dirty="0">
                          <a:solidFill>
                            <a:schemeClr val="tx1">
                              <a:lumMod val="50000"/>
                            </a:schemeClr>
                          </a:solidFill>
                          <a:effectLst/>
                        </a:rPr>
                        <a:t>Dipeptidyl Peptidase-4 (DPP-4) Enzyme Inhibitors</a:t>
                      </a:r>
                      <a:endParaRPr lang="en-US" sz="1100" b="1" dirty="0">
                        <a:solidFill>
                          <a:schemeClr val="tx1">
                            <a:lumMod val="50000"/>
                          </a:schemeClr>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33844302"/>
                  </a:ext>
                </a:extLst>
              </a:tr>
              <a:tr h="235261">
                <a:tc>
                  <a:txBody>
                    <a:bodyPr/>
                    <a:lstStyle/>
                    <a:p>
                      <a:pPr marL="0" marR="0">
                        <a:lnSpc>
                          <a:spcPct val="115000"/>
                        </a:lnSpc>
                        <a:spcBef>
                          <a:spcPts val="200"/>
                        </a:spcBef>
                        <a:spcAft>
                          <a:spcPts val="200"/>
                        </a:spcAft>
                      </a:pPr>
                      <a:r>
                        <a:rPr lang="en-US" sz="1100" dirty="0">
                          <a:solidFill>
                            <a:schemeClr val="tx1">
                              <a:lumMod val="50000"/>
                            </a:schemeClr>
                          </a:solidFill>
                          <a:effectLst/>
                        </a:rPr>
                        <a:t>alogliptin (Nesina®)</a:t>
                      </a:r>
                      <a:endParaRPr lang="en-US" sz="1100" dirty="0">
                        <a:solidFill>
                          <a:schemeClr val="tx1">
                            <a:lumMod val="50000"/>
                          </a:schemeClr>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100" dirty="0">
                          <a:solidFill>
                            <a:schemeClr val="tx1">
                              <a:lumMod val="50000"/>
                            </a:schemeClr>
                          </a:solidFill>
                          <a:effectLst/>
                        </a:rPr>
                        <a:t>Takeda, Perrigo</a:t>
                      </a:r>
                      <a:r>
                        <a:rPr lang="en-US" sz="1100" baseline="30000" dirty="0">
                          <a:solidFill>
                            <a:schemeClr val="tx1">
                              <a:lumMod val="50000"/>
                            </a:schemeClr>
                          </a:solidFill>
                          <a:effectLst/>
                        </a:rPr>
                        <a:t>*</a:t>
                      </a:r>
                      <a:endParaRPr lang="en-US" sz="1100" dirty="0">
                        <a:solidFill>
                          <a:schemeClr val="tx1">
                            <a:lumMod val="50000"/>
                          </a:schemeClr>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tc rowSpan="3">
                  <a:txBody>
                    <a:bodyPr/>
                    <a:lstStyle/>
                    <a:p>
                      <a:pPr marL="342900" marR="0" lvl="0" indent="-342900">
                        <a:lnSpc>
                          <a:spcPct val="115000"/>
                        </a:lnSpc>
                        <a:spcBef>
                          <a:spcPts val="200"/>
                        </a:spcBef>
                        <a:spcAft>
                          <a:spcPts val="200"/>
                        </a:spcAft>
                        <a:buFont typeface="Wingdings" panose="05000000000000000000" pitchFamily="2" charset="2"/>
                        <a:buChar char=""/>
                      </a:pPr>
                      <a:r>
                        <a:rPr lang="en-US" sz="1100" dirty="0">
                          <a:solidFill>
                            <a:schemeClr val="tx1">
                              <a:lumMod val="50000"/>
                            </a:schemeClr>
                          </a:solidFill>
                          <a:effectLst/>
                        </a:rPr>
                        <a:t>Adjunct to diet and exercise to improve glycemic control in adults with type 2 diabetes mellitus (T2DM)</a:t>
                      </a:r>
                      <a:endParaRPr lang="en-US" sz="1100" dirty="0">
                        <a:solidFill>
                          <a:schemeClr val="tx1">
                            <a:lumMod val="50000"/>
                          </a:schemeClr>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extLst>
                  <a:ext uri="{0D108BD9-81ED-4DB2-BD59-A6C34878D82A}">
                    <a16:rowId xmlns:a16="http://schemas.microsoft.com/office/drawing/2014/main" val="1856577865"/>
                  </a:ext>
                </a:extLst>
              </a:tr>
              <a:tr h="235261">
                <a:tc>
                  <a:txBody>
                    <a:bodyPr/>
                    <a:lstStyle/>
                    <a:p>
                      <a:pPr marL="0" marR="0">
                        <a:lnSpc>
                          <a:spcPct val="115000"/>
                        </a:lnSpc>
                        <a:spcBef>
                          <a:spcPts val="200"/>
                        </a:spcBef>
                        <a:spcAft>
                          <a:spcPts val="200"/>
                        </a:spcAft>
                      </a:pPr>
                      <a:r>
                        <a:rPr lang="en-US" sz="1100" dirty="0">
                          <a:solidFill>
                            <a:schemeClr val="tx1">
                              <a:lumMod val="50000"/>
                            </a:schemeClr>
                          </a:solidFill>
                          <a:effectLst/>
                        </a:rPr>
                        <a:t>alogliptin/metformin (Kazano®)</a:t>
                      </a:r>
                      <a:endParaRPr lang="en-US" sz="1100" dirty="0">
                        <a:solidFill>
                          <a:schemeClr val="tx1">
                            <a:lumMod val="50000"/>
                          </a:schemeClr>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100" dirty="0">
                          <a:solidFill>
                            <a:schemeClr val="tx1">
                              <a:lumMod val="50000"/>
                            </a:schemeClr>
                          </a:solidFill>
                          <a:effectLst/>
                        </a:rPr>
                        <a:t>Takeda, Perrigo</a:t>
                      </a:r>
                      <a:r>
                        <a:rPr lang="en-US" sz="1100" baseline="30000" dirty="0">
                          <a:solidFill>
                            <a:schemeClr val="tx1">
                              <a:lumMod val="50000"/>
                            </a:schemeClr>
                          </a:solidFill>
                          <a:effectLst/>
                        </a:rPr>
                        <a:t>*</a:t>
                      </a:r>
                      <a:endParaRPr lang="en-US" sz="1100" dirty="0">
                        <a:solidFill>
                          <a:schemeClr val="tx1">
                            <a:lumMod val="50000"/>
                          </a:schemeClr>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tc vMerge="1">
                  <a:txBody>
                    <a:bodyPr/>
                    <a:lstStyle/>
                    <a:p>
                      <a:endParaRPr lang="en-US"/>
                    </a:p>
                  </a:txBody>
                  <a:tcPr/>
                </a:tc>
                <a:extLst>
                  <a:ext uri="{0D108BD9-81ED-4DB2-BD59-A6C34878D82A}">
                    <a16:rowId xmlns:a16="http://schemas.microsoft.com/office/drawing/2014/main" val="1403954499"/>
                  </a:ext>
                </a:extLst>
              </a:tr>
              <a:tr h="235261">
                <a:tc>
                  <a:txBody>
                    <a:bodyPr/>
                    <a:lstStyle/>
                    <a:p>
                      <a:pPr marL="0" marR="0">
                        <a:lnSpc>
                          <a:spcPct val="115000"/>
                        </a:lnSpc>
                        <a:spcBef>
                          <a:spcPts val="200"/>
                        </a:spcBef>
                        <a:spcAft>
                          <a:spcPts val="200"/>
                        </a:spcAft>
                      </a:pPr>
                      <a:r>
                        <a:rPr lang="en-US" sz="1100" dirty="0">
                          <a:solidFill>
                            <a:schemeClr val="tx1">
                              <a:lumMod val="50000"/>
                            </a:schemeClr>
                          </a:solidFill>
                          <a:effectLst/>
                        </a:rPr>
                        <a:t>alogliptin/pioglitazone (Oseni®)</a:t>
                      </a:r>
                      <a:endParaRPr lang="en-US" sz="1100" dirty="0">
                        <a:solidFill>
                          <a:schemeClr val="tx1">
                            <a:lumMod val="50000"/>
                          </a:schemeClr>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100" dirty="0">
                          <a:solidFill>
                            <a:schemeClr val="tx1">
                              <a:lumMod val="50000"/>
                            </a:schemeClr>
                          </a:solidFill>
                          <a:effectLst/>
                        </a:rPr>
                        <a:t>Takeda, Perrigo</a:t>
                      </a:r>
                      <a:r>
                        <a:rPr lang="en-US" sz="1100" baseline="30000" dirty="0">
                          <a:solidFill>
                            <a:schemeClr val="tx1">
                              <a:lumMod val="50000"/>
                            </a:schemeClr>
                          </a:solidFill>
                          <a:effectLst/>
                        </a:rPr>
                        <a:t>*</a:t>
                      </a:r>
                      <a:endParaRPr lang="en-US" sz="1100" dirty="0">
                        <a:solidFill>
                          <a:schemeClr val="tx1">
                            <a:lumMod val="50000"/>
                          </a:schemeClr>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tc vMerge="1">
                  <a:txBody>
                    <a:bodyPr/>
                    <a:lstStyle/>
                    <a:p>
                      <a:endParaRPr lang="en-US"/>
                    </a:p>
                  </a:txBody>
                  <a:tcPr/>
                </a:tc>
                <a:extLst>
                  <a:ext uri="{0D108BD9-81ED-4DB2-BD59-A6C34878D82A}">
                    <a16:rowId xmlns:a16="http://schemas.microsoft.com/office/drawing/2014/main" val="1605003531"/>
                  </a:ext>
                </a:extLst>
              </a:tr>
              <a:tr h="375156">
                <a:tc>
                  <a:txBody>
                    <a:bodyPr/>
                    <a:lstStyle/>
                    <a:p>
                      <a:pPr marL="0" marR="0">
                        <a:lnSpc>
                          <a:spcPct val="115000"/>
                        </a:lnSpc>
                        <a:spcBef>
                          <a:spcPts val="200"/>
                        </a:spcBef>
                        <a:spcAft>
                          <a:spcPts val="200"/>
                        </a:spcAft>
                      </a:pPr>
                      <a:r>
                        <a:rPr lang="en-US" sz="1100" dirty="0">
                          <a:solidFill>
                            <a:schemeClr val="tx1">
                              <a:lumMod val="50000"/>
                            </a:schemeClr>
                          </a:solidFill>
                          <a:effectLst/>
                        </a:rPr>
                        <a:t>linagliptin (Tradjenta®)</a:t>
                      </a:r>
                      <a:endParaRPr lang="en-US" sz="1100" dirty="0">
                        <a:solidFill>
                          <a:schemeClr val="tx1">
                            <a:lumMod val="50000"/>
                          </a:schemeClr>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100" dirty="0">
                          <a:solidFill>
                            <a:schemeClr val="tx1">
                              <a:lumMod val="50000"/>
                            </a:schemeClr>
                          </a:solidFill>
                          <a:effectLst/>
                        </a:rPr>
                        <a:t>Boehringer Ingelheim</a:t>
                      </a:r>
                      <a:endParaRPr lang="en-US" sz="1100" dirty="0">
                        <a:solidFill>
                          <a:schemeClr val="tx1">
                            <a:lumMod val="50000"/>
                          </a:schemeClr>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100" dirty="0">
                          <a:solidFill>
                            <a:schemeClr val="tx1">
                              <a:lumMod val="50000"/>
                            </a:schemeClr>
                          </a:solidFill>
                          <a:effectLst/>
                        </a:rPr>
                        <a:t>Adjunct to diet and exercise to improve glycemic control in adults with T2DM</a:t>
                      </a:r>
                      <a:endParaRPr lang="en-US" sz="1100" dirty="0">
                        <a:solidFill>
                          <a:schemeClr val="tx1">
                            <a:lumMod val="50000"/>
                          </a:schemeClr>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extLst>
                  <a:ext uri="{0D108BD9-81ED-4DB2-BD59-A6C34878D82A}">
                    <a16:rowId xmlns:a16="http://schemas.microsoft.com/office/drawing/2014/main" val="1602821172"/>
                  </a:ext>
                </a:extLst>
              </a:tr>
              <a:tr h="1115696">
                <a:tc>
                  <a:txBody>
                    <a:bodyPr/>
                    <a:lstStyle/>
                    <a:p>
                      <a:pPr marL="0" marR="0">
                        <a:lnSpc>
                          <a:spcPct val="115000"/>
                        </a:lnSpc>
                        <a:spcBef>
                          <a:spcPts val="200"/>
                        </a:spcBef>
                        <a:spcAft>
                          <a:spcPts val="200"/>
                        </a:spcAft>
                      </a:pPr>
                      <a:r>
                        <a:rPr lang="en-US" sz="1100" dirty="0">
                          <a:solidFill>
                            <a:schemeClr val="tx1">
                              <a:lumMod val="50000"/>
                            </a:schemeClr>
                          </a:solidFill>
                          <a:effectLst/>
                        </a:rPr>
                        <a:t>linagliptin/empagliflozin (Glyxambi®)</a:t>
                      </a:r>
                    </a:p>
                    <a:p>
                      <a:pPr marL="0" marR="0">
                        <a:lnSpc>
                          <a:spcPct val="115000"/>
                        </a:lnSpc>
                        <a:spcBef>
                          <a:spcPts val="200"/>
                        </a:spcBef>
                        <a:spcAft>
                          <a:spcPts val="200"/>
                        </a:spcAft>
                      </a:pPr>
                      <a:endParaRPr lang="en-US" sz="1100" dirty="0">
                        <a:solidFill>
                          <a:schemeClr val="tx1">
                            <a:lumMod val="50000"/>
                          </a:schemeClr>
                        </a:solidFill>
                        <a:effectLst/>
                      </a:endParaRPr>
                    </a:p>
                    <a:p>
                      <a:pPr marL="0" marR="0">
                        <a:lnSpc>
                          <a:spcPct val="115000"/>
                        </a:lnSpc>
                        <a:spcBef>
                          <a:spcPts val="200"/>
                        </a:spcBef>
                        <a:spcAft>
                          <a:spcPts val="200"/>
                        </a:spcAft>
                      </a:pPr>
                      <a:r>
                        <a:rPr lang="en-US" sz="1100" kern="1200" dirty="0">
                          <a:solidFill>
                            <a:schemeClr val="tx1">
                              <a:lumMod val="50000"/>
                            </a:schemeClr>
                          </a:solidFill>
                          <a:effectLst/>
                          <a:uFillTx/>
                        </a:rPr>
                        <a:t>linagliptin/empagliflozin/metformin ER</a:t>
                      </a:r>
                      <a:br>
                        <a:rPr lang="en-US" sz="1100" kern="1200" dirty="0">
                          <a:solidFill>
                            <a:schemeClr val="tx1">
                              <a:lumMod val="50000"/>
                            </a:schemeClr>
                          </a:solidFill>
                          <a:effectLst/>
                          <a:uFillTx/>
                        </a:rPr>
                      </a:br>
                      <a:r>
                        <a:rPr lang="en-US" sz="1100" kern="1200" dirty="0">
                          <a:solidFill>
                            <a:schemeClr val="tx1">
                              <a:lumMod val="50000"/>
                            </a:schemeClr>
                          </a:solidFill>
                          <a:effectLst/>
                          <a:uFillTx/>
                        </a:rPr>
                        <a:t>(Trijardy® XR)</a:t>
                      </a:r>
                      <a:endParaRPr lang="en-US" sz="1100" dirty="0">
                        <a:solidFill>
                          <a:schemeClr val="tx1">
                            <a:lumMod val="50000"/>
                          </a:schemeClr>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100" dirty="0">
                          <a:solidFill>
                            <a:schemeClr val="tx1">
                              <a:lumMod val="50000"/>
                            </a:schemeClr>
                          </a:solidFill>
                          <a:effectLst/>
                        </a:rPr>
                        <a:t>Boehringer Ingelheim</a:t>
                      </a:r>
                    </a:p>
                    <a:p>
                      <a:pPr marL="0" marR="0">
                        <a:lnSpc>
                          <a:spcPct val="115000"/>
                        </a:lnSpc>
                        <a:spcBef>
                          <a:spcPts val="200"/>
                        </a:spcBef>
                        <a:spcAft>
                          <a:spcPts val="200"/>
                        </a:spcAft>
                      </a:pPr>
                      <a:r>
                        <a:rPr lang="en-US" sz="1100" dirty="0">
                          <a:solidFill>
                            <a:schemeClr val="tx1">
                              <a:lumMod val="50000"/>
                            </a:schemeClr>
                          </a:solidFill>
                          <a:effectLst/>
                        </a:rPr>
                        <a:t> </a:t>
                      </a:r>
                      <a:endParaRPr lang="en-US" sz="1100" dirty="0">
                        <a:solidFill>
                          <a:schemeClr val="tx1">
                            <a:lumMod val="50000"/>
                          </a:schemeClr>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100" dirty="0">
                          <a:solidFill>
                            <a:schemeClr val="tx1">
                              <a:lumMod val="50000"/>
                            </a:schemeClr>
                          </a:solidFill>
                          <a:effectLst/>
                        </a:rPr>
                        <a:t>Adjunct to diet and exercise to improve glycemic control in adults with T2DM </a:t>
                      </a:r>
                    </a:p>
                    <a:p>
                      <a:pPr marL="342900" marR="0" lvl="0" indent="-342900">
                        <a:lnSpc>
                          <a:spcPct val="115000"/>
                        </a:lnSpc>
                        <a:spcBef>
                          <a:spcPts val="200"/>
                        </a:spcBef>
                        <a:spcAft>
                          <a:spcPts val="200"/>
                        </a:spcAft>
                        <a:buFont typeface="Wingdings" panose="05000000000000000000" pitchFamily="2" charset="2"/>
                        <a:buChar char=""/>
                      </a:pPr>
                      <a:r>
                        <a:rPr lang="en-US" sz="1100" dirty="0">
                          <a:solidFill>
                            <a:schemeClr val="tx1">
                              <a:lumMod val="50000"/>
                            </a:schemeClr>
                          </a:solidFill>
                          <a:effectLst/>
                        </a:rPr>
                        <a:t>Empagliflozin is indicated to reduce the risk of cardiovascular death in adults with T2DM and established cardiovascular disease (CVD)</a:t>
                      </a:r>
                      <a:endParaRPr lang="en-US" sz="1100" dirty="0">
                        <a:solidFill>
                          <a:schemeClr val="tx1">
                            <a:lumMod val="50000"/>
                          </a:schemeClr>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extLst>
                  <a:ext uri="{0D108BD9-81ED-4DB2-BD59-A6C34878D82A}">
                    <a16:rowId xmlns:a16="http://schemas.microsoft.com/office/drawing/2014/main" val="558757617"/>
                  </a:ext>
                </a:extLst>
              </a:tr>
            </a:tbl>
          </a:graphicData>
        </a:graphic>
      </p:graphicFrame>
      <p:sp>
        <p:nvSpPr>
          <p:cNvPr id="4" name="Slide Number Placeholder 3">
            <a:extLst>
              <a:ext uri="{FF2B5EF4-FFF2-40B4-BE49-F238E27FC236}">
                <a16:creationId xmlns:a16="http://schemas.microsoft.com/office/drawing/2014/main" id="{3510E43B-2E05-420A-8B6E-44ADB197BD35}"/>
              </a:ext>
            </a:extLst>
          </p:cNvPr>
          <p:cNvSpPr>
            <a:spLocks noGrp="1"/>
          </p:cNvSpPr>
          <p:nvPr>
            <p:ph type="sldNum" sz="quarter" idx="4"/>
          </p:nvPr>
        </p:nvSpPr>
        <p:spPr>
          <a:xfrm>
            <a:off x="8940800" y="6196970"/>
            <a:ext cx="2844800" cy="288925"/>
          </a:xfrm>
          <a:prstGeom prst="rect">
            <a:avLst/>
          </a:prstGeom>
        </p:spPr>
        <p:txBody>
          <a:bodyPr anchor="b" anchorCtr="0"/>
          <a:lstStyle>
            <a:defPPr>
              <a:defRPr lang="en-US">
                <a:uFillTx/>
              </a:defRPr>
            </a:defPPr>
            <a:lvl1pPr marL="0" algn="r" defTabSz="914400" rtl="0" eaLnBrk="1" latinLnBrk="0" hangingPunct="1">
              <a:defRPr sz="1100" kern="1200">
                <a:solidFill>
                  <a:schemeClr val="tx1">
                    <a:lumMod val="65000"/>
                    <a:lumOff val="35000"/>
                  </a:schemeClr>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a:lstStyle>
          <a:p>
            <a:fld id="{FF445594-FFE8-4E90-934C-EFF530110A38}" type="slidenum">
              <a:rPr lang="en-US" smtClean="0"/>
              <a:pPr/>
              <a:t>141</a:t>
            </a:fld>
            <a:endParaRPr lang="en-US" dirty="0">
              <a:uFillTx/>
            </a:endParaRPr>
          </a:p>
        </p:txBody>
      </p:sp>
      <p:sp>
        <p:nvSpPr>
          <p:cNvPr id="5" name="Footer Placeholder 4">
            <a:extLst>
              <a:ext uri="{FF2B5EF4-FFF2-40B4-BE49-F238E27FC236}">
                <a16:creationId xmlns:a16="http://schemas.microsoft.com/office/drawing/2014/main" id="{7F5ADEA7-0301-4A63-BD06-6D5A16BDED2D}"/>
              </a:ext>
            </a:extLst>
          </p:cNvPr>
          <p:cNvSpPr>
            <a:spLocks noGrp="1"/>
          </p:cNvSpPr>
          <p:nvPr>
            <p:ph type="ftr" sz="quarter" idx="3"/>
          </p:nvPr>
        </p:nvSpPr>
        <p:spPr>
          <a:xfrm>
            <a:off x="0" y="6196969"/>
            <a:ext cx="12192000" cy="381000"/>
          </a:xfrm>
          <a:prstGeom prst="rect">
            <a:avLst/>
          </a:prstGeom>
        </p:spPr>
        <p:txBody>
          <a:bodyPr anchor="b" anchorCtr="0"/>
          <a:lstStyle>
            <a:defPPr>
              <a:defRPr lang="en-US">
                <a:uFillTx/>
              </a:defRPr>
            </a:defPPr>
            <a:lvl1pPr marL="0" algn="ctr" defTabSz="914400" rtl="0" eaLnBrk="1" latinLnBrk="0" hangingPunct="1">
              <a:lnSpc>
                <a:spcPts val="1200"/>
              </a:lnSpc>
              <a:defRPr sz="1100" kern="1200">
                <a:solidFill>
                  <a:schemeClr val="tx1">
                    <a:lumMod val="65000"/>
                    <a:lumOff val="35000"/>
                  </a:schemeClr>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a:lstStyle>
          <a:p>
            <a:r>
              <a:rPr lang="en-US"/>
              <a:t>Reaching across Arizona to provide comprehensive </a:t>
            </a:r>
            <a:br>
              <a:rPr lang="en-US"/>
            </a:br>
            <a:r>
              <a:rPr lang="en-US"/>
              <a:t>quality health care for those in need</a:t>
            </a:r>
            <a:endParaRPr lang="en-US" dirty="0">
              <a:uFillTx/>
            </a:endParaRPr>
          </a:p>
        </p:txBody>
      </p:sp>
      <p:sp>
        <p:nvSpPr>
          <p:cNvPr id="11" name="Rectangle 4">
            <a:extLst>
              <a:ext uri="{FF2B5EF4-FFF2-40B4-BE49-F238E27FC236}">
                <a16:creationId xmlns:a16="http://schemas.microsoft.com/office/drawing/2014/main" id="{25495195-F2FF-46C2-BE17-59DE6839DCF1}"/>
              </a:ext>
            </a:extLst>
          </p:cNvPr>
          <p:cNvSpPr>
            <a:spLocks noChangeArrowheads="1"/>
          </p:cNvSpPr>
          <p:nvPr/>
        </p:nvSpPr>
        <p:spPr bwMode="auto">
          <a:xfrm>
            <a:off x="-7296319" y="32951"/>
            <a:ext cx="2352084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350" dirty="0"/>
          </a:p>
        </p:txBody>
      </p:sp>
    </p:spTree>
    <p:extLst>
      <p:ext uri="{BB962C8B-B14F-4D97-AF65-F5344CB8AC3E}">
        <p14:creationId xmlns:p14="http://schemas.microsoft.com/office/powerpoint/2010/main" val="311914461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C4A01-50FF-47DA-97F5-E49A538AF714}"/>
              </a:ext>
            </a:extLst>
          </p:cNvPr>
          <p:cNvSpPr>
            <a:spLocks noGrp="1"/>
          </p:cNvSpPr>
          <p:nvPr>
            <p:ph type="title"/>
          </p:nvPr>
        </p:nvSpPr>
        <p:spPr/>
        <p:txBody>
          <a:bodyPr/>
          <a:lstStyle/>
          <a:p>
            <a:r>
              <a:rPr lang="en-US" altLang="en-US" dirty="0"/>
              <a:t>Hypoglycemics, Incretin Mimetics/Enhancers</a:t>
            </a:r>
            <a:endParaRPr lang="en-US" dirty="0"/>
          </a:p>
        </p:txBody>
      </p:sp>
      <p:graphicFrame>
        <p:nvGraphicFramePr>
          <p:cNvPr id="4" name="Content Placeholder 5">
            <a:extLst>
              <a:ext uri="{FF2B5EF4-FFF2-40B4-BE49-F238E27FC236}">
                <a16:creationId xmlns:a16="http://schemas.microsoft.com/office/drawing/2014/main" id="{FBE9E222-7816-4D0E-A761-B096352A100B}"/>
              </a:ext>
            </a:extLst>
          </p:cNvPr>
          <p:cNvGraphicFramePr>
            <a:graphicFrameLocks noGrp="1"/>
          </p:cNvGraphicFramePr>
          <p:nvPr>
            <p:ph idx="1"/>
            <p:extLst>
              <p:ext uri="{D42A27DB-BD31-4B8C-83A1-F6EECF244321}">
                <p14:modId xmlns:p14="http://schemas.microsoft.com/office/powerpoint/2010/main" val="317045909"/>
              </p:ext>
            </p:extLst>
          </p:nvPr>
        </p:nvGraphicFramePr>
        <p:xfrm>
          <a:off x="76200" y="742951"/>
          <a:ext cx="8991600" cy="3899025"/>
        </p:xfrm>
        <a:graphic>
          <a:graphicData uri="http://schemas.openxmlformats.org/drawingml/2006/table">
            <a:tbl>
              <a:tblPr bandRow="1" bandCol="1">
                <a:tableStyleId>{5C22544A-7EE6-4342-B048-85BDC9FD1C3A}</a:tableStyleId>
              </a:tblPr>
              <a:tblGrid>
                <a:gridCol w="1949506">
                  <a:extLst>
                    <a:ext uri="{9D8B030D-6E8A-4147-A177-3AD203B41FA5}">
                      <a16:colId xmlns:a16="http://schemas.microsoft.com/office/drawing/2014/main" val="505806498"/>
                    </a:ext>
                  </a:extLst>
                </a:gridCol>
                <a:gridCol w="1352718">
                  <a:extLst>
                    <a:ext uri="{9D8B030D-6E8A-4147-A177-3AD203B41FA5}">
                      <a16:colId xmlns:a16="http://schemas.microsoft.com/office/drawing/2014/main" val="615013796"/>
                    </a:ext>
                  </a:extLst>
                </a:gridCol>
                <a:gridCol w="5689376">
                  <a:extLst>
                    <a:ext uri="{9D8B030D-6E8A-4147-A177-3AD203B41FA5}">
                      <a16:colId xmlns:a16="http://schemas.microsoft.com/office/drawing/2014/main" val="3651129481"/>
                    </a:ext>
                  </a:extLst>
                </a:gridCol>
              </a:tblGrid>
              <a:tr h="339396">
                <a:tc>
                  <a:txBody>
                    <a:bodyPr/>
                    <a:lstStyle/>
                    <a:p>
                      <a:pPr marL="0" marR="0">
                        <a:lnSpc>
                          <a:spcPct val="115000"/>
                        </a:lnSpc>
                        <a:spcBef>
                          <a:spcPts val="200"/>
                        </a:spcBef>
                        <a:spcAft>
                          <a:spcPts val="200"/>
                        </a:spcAft>
                      </a:pPr>
                      <a:r>
                        <a:rPr lang="en-US" sz="1200" b="0" dirty="0">
                          <a:solidFill>
                            <a:schemeClr val="tx1">
                              <a:lumMod val="50000"/>
                            </a:schemeClr>
                          </a:solidFill>
                          <a:effectLst/>
                        </a:rPr>
                        <a:t>linagliptin/metformin</a:t>
                      </a:r>
                      <a:br>
                        <a:rPr lang="en-US" sz="1200" b="0" dirty="0">
                          <a:solidFill>
                            <a:schemeClr val="tx1">
                              <a:lumMod val="50000"/>
                            </a:schemeClr>
                          </a:solidFill>
                          <a:effectLst/>
                        </a:rPr>
                      </a:br>
                      <a:r>
                        <a:rPr lang="en-US" sz="1200" b="0" dirty="0">
                          <a:solidFill>
                            <a:schemeClr val="tx1">
                              <a:lumMod val="50000"/>
                            </a:schemeClr>
                          </a:solidFill>
                          <a:effectLst/>
                        </a:rPr>
                        <a:t>(Jentadueto®)</a:t>
                      </a:r>
                      <a:endParaRPr lang="en-US" sz="1200" b="0" dirty="0">
                        <a:solidFill>
                          <a:schemeClr val="tx1">
                            <a:lumMod val="50000"/>
                          </a:schemeClr>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tc rowSpan="2">
                  <a:txBody>
                    <a:bodyPr/>
                    <a:lstStyle/>
                    <a:p>
                      <a:pPr marL="0" marR="0">
                        <a:lnSpc>
                          <a:spcPct val="115000"/>
                        </a:lnSpc>
                        <a:spcBef>
                          <a:spcPts val="200"/>
                        </a:spcBef>
                        <a:spcAft>
                          <a:spcPts val="200"/>
                        </a:spcAft>
                      </a:pPr>
                      <a:r>
                        <a:rPr lang="en-US" sz="1200" b="0" dirty="0">
                          <a:solidFill>
                            <a:schemeClr val="tx1">
                              <a:lumMod val="50000"/>
                            </a:schemeClr>
                          </a:solidFill>
                          <a:effectLst/>
                        </a:rPr>
                        <a:t>Boehringer Ingelheim</a:t>
                      </a:r>
                      <a:endParaRPr lang="en-US" sz="1200" b="0" dirty="0">
                        <a:solidFill>
                          <a:schemeClr val="tx1">
                            <a:lumMod val="50000"/>
                          </a:schemeClr>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tc rowSpan="2">
                  <a:txBody>
                    <a:bodyPr/>
                    <a:lstStyle/>
                    <a:p>
                      <a:pPr marL="342900" marR="0" lvl="0" indent="-342900">
                        <a:lnSpc>
                          <a:spcPct val="115000"/>
                        </a:lnSpc>
                        <a:spcBef>
                          <a:spcPts val="200"/>
                        </a:spcBef>
                        <a:spcAft>
                          <a:spcPts val="200"/>
                        </a:spcAft>
                        <a:buFont typeface="Wingdings" panose="05000000000000000000" pitchFamily="2" charset="2"/>
                        <a:buChar char=""/>
                      </a:pPr>
                      <a:r>
                        <a:rPr lang="en-US" sz="1200" b="0" dirty="0">
                          <a:solidFill>
                            <a:schemeClr val="tx1">
                              <a:lumMod val="50000"/>
                            </a:schemeClr>
                          </a:solidFill>
                          <a:effectLst/>
                        </a:rPr>
                        <a:t>Adjunct to diet and exercise to improve glycemic control in adults with T2DM when treatment with both linagliptin and metformin is appropriate</a:t>
                      </a:r>
                      <a:endParaRPr lang="en-US" sz="1200" b="0" dirty="0">
                        <a:solidFill>
                          <a:schemeClr val="tx1">
                            <a:lumMod val="50000"/>
                          </a:schemeClr>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extLst>
                  <a:ext uri="{0D108BD9-81ED-4DB2-BD59-A6C34878D82A}">
                    <a16:rowId xmlns:a16="http://schemas.microsoft.com/office/drawing/2014/main" val="3535892255"/>
                  </a:ext>
                </a:extLst>
              </a:tr>
              <a:tr h="339396">
                <a:tc>
                  <a:txBody>
                    <a:bodyPr/>
                    <a:lstStyle/>
                    <a:p>
                      <a:pPr marL="0" marR="0">
                        <a:lnSpc>
                          <a:spcPct val="115000"/>
                        </a:lnSpc>
                        <a:spcBef>
                          <a:spcPts val="200"/>
                        </a:spcBef>
                        <a:spcAft>
                          <a:spcPts val="200"/>
                        </a:spcAft>
                      </a:pPr>
                      <a:r>
                        <a:rPr lang="en-US" sz="1200" b="0" dirty="0">
                          <a:solidFill>
                            <a:schemeClr val="tx1">
                              <a:lumMod val="50000"/>
                            </a:schemeClr>
                          </a:solidFill>
                          <a:effectLst/>
                        </a:rPr>
                        <a:t>linagliptin/metformin ER</a:t>
                      </a:r>
                      <a:br>
                        <a:rPr lang="en-US" sz="1200" b="0" dirty="0">
                          <a:solidFill>
                            <a:schemeClr val="tx1">
                              <a:lumMod val="50000"/>
                            </a:schemeClr>
                          </a:solidFill>
                          <a:effectLst/>
                        </a:rPr>
                      </a:br>
                      <a:r>
                        <a:rPr lang="en-US" sz="1200" b="0" dirty="0">
                          <a:solidFill>
                            <a:schemeClr val="tx1">
                              <a:lumMod val="50000"/>
                            </a:schemeClr>
                          </a:solidFill>
                          <a:effectLst/>
                        </a:rPr>
                        <a:t>(Jentadueto® XR)</a:t>
                      </a:r>
                      <a:endParaRPr lang="en-US" sz="1200" b="0" dirty="0">
                        <a:solidFill>
                          <a:schemeClr val="tx1">
                            <a:lumMod val="50000"/>
                          </a:schemeClr>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66629119"/>
                  </a:ext>
                </a:extLst>
              </a:tr>
              <a:tr h="164578">
                <a:tc>
                  <a:txBody>
                    <a:bodyPr/>
                    <a:lstStyle/>
                    <a:p>
                      <a:pPr marL="0" marR="0">
                        <a:lnSpc>
                          <a:spcPct val="115000"/>
                        </a:lnSpc>
                        <a:spcBef>
                          <a:spcPts val="200"/>
                        </a:spcBef>
                        <a:spcAft>
                          <a:spcPts val="200"/>
                        </a:spcAft>
                      </a:pPr>
                      <a:r>
                        <a:rPr lang="en-US" sz="1200" dirty="0">
                          <a:solidFill>
                            <a:schemeClr val="tx1">
                              <a:lumMod val="50000"/>
                            </a:schemeClr>
                          </a:solidFill>
                          <a:effectLst/>
                        </a:rPr>
                        <a:t>saxagliptin (Onglyza®)</a:t>
                      </a:r>
                      <a:endParaRPr lang="en-US" sz="1200" dirty="0">
                        <a:solidFill>
                          <a:schemeClr val="tx1">
                            <a:lumMod val="50000"/>
                          </a:schemeClr>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tc rowSpan="2">
                  <a:txBody>
                    <a:bodyPr/>
                    <a:lstStyle/>
                    <a:p>
                      <a:pPr marL="0" marR="0">
                        <a:lnSpc>
                          <a:spcPct val="115000"/>
                        </a:lnSpc>
                        <a:spcBef>
                          <a:spcPts val="200"/>
                        </a:spcBef>
                        <a:spcAft>
                          <a:spcPts val="200"/>
                        </a:spcAft>
                      </a:pPr>
                      <a:r>
                        <a:rPr lang="en-US" sz="1200" dirty="0">
                          <a:solidFill>
                            <a:schemeClr val="tx1">
                              <a:lumMod val="50000"/>
                            </a:schemeClr>
                          </a:solidFill>
                          <a:effectLst/>
                        </a:rPr>
                        <a:t>AstraZeneca</a:t>
                      </a:r>
                      <a:endParaRPr lang="en-US" sz="1200" dirty="0">
                        <a:solidFill>
                          <a:schemeClr val="tx1">
                            <a:lumMod val="50000"/>
                          </a:schemeClr>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tc rowSpan="2">
                  <a:txBody>
                    <a:bodyPr/>
                    <a:lstStyle/>
                    <a:p>
                      <a:pPr marL="342900" marR="0" lvl="0" indent="-342900">
                        <a:lnSpc>
                          <a:spcPct val="115000"/>
                        </a:lnSpc>
                        <a:spcBef>
                          <a:spcPts val="200"/>
                        </a:spcBef>
                        <a:spcAft>
                          <a:spcPts val="200"/>
                        </a:spcAft>
                        <a:buFont typeface="Wingdings" panose="05000000000000000000" pitchFamily="2" charset="2"/>
                        <a:buChar char=""/>
                      </a:pPr>
                      <a:r>
                        <a:rPr lang="en-US" sz="1200" dirty="0">
                          <a:solidFill>
                            <a:schemeClr val="tx1">
                              <a:lumMod val="50000"/>
                            </a:schemeClr>
                          </a:solidFill>
                          <a:effectLst/>
                        </a:rPr>
                        <a:t>Adjunct to diet and exercise to improve glycemic control in adults with T2DM</a:t>
                      </a:r>
                      <a:endParaRPr lang="en-US" sz="1200" dirty="0">
                        <a:solidFill>
                          <a:schemeClr val="tx1">
                            <a:lumMod val="50000"/>
                          </a:schemeClr>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extLst>
                  <a:ext uri="{0D108BD9-81ED-4DB2-BD59-A6C34878D82A}">
                    <a16:rowId xmlns:a16="http://schemas.microsoft.com/office/drawing/2014/main" val="3523774618"/>
                  </a:ext>
                </a:extLst>
              </a:tr>
              <a:tr h="339396">
                <a:tc>
                  <a:txBody>
                    <a:bodyPr/>
                    <a:lstStyle/>
                    <a:p>
                      <a:pPr marL="0" marR="0">
                        <a:lnSpc>
                          <a:spcPct val="115000"/>
                        </a:lnSpc>
                        <a:spcBef>
                          <a:spcPts val="200"/>
                        </a:spcBef>
                        <a:spcAft>
                          <a:spcPts val="200"/>
                        </a:spcAft>
                      </a:pPr>
                      <a:r>
                        <a:rPr lang="en-US" sz="1200" dirty="0">
                          <a:solidFill>
                            <a:schemeClr val="tx1">
                              <a:lumMod val="50000"/>
                            </a:schemeClr>
                          </a:solidFill>
                          <a:effectLst/>
                        </a:rPr>
                        <a:t>saxagliptin/dapagliflozin (Qtern®)</a:t>
                      </a:r>
                      <a:endParaRPr lang="en-US" sz="1200" dirty="0">
                        <a:solidFill>
                          <a:schemeClr val="tx1">
                            <a:lumMod val="50000"/>
                          </a:schemeClr>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188151731"/>
                  </a:ext>
                </a:extLst>
              </a:tr>
              <a:tr h="504253">
                <a:tc>
                  <a:txBody>
                    <a:bodyPr/>
                    <a:lstStyle/>
                    <a:p>
                      <a:pPr marL="0" marR="0">
                        <a:lnSpc>
                          <a:spcPct val="115000"/>
                        </a:lnSpc>
                        <a:spcBef>
                          <a:spcPts val="200"/>
                        </a:spcBef>
                        <a:spcAft>
                          <a:spcPts val="200"/>
                        </a:spcAft>
                      </a:pPr>
                      <a:r>
                        <a:rPr lang="en-US" sz="1200" dirty="0">
                          <a:solidFill>
                            <a:schemeClr val="tx1">
                              <a:lumMod val="50000"/>
                            </a:schemeClr>
                          </a:solidFill>
                          <a:effectLst/>
                        </a:rPr>
                        <a:t>saxagliptin/metformin ER (Kombiglyze® XR)</a:t>
                      </a:r>
                      <a:endParaRPr lang="en-US" sz="1200" dirty="0">
                        <a:solidFill>
                          <a:schemeClr val="tx1">
                            <a:lumMod val="50000"/>
                          </a:schemeClr>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200" dirty="0">
                          <a:solidFill>
                            <a:schemeClr val="tx1">
                              <a:lumMod val="50000"/>
                            </a:schemeClr>
                          </a:solidFill>
                          <a:effectLst/>
                        </a:rPr>
                        <a:t>AstraZeneca</a:t>
                      </a:r>
                      <a:endParaRPr lang="en-US" sz="1200" dirty="0">
                        <a:solidFill>
                          <a:schemeClr val="tx1">
                            <a:lumMod val="50000"/>
                          </a:schemeClr>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200" dirty="0">
                          <a:solidFill>
                            <a:schemeClr val="tx1">
                              <a:lumMod val="50000"/>
                            </a:schemeClr>
                          </a:solidFill>
                          <a:effectLst/>
                        </a:rPr>
                        <a:t>Adjunct to diet and exercise to improve glycemic control in adults with T2DM when treatment with both saxagliptin and metformin is appropriate </a:t>
                      </a:r>
                      <a:endParaRPr lang="en-US" sz="1200" dirty="0">
                        <a:solidFill>
                          <a:schemeClr val="tx1">
                            <a:lumMod val="50000"/>
                          </a:schemeClr>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extLst>
                  <a:ext uri="{0D108BD9-81ED-4DB2-BD59-A6C34878D82A}">
                    <a16:rowId xmlns:a16="http://schemas.microsoft.com/office/drawing/2014/main" val="420776448"/>
                  </a:ext>
                </a:extLst>
              </a:tr>
              <a:tr h="381622">
                <a:tc>
                  <a:txBody>
                    <a:bodyPr/>
                    <a:lstStyle/>
                    <a:p>
                      <a:pPr marL="0" marR="0">
                        <a:lnSpc>
                          <a:spcPct val="115000"/>
                        </a:lnSpc>
                        <a:spcBef>
                          <a:spcPts val="200"/>
                        </a:spcBef>
                        <a:spcAft>
                          <a:spcPts val="200"/>
                        </a:spcAft>
                      </a:pPr>
                      <a:r>
                        <a:rPr lang="en-US" sz="1200" dirty="0">
                          <a:solidFill>
                            <a:schemeClr val="tx1">
                              <a:lumMod val="50000"/>
                            </a:schemeClr>
                          </a:solidFill>
                          <a:effectLst/>
                        </a:rPr>
                        <a:t>sitagliptin </a:t>
                      </a:r>
                    </a:p>
                    <a:p>
                      <a:pPr marL="0" marR="0">
                        <a:lnSpc>
                          <a:spcPct val="115000"/>
                        </a:lnSpc>
                        <a:spcBef>
                          <a:spcPts val="200"/>
                        </a:spcBef>
                        <a:spcAft>
                          <a:spcPts val="200"/>
                        </a:spcAft>
                      </a:pPr>
                      <a:r>
                        <a:rPr lang="en-US" sz="1200" dirty="0">
                          <a:solidFill>
                            <a:schemeClr val="tx1">
                              <a:lumMod val="50000"/>
                            </a:schemeClr>
                          </a:solidFill>
                          <a:effectLst/>
                        </a:rPr>
                        <a:t>(Januvia®)</a:t>
                      </a:r>
                      <a:endParaRPr lang="en-US" sz="1200" dirty="0">
                        <a:solidFill>
                          <a:schemeClr val="tx1">
                            <a:lumMod val="50000"/>
                          </a:schemeClr>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200" dirty="0">
                          <a:solidFill>
                            <a:schemeClr val="tx1">
                              <a:lumMod val="50000"/>
                            </a:schemeClr>
                          </a:solidFill>
                          <a:effectLst/>
                        </a:rPr>
                        <a:t>Merck Sharp &amp; Dohme</a:t>
                      </a:r>
                      <a:endParaRPr lang="en-US" sz="1200" dirty="0">
                        <a:solidFill>
                          <a:schemeClr val="tx1">
                            <a:lumMod val="50000"/>
                          </a:schemeClr>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200" dirty="0">
                          <a:solidFill>
                            <a:schemeClr val="tx1">
                              <a:lumMod val="50000"/>
                            </a:schemeClr>
                          </a:solidFill>
                          <a:effectLst/>
                        </a:rPr>
                        <a:t>Adjunct to diet and exercise to improve glycemic control in adults with T2DM</a:t>
                      </a:r>
                      <a:endParaRPr lang="en-US" sz="1200" dirty="0">
                        <a:solidFill>
                          <a:schemeClr val="tx1">
                            <a:lumMod val="50000"/>
                          </a:schemeClr>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extLst>
                  <a:ext uri="{0D108BD9-81ED-4DB2-BD59-A6C34878D82A}">
                    <a16:rowId xmlns:a16="http://schemas.microsoft.com/office/drawing/2014/main" val="2516895457"/>
                  </a:ext>
                </a:extLst>
              </a:tr>
              <a:tr h="504253">
                <a:tc>
                  <a:txBody>
                    <a:bodyPr/>
                    <a:lstStyle/>
                    <a:p>
                      <a:pPr marL="0" marR="0">
                        <a:lnSpc>
                          <a:spcPct val="115000"/>
                        </a:lnSpc>
                        <a:spcBef>
                          <a:spcPts val="200"/>
                        </a:spcBef>
                        <a:spcAft>
                          <a:spcPts val="200"/>
                        </a:spcAft>
                      </a:pPr>
                      <a:r>
                        <a:rPr lang="en-US" sz="1200" dirty="0">
                          <a:solidFill>
                            <a:schemeClr val="tx1">
                              <a:lumMod val="50000"/>
                            </a:schemeClr>
                          </a:solidFill>
                          <a:effectLst/>
                        </a:rPr>
                        <a:t>sitagliptin/ertugliflozin (Steglujan™)</a:t>
                      </a:r>
                      <a:endParaRPr lang="en-US" sz="1200" dirty="0">
                        <a:solidFill>
                          <a:schemeClr val="tx1">
                            <a:lumMod val="50000"/>
                          </a:schemeClr>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200" dirty="0">
                          <a:solidFill>
                            <a:schemeClr val="tx1">
                              <a:lumMod val="50000"/>
                            </a:schemeClr>
                          </a:solidFill>
                          <a:effectLst/>
                        </a:rPr>
                        <a:t>Merck Sharp &amp; Dohme</a:t>
                      </a:r>
                      <a:endParaRPr lang="en-US" sz="1200" dirty="0">
                        <a:solidFill>
                          <a:schemeClr val="tx1">
                            <a:lumMod val="50000"/>
                          </a:schemeClr>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200" dirty="0">
                          <a:solidFill>
                            <a:schemeClr val="tx1">
                              <a:lumMod val="50000"/>
                            </a:schemeClr>
                          </a:solidFill>
                          <a:effectLst/>
                        </a:rPr>
                        <a:t>Adjunct to diet and exercise to improve glycemic control in adults with T2DM when treatment with both ertugliflozin and sitagliptin is appropriate</a:t>
                      </a:r>
                      <a:endParaRPr lang="en-US" sz="1200" dirty="0">
                        <a:solidFill>
                          <a:schemeClr val="tx1">
                            <a:lumMod val="50000"/>
                          </a:schemeClr>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extLst>
                  <a:ext uri="{0D108BD9-81ED-4DB2-BD59-A6C34878D82A}">
                    <a16:rowId xmlns:a16="http://schemas.microsoft.com/office/drawing/2014/main" val="2404792694"/>
                  </a:ext>
                </a:extLst>
              </a:tr>
              <a:tr h="504253">
                <a:tc>
                  <a:txBody>
                    <a:bodyPr/>
                    <a:lstStyle/>
                    <a:p>
                      <a:pPr marL="0" marR="0">
                        <a:lnSpc>
                          <a:spcPct val="115000"/>
                        </a:lnSpc>
                        <a:spcBef>
                          <a:spcPts val="200"/>
                        </a:spcBef>
                        <a:spcAft>
                          <a:spcPts val="200"/>
                        </a:spcAft>
                      </a:pPr>
                      <a:r>
                        <a:rPr lang="en-US" sz="1200" dirty="0">
                          <a:solidFill>
                            <a:schemeClr val="tx1">
                              <a:lumMod val="50000"/>
                            </a:schemeClr>
                          </a:solidFill>
                          <a:effectLst/>
                        </a:rPr>
                        <a:t>sitagliptin/metformin (Janumet®)</a:t>
                      </a:r>
                      <a:endParaRPr lang="en-US" sz="1200" dirty="0">
                        <a:solidFill>
                          <a:schemeClr val="tx1">
                            <a:lumMod val="50000"/>
                          </a:schemeClr>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200" dirty="0">
                          <a:solidFill>
                            <a:schemeClr val="tx1">
                              <a:lumMod val="50000"/>
                            </a:schemeClr>
                          </a:solidFill>
                          <a:effectLst/>
                        </a:rPr>
                        <a:t>Merck Sharp &amp; Dohme</a:t>
                      </a:r>
                      <a:endParaRPr lang="en-US" sz="1200" dirty="0">
                        <a:solidFill>
                          <a:schemeClr val="tx1">
                            <a:lumMod val="50000"/>
                          </a:schemeClr>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200" dirty="0">
                          <a:solidFill>
                            <a:schemeClr val="tx1">
                              <a:lumMod val="50000"/>
                            </a:schemeClr>
                          </a:solidFill>
                          <a:effectLst/>
                        </a:rPr>
                        <a:t>Adjunct to diet and exercise to improve glycemic control in adults with T2DM when treatment with sitagliptin and metformin is appropriate</a:t>
                      </a:r>
                      <a:endParaRPr lang="en-US" sz="1200" dirty="0">
                        <a:solidFill>
                          <a:schemeClr val="tx1">
                            <a:lumMod val="50000"/>
                          </a:schemeClr>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extLst>
                  <a:ext uri="{0D108BD9-81ED-4DB2-BD59-A6C34878D82A}">
                    <a16:rowId xmlns:a16="http://schemas.microsoft.com/office/drawing/2014/main" val="2339190820"/>
                  </a:ext>
                </a:extLst>
              </a:tr>
              <a:tr h="504253">
                <a:tc>
                  <a:txBody>
                    <a:bodyPr/>
                    <a:lstStyle/>
                    <a:p>
                      <a:pPr marL="0" marR="0">
                        <a:lnSpc>
                          <a:spcPct val="115000"/>
                        </a:lnSpc>
                        <a:spcBef>
                          <a:spcPts val="200"/>
                        </a:spcBef>
                        <a:spcAft>
                          <a:spcPts val="200"/>
                        </a:spcAft>
                      </a:pPr>
                      <a:r>
                        <a:rPr lang="en-US" sz="1200" dirty="0">
                          <a:solidFill>
                            <a:schemeClr val="tx1">
                              <a:lumMod val="50000"/>
                            </a:schemeClr>
                          </a:solidFill>
                          <a:effectLst/>
                        </a:rPr>
                        <a:t>sitagliptin/metformin ER</a:t>
                      </a:r>
                      <a:br>
                        <a:rPr lang="en-US" sz="1200" dirty="0">
                          <a:solidFill>
                            <a:schemeClr val="tx1">
                              <a:lumMod val="50000"/>
                            </a:schemeClr>
                          </a:solidFill>
                          <a:effectLst/>
                        </a:rPr>
                      </a:br>
                      <a:r>
                        <a:rPr lang="en-US" sz="1200" dirty="0">
                          <a:solidFill>
                            <a:schemeClr val="tx1">
                              <a:lumMod val="50000"/>
                            </a:schemeClr>
                          </a:solidFill>
                          <a:effectLst/>
                        </a:rPr>
                        <a:t>(Janumet XR®)</a:t>
                      </a:r>
                      <a:endParaRPr lang="en-US" sz="1200" dirty="0">
                        <a:solidFill>
                          <a:schemeClr val="tx1">
                            <a:lumMod val="50000"/>
                          </a:schemeClr>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200" dirty="0">
                          <a:solidFill>
                            <a:schemeClr val="tx1">
                              <a:lumMod val="50000"/>
                            </a:schemeClr>
                          </a:solidFill>
                          <a:effectLst/>
                        </a:rPr>
                        <a:t>Merck Sharp &amp; Dohme</a:t>
                      </a:r>
                      <a:endParaRPr lang="en-US" sz="1200" dirty="0">
                        <a:solidFill>
                          <a:schemeClr val="tx1">
                            <a:lumMod val="50000"/>
                          </a:schemeClr>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200" dirty="0">
                          <a:solidFill>
                            <a:schemeClr val="tx1">
                              <a:lumMod val="50000"/>
                            </a:schemeClr>
                          </a:solidFill>
                          <a:effectLst/>
                        </a:rPr>
                        <a:t>Adjunct to diet and exercise to improve glycemic control in adults with T2DM when treatment with both sitagliptin and metformin ER is appropriate</a:t>
                      </a:r>
                      <a:endParaRPr lang="en-US" sz="1200" dirty="0">
                        <a:solidFill>
                          <a:schemeClr val="tx1">
                            <a:lumMod val="50000"/>
                          </a:schemeClr>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extLst>
                  <a:ext uri="{0D108BD9-81ED-4DB2-BD59-A6C34878D82A}">
                    <a16:rowId xmlns:a16="http://schemas.microsoft.com/office/drawing/2014/main" val="1731885439"/>
                  </a:ext>
                </a:extLst>
              </a:tr>
            </a:tbl>
          </a:graphicData>
        </a:graphic>
      </p:graphicFrame>
    </p:spTree>
    <p:extLst>
      <p:ext uri="{BB962C8B-B14F-4D97-AF65-F5344CB8AC3E}">
        <p14:creationId xmlns:p14="http://schemas.microsoft.com/office/powerpoint/2010/main" val="1595234957"/>
      </p:ext>
    </p:extLst>
  </p:cSld>
  <p:clrMapOvr>
    <a:overrideClrMapping bg1="lt1" tx1="dk1" bg2="lt2" tx2="dk2" accent1="accent1" accent2="accent2" accent3="accent3" accent4="accent4" accent5="accent5" accent6="accent6" hlink="hlink" folHlink="folHlink"/>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77AB3-75B4-44E6-8E2C-D288146C69CA}"/>
              </a:ext>
            </a:extLst>
          </p:cNvPr>
          <p:cNvSpPr>
            <a:spLocks noGrp="1"/>
          </p:cNvSpPr>
          <p:nvPr>
            <p:ph type="title"/>
          </p:nvPr>
        </p:nvSpPr>
        <p:spPr>
          <a:xfrm>
            <a:off x="457200" y="0"/>
            <a:ext cx="8229600" cy="590550"/>
          </a:xfrm>
        </p:spPr>
        <p:txBody>
          <a:bodyPr/>
          <a:lstStyle/>
          <a:p>
            <a:r>
              <a:rPr lang="en-US" altLang="en-US" dirty="0"/>
              <a:t>Hypoglycemics, Incretin Mimetics/Enhancers</a:t>
            </a:r>
            <a:endParaRPr lang="en-US" dirty="0"/>
          </a:p>
        </p:txBody>
      </p:sp>
      <p:graphicFrame>
        <p:nvGraphicFramePr>
          <p:cNvPr id="4" name="Content Placeholder 5">
            <a:extLst>
              <a:ext uri="{FF2B5EF4-FFF2-40B4-BE49-F238E27FC236}">
                <a16:creationId xmlns:a16="http://schemas.microsoft.com/office/drawing/2014/main" id="{60AAF0C0-02E3-47E3-B857-2C24C0DA5B3F}"/>
              </a:ext>
            </a:extLst>
          </p:cNvPr>
          <p:cNvGraphicFramePr>
            <a:graphicFrameLocks noGrp="1"/>
          </p:cNvGraphicFramePr>
          <p:nvPr>
            <p:ph idx="1"/>
            <p:extLst>
              <p:ext uri="{D42A27DB-BD31-4B8C-83A1-F6EECF244321}">
                <p14:modId xmlns:p14="http://schemas.microsoft.com/office/powerpoint/2010/main" val="3856897821"/>
              </p:ext>
            </p:extLst>
          </p:nvPr>
        </p:nvGraphicFramePr>
        <p:xfrm>
          <a:off x="152400" y="452210"/>
          <a:ext cx="8839200" cy="4239079"/>
        </p:xfrm>
        <a:graphic>
          <a:graphicData uri="http://schemas.openxmlformats.org/drawingml/2006/table">
            <a:tbl>
              <a:tblPr firstRow="1" bandRow="1" bandCol="1">
                <a:tableStyleId>{5C22544A-7EE6-4342-B048-85BDC9FD1C3A}</a:tableStyleId>
              </a:tblPr>
              <a:tblGrid>
                <a:gridCol w="1905000">
                  <a:extLst>
                    <a:ext uri="{9D8B030D-6E8A-4147-A177-3AD203B41FA5}">
                      <a16:colId xmlns:a16="http://schemas.microsoft.com/office/drawing/2014/main" val="1130816152"/>
                    </a:ext>
                  </a:extLst>
                </a:gridCol>
                <a:gridCol w="1184808">
                  <a:extLst>
                    <a:ext uri="{9D8B030D-6E8A-4147-A177-3AD203B41FA5}">
                      <a16:colId xmlns:a16="http://schemas.microsoft.com/office/drawing/2014/main" val="3937397745"/>
                    </a:ext>
                  </a:extLst>
                </a:gridCol>
                <a:gridCol w="5749392">
                  <a:extLst>
                    <a:ext uri="{9D8B030D-6E8A-4147-A177-3AD203B41FA5}">
                      <a16:colId xmlns:a16="http://schemas.microsoft.com/office/drawing/2014/main" val="1561231784"/>
                    </a:ext>
                  </a:extLst>
                </a:gridCol>
              </a:tblGrid>
              <a:tr h="269311">
                <a:tc>
                  <a:txBody>
                    <a:bodyPr/>
                    <a:lstStyle/>
                    <a:p>
                      <a:pPr marL="0" marR="0" algn="ctr">
                        <a:lnSpc>
                          <a:spcPct val="115000"/>
                        </a:lnSpc>
                        <a:spcBef>
                          <a:spcPts val="200"/>
                        </a:spcBef>
                        <a:spcAft>
                          <a:spcPts val="200"/>
                        </a:spcAft>
                      </a:pPr>
                      <a:r>
                        <a:rPr lang="en-US" sz="1400" dirty="0">
                          <a:solidFill>
                            <a:srgbClr val="000000"/>
                          </a:solidFill>
                          <a:effectLst/>
                        </a:rPr>
                        <a:t>Drug</a:t>
                      </a:r>
                      <a:endPar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tc>
                <a:tc>
                  <a:txBody>
                    <a:bodyPr/>
                    <a:lstStyle/>
                    <a:p>
                      <a:pPr marL="0" marR="0" algn="ctr">
                        <a:lnSpc>
                          <a:spcPct val="115000"/>
                        </a:lnSpc>
                        <a:spcBef>
                          <a:spcPts val="200"/>
                        </a:spcBef>
                        <a:spcAft>
                          <a:spcPts val="200"/>
                        </a:spcAft>
                      </a:pPr>
                      <a:r>
                        <a:rPr lang="en-US" sz="1400">
                          <a:solidFill>
                            <a:srgbClr val="000000"/>
                          </a:solidFill>
                          <a:effectLst/>
                        </a:rPr>
                        <a:t>Manufacturer</a:t>
                      </a:r>
                      <a:endPar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tc>
                <a:tc>
                  <a:txBody>
                    <a:bodyPr/>
                    <a:lstStyle/>
                    <a:p>
                      <a:pPr marL="0" marR="0" algn="ctr">
                        <a:lnSpc>
                          <a:spcPct val="115000"/>
                        </a:lnSpc>
                        <a:spcBef>
                          <a:spcPts val="200"/>
                        </a:spcBef>
                        <a:spcAft>
                          <a:spcPts val="200"/>
                        </a:spcAft>
                      </a:pPr>
                      <a:r>
                        <a:rPr lang="en-US" sz="1400" dirty="0">
                          <a:solidFill>
                            <a:srgbClr val="000000"/>
                          </a:solidFill>
                          <a:effectLst/>
                        </a:rPr>
                        <a:t>Indications</a:t>
                      </a:r>
                      <a:endPar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tc>
                <a:extLst>
                  <a:ext uri="{0D108BD9-81ED-4DB2-BD59-A6C34878D82A}">
                    <a16:rowId xmlns:a16="http://schemas.microsoft.com/office/drawing/2014/main" val="4281030481"/>
                  </a:ext>
                </a:extLst>
              </a:tr>
              <a:tr h="223720">
                <a:tc gridSpan="3">
                  <a:txBody>
                    <a:bodyPr/>
                    <a:lstStyle/>
                    <a:p>
                      <a:pPr marL="0" marR="0" algn="ctr">
                        <a:lnSpc>
                          <a:spcPct val="115000"/>
                        </a:lnSpc>
                        <a:spcBef>
                          <a:spcPts val="200"/>
                        </a:spcBef>
                        <a:spcAft>
                          <a:spcPts val="200"/>
                        </a:spcAft>
                      </a:pPr>
                      <a:r>
                        <a:rPr lang="en-US" sz="1400" b="1" dirty="0">
                          <a:solidFill>
                            <a:schemeClr val="tx1">
                              <a:lumMod val="50000"/>
                            </a:schemeClr>
                          </a:solidFill>
                          <a:effectLst/>
                        </a:rPr>
                        <a:t>Glucagon-like Peptide-1 Receptor Agonists (GLP-1RA)</a:t>
                      </a:r>
                      <a:endParaRPr lang="en-US" sz="1400" b="1" dirty="0">
                        <a:solidFill>
                          <a:schemeClr val="tx1">
                            <a:lumMod val="5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97236663"/>
                  </a:ext>
                </a:extLst>
              </a:tr>
              <a:tr h="1223660">
                <a:tc>
                  <a:txBody>
                    <a:bodyPr/>
                    <a:lstStyle/>
                    <a:p>
                      <a:pPr marL="0" marR="0">
                        <a:lnSpc>
                          <a:spcPct val="115000"/>
                        </a:lnSpc>
                        <a:spcBef>
                          <a:spcPts val="200"/>
                        </a:spcBef>
                        <a:spcAft>
                          <a:spcPts val="200"/>
                        </a:spcAft>
                      </a:pPr>
                      <a:r>
                        <a:rPr lang="en-US" sz="1400" dirty="0">
                          <a:solidFill>
                            <a:srgbClr val="000000"/>
                          </a:solidFill>
                          <a:effectLst/>
                        </a:rPr>
                        <a:t>dulaglutide</a:t>
                      </a:r>
                      <a:br>
                        <a:rPr lang="en-US" sz="1400" dirty="0">
                          <a:solidFill>
                            <a:srgbClr val="000000"/>
                          </a:solidFill>
                          <a:effectLst/>
                        </a:rPr>
                      </a:br>
                      <a:r>
                        <a:rPr lang="en-US" sz="1400" dirty="0">
                          <a:solidFill>
                            <a:srgbClr val="000000"/>
                          </a:solidFill>
                          <a:effectLst/>
                        </a:rPr>
                        <a:t>(Trulicity®)</a:t>
                      </a:r>
                      <a:endPar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400">
                          <a:solidFill>
                            <a:srgbClr val="000000"/>
                          </a:solidFill>
                          <a:effectLst/>
                        </a:rPr>
                        <a:t>Eli Lilly</a:t>
                      </a:r>
                      <a:endPar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400" dirty="0">
                          <a:solidFill>
                            <a:srgbClr val="000000"/>
                          </a:solidFill>
                          <a:effectLst/>
                        </a:rPr>
                        <a:t>Adjunct to diet and exercise to improve glycemic control in adults with T2DM</a:t>
                      </a:r>
                    </a:p>
                    <a:p>
                      <a:pPr marL="342900" marR="0" lvl="0" indent="-342900">
                        <a:lnSpc>
                          <a:spcPct val="115000"/>
                        </a:lnSpc>
                        <a:spcBef>
                          <a:spcPts val="200"/>
                        </a:spcBef>
                        <a:spcAft>
                          <a:spcPts val="200"/>
                        </a:spcAft>
                        <a:buFont typeface="Wingdings" panose="05000000000000000000" pitchFamily="2" charset="2"/>
                        <a:buChar char=""/>
                      </a:pPr>
                      <a:r>
                        <a:rPr lang="en-US" sz="1400" dirty="0">
                          <a:solidFill>
                            <a:srgbClr val="000000"/>
                          </a:solidFill>
                          <a:effectLst/>
                        </a:rPr>
                        <a:t>Reduce the risk of major adverse cardiovascular events (MACE) in adults with T2DM who have established CVD or multiple cardiovascular risk factors</a:t>
                      </a:r>
                      <a:endPar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val="3549924051"/>
                  </a:ext>
                </a:extLst>
              </a:tr>
              <a:tr h="1699025">
                <a:tc>
                  <a:txBody>
                    <a:bodyPr/>
                    <a:lstStyle/>
                    <a:p>
                      <a:pPr marL="0" marR="0">
                        <a:lnSpc>
                          <a:spcPct val="115000"/>
                        </a:lnSpc>
                        <a:spcBef>
                          <a:spcPts val="200"/>
                        </a:spcBef>
                        <a:spcAft>
                          <a:spcPts val="200"/>
                        </a:spcAft>
                      </a:pPr>
                      <a:r>
                        <a:rPr lang="en-US" sz="1400" dirty="0">
                          <a:solidFill>
                            <a:srgbClr val="000000"/>
                          </a:solidFill>
                          <a:effectLst/>
                        </a:rPr>
                        <a:t>exenatide </a:t>
                      </a:r>
                      <a:br>
                        <a:rPr lang="en-US" sz="1400" dirty="0">
                          <a:solidFill>
                            <a:srgbClr val="000000"/>
                          </a:solidFill>
                          <a:effectLst/>
                        </a:rPr>
                      </a:br>
                      <a:r>
                        <a:rPr lang="en-US" sz="1400" dirty="0">
                          <a:solidFill>
                            <a:srgbClr val="000000"/>
                          </a:solidFill>
                          <a:effectLst/>
                        </a:rPr>
                        <a:t>(Byetta®)</a:t>
                      </a:r>
                      <a:endPar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400">
                          <a:solidFill>
                            <a:srgbClr val="000000"/>
                          </a:solidFill>
                          <a:effectLst/>
                        </a:rPr>
                        <a:t>AstraZeneca</a:t>
                      </a:r>
                      <a:endPar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400" dirty="0">
                          <a:solidFill>
                            <a:srgbClr val="000000"/>
                          </a:solidFill>
                          <a:effectLst/>
                        </a:rPr>
                        <a:t>Adjunct to diet and exercise to improve glycemic control in adults with T2DM who are taking metformin, a sulfonylurea, thiazolidinedione (TZD), or a combination of metformin and a sulfonylurea or TZD but have not achieved adequate glycemic control</a:t>
                      </a:r>
                    </a:p>
                    <a:p>
                      <a:pPr marL="342900" marR="0" lvl="0" indent="-342900">
                        <a:lnSpc>
                          <a:spcPct val="115000"/>
                        </a:lnSpc>
                        <a:spcBef>
                          <a:spcPts val="200"/>
                        </a:spcBef>
                        <a:spcAft>
                          <a:spcPts val="200"/>
                        </a:spcAft>
                        <a:buFont typeface="Wingdings" panose="05000000000000000000" pitchFamily="2" charset="2"/>
                        <a:buChar char=""/>
                      </a:pPr>
                      <a:r>
                        <a:rPr lang="en-US" sz="1400" dirty="0">
                          <a:solidFill>
                            <a:srgbClr val="000000"/>
                          </a:solidFill>
                          <a:effectLst/>
                        </a:rPr>
                        <a:t>Add-on therapy to insulin glargine, with or without metformin and/or a TZD, in conjunction with diet and exercise for adults with T2DM who are not achieving adequate glycemic control on insulin glargine alone</a:t>
                      </a:r>
                      <a:endPar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val="2344339046"/>
                  </a:ext>
                </a:extLst>
              </a:tr>
              <a:tr h="699085">
                <a:tc>
                  <a:txBody>
                    <a:bodyPr/>
                    <a:lstStyle/>
                    <a:p>
                      <a:pPr marL="0" marR="0">
                        <a:lnSpc>
                          <a:spcPct val="115000"/>
                        </a:lnSpc>
                        <a:spcBef>
                          <a:spcPts val="200"/>
                        </a:spcBef>
                        <a:spcAft>
                          <a:spcPts val="200"/>
                        </a:spcAft>
                      </a:pPr>
                      <a:r>
                        <a:rPr lang="en-US" sz="1400" dirty="0">
                          <a:solidFill>
                            <a:srgbClr val="000000"/>
                          </a:solidFill>
                          <a:effectLst/>
                        </a:rPr>
                        <a:t>exenatide ER (Bydureon®, Bydureon BCise®)</a:t>
                      </a:r>
                      <a:endPar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400">
                          <a:solidFill>
                            <a:srgbClr val="000000"/>
                          </a:solidFill>
                          <a:effectLst/>
                        </a:rPr>
                        <a:t>AstraZeneca</a:t>
                      </a:r>
                      <a:endPar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342900" marR="0" lvl="0" indent="-342900" algn="l" defTabSz="914400" rtl="0" eaLnBrk="1" latinLnBrk="0" hangingPunct="1">
                        <a:lnSpc>
                          <a:spcPct val="115000"/>
                        </a:lnSpc>
                        <a:spcBef>
                          <a:spcPts val="200"/>
                        </a:spcBef>
                        <a:spcAft>
                          <a:spcPts val="200"/>
                        </a:spcAft>
                        <a:buFont typeface="Wingdings" panose="05000000000000000000" pitchFamily="2" charset="2"/>
                        <a:buChar char=""/>
                      </a:pPr>
                      <a:r>
                        <a:rPr lang="en-US" sz="1400" kern="1200" dirty="0">
                          <a:solidFill>
                            <a:srgbClr val="000000"/>
                          </a:solidFill>
                          <a:effectLst/>
                          <a:latin typeface="+mn-lt"/>
                          <a:ea typeface="+mn-ea"/>
                          <a:cs typeface="+mn-cs"/>
                        </a:rPr>
                        <a:t>Adjunct to diet and exercise to improve glycemic control in adults </a:t>
                      </a:r>
                      <a:r>
                        <a:rPr lang="en-US" sz="1400" kern="1200" dirty="0">
                          <a:solidFill>
                            <a:srgbClr val="000000"/>
                          </a:solidFill>
                          <a:effectLst/>
                          <a:highlight>
                            <a:srgbClr val="00FFFF"/>
                          </a:highlight>
                          <a:latin typeface="+mn-lt"/>
                          <a:ea typeface="+mn-ea"/>
                          <a:cs typeface="+mn-cs"/>
                        </a:rPr>
                        <a:t>and pediatric patients ≥ 10 years of age </a:t>
                      </a:r>
                      <a:r>
                        <a:rPr lang="en-US" sz="1400" kern="1200" dirty="0">
                          <a:solidFill>
                            <a:srgbClr val="000000"/>
                          </a:solidFill>
                          <a:effectLst/>
                          <a:latin typeface="+mn-lt"/>
                          <a:ea typeface="+mn-ea"/>
                          <a:cs typeface="+mn-cs"/>
                        </a:rPr>
                        <a:t>with T2DM </a:t>
                      </a:r>
                    </a:p>
                  </a:txBody>
                  <a:tcPr marL="27305" marR="27305" marT="0" marB="0">
                    <a:solidFill>
                      <a:schemeClr val="accent1">
                        <a:lumMod val="20000"/>
                        <a:lumOff val="80000"/>
                      </a:schemeClr>
                    </a:solidFill>
                  </a:tcPr>
                </a:tc>
                <a:extLst>
                  <a:ext uri="{0D108BD9-81ED-4DB2-BD59-A6C34878D82A}">
                    <a16:rowId xmlns:a16="http://schemas.microsoft.com/office/drawing/2014/main" val="2565757902"/>
                  </a:ext>
                </a:extLst>
              </a:tr>
            </a:tbl>
          </a:graphicData>
        </a:graphic>
      </p:graphicFrame>
    </p:spTree>
    <p:extLst>
      <p:ext uri="{BB962C8B-B14F-4D97-AF65-F5344CB8AC3E}">
        <p14:creationId xmlns:p14="http://schemas.microsoft.com/office/powerpoint/2010/main" val="270855181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B7CDE-3A67-4A4C-8076-E64689D8548C}"/>
              </a:ext>
            </a:extLst>
          </p:cNvPr>
          <p:cNvSpPr>
            <a:spLocks noGrp="1"/>
          </p:cNvSpPr>
          <p:nvPr>
            <p:ph type="title"/>
          </p:nvPr>
        </p:nvSpPr>
        <p:spPr>
          <a:xfrm>
            <a:off x="457200" y="0"/>
            <a:ext cx="8229600" cy="857250"/>
          </a:xfrm>
        </p:spPr>
        <p:txBody>
          <a:bodyPr/>
          <a:lstStyle/>
          <a:p>
            <a:r>
              <a:rPr lang="en-US" altLang="en-US" dirty="0"/>
              <a:t>Hypoglycemics, Incretin Mimetics/Enhancers</a:t>
            </a:r>
            <a:endParaRPr lang="en-US" dirty="0"/>
          </a:p>
        </p:txBody>
      </p:sp>
      <p:graphicFrame>
        <p:nvGraphicFramePr>
          <p:cNvPr id="4" name="Content Placeholder 5">
            <a:extLst>
              <a:ext uri="{FF2B5EF4-FFF2-40B4-BE49-F238E27FC236}">
                <a16:creationId xmlns:a16="http://schemas.microsoft.com/office/drawing/2014/main" id="{9F2F77F5-3C19-4EE0-B593-912EFFA7F59E}"/>
              </a:ext>
            </a:extLst>
          </p:cNvPr>
          <p:cNvGraphicFramePr>
            <a:graphicFrameLocks noGrp="1"/>
          </p:cNvGraphicFramePr>
          <p:nvPr>
            <p:ph idx="1"/>
            <p:extLst>
              <p:ext uri="{D42A27DB-BD31-4B8C-83A1-F6EECF244321}">
                <p14:modId xmlns:p14="http://schemas.microsoft.com/office/powerpoint/2010/main" val="3961528028"/>
              </p:ext>
            </p:extLst>
          </p:nvPr>
        </p:nvGraphicFramePr>
        <p:xfrm>
          <a:off x="76200" y="742951"/>
          <a:ext cx="8991600" cy="3688629"/>
        </p:xfrm>
        <a:graphic>
          <a:graphicData uri="http://schemas.openxmlformats.org/drawingml/2006/table">
            <a:tbl>
              <a:tblPr firstRow="1" bandRow="1" bandCol="1">
                <a:tableStyleId>{5C22544A-7EE6-4342-B048-85BDC9FD1C3A}</a:tableStyleId>
              </a:tblPr>
              <a:tblGrid>
                <a:gridCol w="1869934">
                  <a:extLst>
                    <a:ext uri="{9D8B030D-6E8A-4147-A177-3AD203B41FA5}">
                      <a16:colId xmlns:a16="http://schemas.microsoft.com/office/drawing/2014/main" val="1811321356"/>
                    </a:ext>
                  </a:extLst>
                </a:gridCol>
                <a:gridCol w="1273147">
                  <a:extLst>
                    <a:ext uri="{9D8B030D-6E8A-4147-A177-3AD203B41FA5}">
                      <a16:colId xmlns:a16="http://schemas.microsoft.com/office/drawing/2014/main" val="188627528"/>
                    </a:ext>
                  </a:extLst>
                </a:gridCol>
                <a:gridCol w="5848519">
                  <a:extLst>
                    <a:ext uri="{9D8B030D-6E8A-4147-A177-3AD203B41FA5}">
                      <a16:colId xmlns:a16="http://schemas.microsoft.com/office/drawing/2014/main" val="3977289063"/>
                    </a:ext>
                  </a:extLst>
                </a:gridCol>
              </a:tblGrid>
              <a:tr h="990599">
                <a:tc>
                  <a:txBody>
                    <a:bodyPr/>
                    <a:lstStyle/>
                    <a:p>
                      <a:pPr marL="0" marR="0">
                        <a:lnSpc>
                          <a:spcPct val="115000"/>
                        </a:lnSpc>
                        <a:spcBef>
                          <a:spcPts val="200"/>
                        </a:spcBef>
                        <a:spcAft>
                          <a:spcPts val="200"/>
                        </a:spcAft>
                      </a:pPr>
                      <a:r>
                        <a:rPr lang="en-US" sz="1200" b="0" dirty="0">
                          <a:solidFill>
                            <a:srgbClr val="000000"/>
                          </a:solidFill>
                          <a:effectLst/>
                        </a:rPr>
                        <a:t>liraglutide (Victoza®)</a:t>
                      </a:r>
                      <a:endParaRPr lang="en-US" sz="1200" b="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200" b="0" dirty="0">
                          <a:solidFill>
                            <a:srgbClr val="000000"/>
                          </a:solidFill>
                          <a:effectLst/>
                        </a:rPr>
                        <a:t>Novo Nordisk</a:t>
                      </a:r>
                      <a:endParaRPr lang="en-US" sz="1200" b="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200" b="0" dirty="0">
                          <a:solidFill>
                            <a:srgbClr val="000000"/>
                          </a:solidFill>
                          <a:effectLst/>
                        </a:rPr>
                        <a:t>Adjunct to diet and exercise to improve glycemic control in adult and pediatric patients ≥ 10 years of age with T2DM</a:t>
                      </a:r>
                    </a:p>
                    <a:p>
                      <a:pPr marL="342900" marR="0" lvl="0" indent="-342900">
                        <a:lnSpc>
                          <a:spcPct val="115000"/>
                        </a:lnSpc>
                        <a:spcBef>
                          <a:spcPts val="200"/>
                        </a:spcBef>
                        <a:spcAft>
                          <a:spcPts val="200"/>
                        </a:spcAft>
                        <a:buFont typeface="Wingdings" panose="05000000000000000000" pitchFamily="2" charset="2"/>
                        <a:buChar char=""/>
                      </a:pPr>
                      <a:r>
                        <a:rPr lang="en-US" sz="1200" b="0" dirty="0">
                          <a:solidFill>
                            <a:srgbClr val="000000"/>
                          </a:solidFill>
                          <a:effectLst/>
                        </a:rPr>
                        <a:t>Reduce the risk of major adverse cardiovascular events (MACE) in adults with T2DM and established cardiovascular disease (CVD)</a:t>
                      </a:r>
                      <a:endParaRPr lang="en-US" sz="1200" b="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val="2862263767"/>
                  </a:ext>
                </a:extLst>
              </a:tr>
              <a:tr h="480728">
                <a:tc>
                  <a:txBody>
                    <a:bodyPr/>
                    <a:lstStyle/>
                    <a:p>
                      <a:pPr marL="0" marR="0">
                        <a:lnSpc>
                          <a:spcPct val="115000"/>
                        </a:lnSpc>
                        <a:spcBef>
                          <a:spcPts val="200"/>
                        </a:spcBef>
                        <a:spcAft>
                          <a:spcPts val="200"/>
                        </a:spcAft>
                      </a:pPr>
                      <a:r>
                        <a:rPr lang="en-US" sz="1200" dirty="0">
                          <a:solidFill>
                            <a:srgbClr val="000000"/>
                          </a:solidFill>
                          <a:effectLst/>
                        </a:rPr>
                        <a:t>liraglutide/insulin degludec (Xultophy®)</a:t>
                      </a:r>
                      <a:endParaRPr lang="en-US" sz="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200" dirty="0">
                          <a:solidFill>
                            <a:srgbClr val="000000"/>
                          </a:solidFill>
                          <a:effectLst/>
                        </a:rPr>
                        <a:t>Novo Nordisk</a:t>
                      </a:r>
                      <a:endParaRPr lang="en-US" sz="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200" dirty="0">
                          <a:solidFill>
                            <a:srgbClr val="000000"/>
                          </a:solidFill>
                          <a:effectLst/>
                        </a:rPr>
                        <a:t>Adjunct to diet and exercise to improve glycemic control in adults with T2DM </a:t>
                      </a:r>
                      <a:endParaRPr lang="en-US" sz="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val="853579811"/>
                  </a:ext>
                </a:extLst>
              </a:tr>
              <a:tr h="361746">
                <a:tc>
                  <a:txBody>
                    <a:bodyPr/>
                    <a:lstStyle/>
                    <a:p>
                      <a:pPr marL="0" marR="0">
                        <a:lnSpc>
                          <a:spcPct val="115000"/>
                        </a:lnSpc>
                        <a:spcBef>
                          <a:spcPts val="200"/>
                        </a:spcBef>
                        <a:spcAft>
                          <a:spcPts val="200"/>
                        </a:spcAft>
                      </a:pPr>
                      <a:r>
                        <a:rPr lang="en-US" sz="1200" dirty="0">
                          <a:solidFill>
                            <a:srgbClr val="000000"/>
                          </a:solidFill>
                          <a:effectLst/>
                        </a:rPr>
                        <a:t>lixisenatide (Adlyxin®)</a:t>
                      </a:r>
                      <a:endParaRPr lang="en-US" sz="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200" dirty="0">
                          <a:solidFill>
                            <a:srgbClr val="000000"/>
                          </a:solidFill>
                          <a:effectLst/>
                        </a:rPr>
                        <a:t>Sanofi-Aventis</a:t>
                      </a:r>
                      <a:endParaRPr lang="en-US" sz="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200" dirty="0">
                          <a:solidFill>
                            <a:srgbClr val="000000"/>
                          </a:solidFill>
                          <a:effectLst/>
                        </a:rPr>
                        <a:t>Adjunct to diet and exercise to improve glycemic control in adults with T2DM</a:t>
                      </a:r>
                      <a:endParaRPr lang="en-US" sz="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val="533691703"/>
                  </a:ext>
                </a:extLst>
              </a:tr>
              <a:tr h="480728">
                <a:tc>
                  <a:txBody>
                    <a:bodyPr/>
                    <a:lstStyle/>
                    <a:p>
                      <a:pPr marL="0" marR="0">
                        <a:lnSpc>
                          <a:spcPct val="115000"/>
                        </a:lnSpc>
                        <a:spcBef>
                          <a:spcPts val="200"/>
                        </a:spcBef>
                        <a:spcAft>
                          <a:spcPts val="200"/>
                        </a:spcAft>
                      </a:pPr>
                      <a:r>
                        <a:rPr lang="en-US" sz="1200" dirty="0">
                          <a:solidFill>
                            <a:srgbClr val="000000"/>
                          </a:solidFill>
                          <a:effectLst/>
                        </a:rPr>
                        <a:t>lixisenatide/insulin glargine (Soliqua®)</a:t>
                      </a:r>
                      <a:endParaRPr lang="en-US" sz="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200" dirty="0">
                          <a:solidFill>
                            <a:srgbClr val="000000"/>
                          </a:solidFill>
                          <a:effectLst/>
                        </a:rPr>
                        <a:t>Sanofi-Aventis</a:t>
                      </a:r>
                      <a:endParaRPr lang="en-US" sz="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200" dirty="0">
                          <a:solidFill>
                            <a:srgbClr val="000000"/>
                          </a:solidFill>
                          <a:effectLst/>
                        </a:rPr>
                        <a:t>Adjunct to diet and exercise to improve glycemic control in adults with type T2DM </a:t>
                      </a:r>
                      <a:endParaRPr lang="en-US" sz="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val="2363204876"/>
                  </a:ext>
                </a:extLst>
              </a:tr>
              <a:tr h="788154">
                <a:tc>
                  <a:txBody>
                    <a:bodyPr/>
                    <a:lstStyle/>
                    <a:p>
                      <a:pPr marL="0" marR="0">
                        <a:lnSpc>
                          <a:spcPct val="115000"/>
                        </a:lnSpc>
                        <a:spcBef>
                          <a:spcPts val="200"/>
                        </a:spcBef>
                        <a:spcAft>
                          <a:spcPts val="200"/>
                        </a:spcAft>
                      </a:pPr>
                      <a:r>
                        <a:rPr lang="en-US" sz="1200" dirty="0">
                          <a:solidFill>
                            <a:srgbClr val="000000"/>
                          </a:solidFill>
                          <a:effectLst/>
                        </a:rPr>
                        <a:t>semaglutide </a:t>
                      </a:r>
                      <a:br>
                        <a:rPr lang="en-US" sz="1200" dirty="0">
                          <a:solidFill>
                            <a:srgbClr val="000000"/>
                          </a:solidFill>
                          <a:effectLst/>
                        </a:rPr>
                      </a:br>
                      <a:r>
                        <a:rPr lang="en-US" sz="1200" dirty="0">
                          <a:solidFill>
                            <a:srgbClr val="000000"/>
                          </a:solidFill>
                          <a:effectLst/>
                        </a:rPr>
                        <a:t>(Ozempic®)</a:t>
                      </a:r>
                      <a:endParaRPr lang="en-US" sz="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200" dirty="0">
                          <a:solidFill>
                            <a:srgbClr val="000000"/>
                          </a:solidFill>
                          <a:effectLst/>
                        </a:rPr>
                        <a:t>Novo Nordisk</a:t>
                      </a:r>
                      <a:endParaRPr lang="en-US" sz="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200" dirty="0">
                          <a:solidFill>
                            <a:srgbClr val="000000"/>
                          </a:solidFill>
                          <a:effectLst/>
                        </a:rPr>
                        <a:t>Adjunct to diet and exercise to improve glycemic control in adults with T2DM</a:t>
                      </a:r>
                    </a:p>
                    <a:p>
                      <a:pPr marL="342900" marR="0" lvl="0" indent="-342900">
                        <a:lnSpc>
                          <a:spcPct val="115000"/>
                        </a:lnSpc>
                        <a:spcBef>
                          <a:spcPts val="200"/>
                        </a:spcBef>
                        <a:spcAft>
                          <a:spcPts val="200"/>
                        </a:spcAft>
                        <a:buFont typeface="Wingdings" panose="05000000000000000000" pitchFamily="2" charset="2"/>
                        <a:buChar char=""/>
                      </a:pPr>
                      <a:r>
                        <a:rPr lang="en-US" sz="1200" dirty="0">
                          <a:solidFill>
                            <a:srgbClr val="000000"/>
                          </a:solidFill>
                          <a:effectLst/>
                        </a:rPr>
                        <a:t>To reduce the risk of MACE (cardiovascular death, non-fatal myocardial infarction, non-fatal stroke) in adults with T2DM and established CVD</a:t>
                      </a:r>
                      <a:endParaRPr lang="en-US" sz="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val="4195983986"/>
                  </a:ext>
                </a:extLst>
              </a:tr>
              <a:tr h="586674">
                <a:tc>
                  <a:txBody>
                    <a:bodyPr/>
                    <a:lstStyle/>
                    <a:p>
                      <a:pPr marL="0" marR="0">
                        <a:lnSpc>
                          <a:spcPct val="115000"/>
                        </a:lnSpc>
                        <a:spcBef>
                          <a:spcPts val="200"/>
                        </a:spcBef>
                        <a:spcAft>
                          <a:spcPts val="200"/>
                        </a:spcAft>
                      </a:pPr>
                      <a:r>
                        <a:rPr lang="en-US" sz="1200" dirty="0">
                          <a:solidFill>
                            <a:srgbClr val="000000"/>
                          </a:solidFill>
                          <a:effectLst/>
                        </a:rPr>
                        <a:t>semaglutide</a:t>
                      </a:r>
                    </a:p>
                    <a:p>
                      <a:pPr marL="0" marR="0">
                        <a:lnSpc>
                          <a:spcPct val="115000"/>
                        </a:lnSpc>
                        <a:spcBef>
                          <a:spcPts val="200"/>
                        </a:spcBef>
                        <a:spcAft>
                          <a:spcPts val="200"/>
                        </a:spcAft>
                      </a:pPr>
                      <a:r>
                        <a:rPr lang="en-US" sz="1200" dirty="0">
                          <a:solidFill>
                            <a:srgbClr val="000000"/>
                          </a:solidFill>
                          <a:effectLst/>
                        </a:rPr>
                        <a:t>(Rybelsus®)</a:t>
                      </a:r>
                      <a:endParaRPr lang="en-US" sz="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200" dirty="0">
                          <a:solidFill>
                            <a:srgbClr val="000000"/>
                          </a:solidFill>
                          <a:effectLst/>
                        </a:rPr>
                        <a:t>Novo Nordisk</a:t>
                      </a:r>
                      <a:endParaRPr lang="en-US" sz="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200" dirty="0">
                          <a:solidFill>
                            <a:srgbClr val="000000"/>
                          </a:solidFill>
                          <a:effectLst/>
                        </a:rPr>
                        <a:t>Adjunct to diet and exercise to improve glycemic control in adults with T2DM</a:t>
                      </a:r>
                    </a:p>
                    <a:p>
                      <a:pPr marL="0" marR="0">
                        <a:lnSpc>
                          <a:spcPct val="115000"/>
                        </a:lnSpc>
                        <a:spcBef>
                          <a:spcPts val="200"/>
                        </a:spcBef>
                        <a:spcAft>
                          <a:spcPts val="200"/>
                        </a:spcAft>
                      </a:pPr>
                      <a:r>
                        <a:rPr lang="en-US" sz="1200" dirty="0">
                          <a:solidFill>
                            <a:srgbClr val="000000"/>
                          </a:solidFill>
                          <a:effectLst/>
                        </a:rPr>
                        <a:t> </a:t>
                      </a:r>
                      <a:endParaRPr lang="en-US" sz="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val="31813556"/>
                  </a:ext>
                </a:extLst>
              </a:tr>
            </a:tbl>
          </a:graphicData>
        </a:graphic>
      </p:graphicFrame>
    </p:spTree>
    <p:extLst>
      <p:ext uri="{BB962C8B-B14F-4D97-AF65-F5344CB8AC3E}">
        <p14:creationId xmlns:p14="http://schemas.microsoft.com/office/powerpoint/2010/main" val="147752049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EA30D-B996-4535-864D-3D68E66A4656}"/>
              </a:ext>
            </a:extLst>
          </p:cNvPr>
          <p:cNvSpPr>
            <a:spLocks noGrp="1"/>
          </p:cNvSpPr>
          <p:nvPr>
            <p:ph type="title"/>
          </p:nvPr>
        </p:nvSpPr>
        <p:spPr>
          <a:xfrm>
            <a:off x="457200" y="1"/>
            <a:ext cx="8229600" cy="666750"/>
          </a:xfrm>
        </p:spPr>
        <p:txBody>
          <a:bodyPr/>
          <a:lstStyle/>
          <a:p>
            <a:r>
              <a:rPr lang="en-US" altLang="en-US" dirty="0"/>
              <a:t>Hypoglycemics, Incretin Mimetics/Enhancers</a:t>
            </a:r>
            <a:endParaRPr lang="en-US" dirty="0"/>
          </a:p>
        </p:txBody>
      </p:sp>
      <p:sp>
        <p:nvSpPr>
          <p:cNvPr id="3" name="Content Placeholder 2">
            <a:extLst>
              <a:ext uri="{FF2B5EF4-FFF2-40B4-BE49-F238E27FC236}">
                <a16:creationId xmlns:a16="http://schemas.microsoft.com/office/drawing/2014/main" id="{958CC12E-7C66-4171-B6B1-39E3D4F0D14D}"/>
              </a:ext>
            </a:extLst>
          </p:cNvPr>
          <p:cNvSpPr>
            <a:spLocks noGrp="1"/>
          </p:cNvSpPr>
          <p:nvPr>
            <p:ph idx="1"/>
          </p:nvPr>
        </p:nvSpPr>
        <p:spPr>
          <a:xfrm>
            <a:off x="114300" y="666751"/>
            <a:ext cx="8915400" cy="4219318"/>
          </a:xfrm>
        </p:spPr>
        <p:txBody>
          <a:bodyPr/>
          <a:lstStyle/>
          <a:p>
            <a:r>
              <a:rPr lang="en-US" sz="1800" dirty="0">
                <a:solidFill>
                  <a:srgbClr val="000000"/>
                </a:solidFill>
              </a:rPr>
              <a:t>It is estimated that over 34 million people in the US have diabetes; type 2 diabetes (T2DM) accounts for about 90% to 95% of all diagnosed cases of diabetes in adults</a:t>
            </a:r>
          </a:p>
          <a:p>
            <a:r>
              <a:rPr lang="en-US" sz="1800" dirty="0">
                <a:solidFill>
                  <a:schemeClr val="tx1">
                    <a:lumMod val="50000"/>
                  </a:schemeClr>
                </a:solidFill>
              </a:rPr>
              <a:t>Per the latest American Diabetes Association (</a:t>
            </a:r>
            <a:r>
              <a:rPr lang="en-US" sz="1800" dirty="0">
                <a:solidFill>
                  <a:srgbClr val="000000"/>
                </a:solidFill>
              </a:rPr>
              <a:t>ADA)</a:t>
            </a:r>
            <a:r>
              <a:rPr lang="en-US" sz="1800" dirty="0">
                <a:solidFill>
                  <a:schemeClr val="tx1">
                    <a:lumMod val="50000"/>
                  </a:schemeClr>
                </a:solidFill>
              </a:rPr>
              <a:t>, </a:t>
            </a:r>
            <a:r>
              <a:rPr lang="en-US" sz="1800" dirty="0">
                <a:solidFill>
                  <a:srgbClr val="000000"/>
                </a:solidFill>
              </a:rPr>
              <a:t>American Association of Clinical Endocrinologists (AACE)/American College of Endocrinology (ACE), American College of Physicians (ACP), and meta-analyses, metformin is recommended as first line therapy for the treatment of T2DM, along with lifestyle interventions, unless metformin is contraindicated</a:t>
            </a:r>
          </a:p>
          <a:p>
            <a:r>
              <a:rPr lang="en-US" sz="1800" dirty="0">
                <a:solidFill>
                  <a:srgbClr val="000000"/>
                </a:solidFill>
              </a:rPr>
              <a:t>Per the 2021 ADA Standards of Medical Care in Diabetes, if metformin fails to produce the target HbA1c after 3 months of therapy, a thiazolidinedione (TZD), sulfonylurea (SU), dipeptidyl peptidase-4 (DPP-4) inhibitor, SGLT2 inhibitor, glucagon-like peptide-1 (GLP-1) receptor agonist, or basal insulin should be added in patients </a:t>
            </a:r>
            <a:r>
              <a:rPr lang="en-US" sz="1800" i="1" dirty="0">
                <a:solidFill>
                  <a:srgbClr val="000000"/>
                </a:solidFill>
              </a:rPr>
              <a:t>without</a:t>
            </a:r>
            <a:r>
              <a:rPr lang="en-US" sz="1800" dirty="0">
                <a:solidFill>
                  <a:srgbClr val="000000"/>
                </a:solidFill>
              </a:rPr>
              <a:t> atherosclerotic cardiovascular disease (ASCVD) or CKD</a:t>
            </a:r>
          </a:p>
          <a:p>
            <a:endParaRPr lang="en-US" sz="2000" dirty="0"/>
          </a:p>
        </p:txBody>
      </p:sp>
    </p:spTree>
    <p:extLst>
      <p:ext uri="{BB962C8B-B14F-4D97-AF65-F5344CB8AC3E}">
        <p14:creationId xmlns:p14="http://schemas.microsoft.com/office/powerpoint/2010/main" val="349295079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EA30D-B996-4535-864D-3D68E66A4656}"/>
              </a:ext>
            </a:extLst>
          </p:cNvPr>
          <p:cNvSpPr>
            <a:spLocks noGrp="1"/>
          </p:cNvSpPr>
          <p:nvPr>
            <p:ph type="title"/>
          </p:nvPr>
        </p:nvSpPr>
        <p:spPr>
          <a:xfrm>
            <a:off x="457200" y="133351"/>
            <a:ext cx="8229600" cy="533400"/>
          </a:xfrm>
        </p:spPr>
        <p:txBody>
          <a:bodyPr/>
          <a:lstStyle/>
          <a:p>
            <a:r>
              <a:rPr lang="en-US" altLang="en-US" dirty="0"/>
              <a:t>Hypoglycemics, Incretin Mimetics/Enhancers</a:t>
            </a:r>
            <a:endParaRPr lang="en-US" dirty="0"/>
          </a:p>
        </p:txBody>
      </p:sp>
      <p:sp>
        <p:nvSpPr>
          <p:cNvPr id="3" name="Content Placeholder 2">
            <a:extLst>
              <a:ext uri="{FF2B5EF4-FFF2-40B4-BE49-F238E27FC236}">
                <a16:creationId xmlns:a16="http://schemas.microsoft.com/office/drawing/2014/main" id="{958CC12E-7C66-4171-B6B1-39E3D4F0D14D}"/>
              </a:ext>
            </a:extLst>
          </p:cNvPr>
          <p:cNvSpPr>
            <a:spLocks noGrp="1"/>
          </p:cNvSpPr>
          <p:nvPr>
            <p:ph idx="1"/>
          </p:nvPr>
        </p:nvSpPr>
        <p:spPr>
          <a:xfrm>
            <a:off x="152400" y="666750"/>
            <a:ext cx="8915400" cy="4038599"/>
          </a:xfrm>
        </p:spPr>
        <p:txBody>
          <a:bodyPr/>
          <a:lstStyle/>
          <a:p>
            <a:r>
              <a:rPr lang="en-US" sz="1700" dirty="0">
                <a:solidFill>
                  <a:srgbClr val="000000"/>
                </a:solidFill>
              </a:rPr>
              <a:t>In patients </a:t>
            </a:r>
            <a:r>
              <a:rPr lang="en-US" sz="1700" i="1" dirty="0">
                <a:solidFill>
                  <a:srgbClr val="000000"/>
                </a:solidFill>
              </a:rPr>
              <a:t>with</a:t>
            </a:r>
            <a:r>
              <a:rPr lang="en-US" sz="1700" dirty="0">
                <a:solidFill>
                  <a:srgbClr val="000000"/>
                </a:solidFill>
              </a:rPr>
              <a:t> ASCVD or CKD, the addition of an agent with known CV or renal benefit (select GLP-1 agonist or select SLGT2 inhibitor) is preferred</a:t>
            </a:r>
          </a:p>
          <a:p>
            <a:r>
              <a:rPr lang="en-US" sz="1700" dirty="0">
                <a:solidFill>
                  <a:srgbClr val="000000"/>
                </a:solidFill>
              </a:rPr>
              <a:t>The selection of medications should be patient-centric and prescribers should consider potential issues such as HbA1c target, impact on weight and hypoglycemia, side effects, the frequency and mode of administration, patient adherence, patient preference, and cost</a:t>
            </a:r>
          </a:p>
          <a:p>
            <a:r>
              <a:rPr lang="en-US" sz="1700" dirty="0">
                <a:solidFill>
                  <a:srgbClr val="000000"/>
                </a:solidFill>
              </a:rPr>
              <a:t>TZDs and SUs are generally considered less safe than GLP-1 receptor agonists, SGLT2 inhibitors, DPP-4 inhibitors, or alpha-glucosidase inhibitors</a:t>
            </a:r>
          </a:p>
          <a:p>
            <a:r>
              <a:rPr lang="en-US" sz="1700" dirty="0">
                <a:solidFill>
                  <a:srgbClr val="000000"/>
                </a:solidFill>
              </a:rPr>
              <a:t>Per the 2020 AACE/ACE guidelines, agents for monotherapy are recommended in the following order (highest to lowest recommendation): metformin, GLP-1 receptor agonists, SGLT2 inhibitors, DPP-4 inhibitors, or alpha-glucosidase inhibitor </a:t>
            </a:r>
          </a:p>
          <a:p>
            <a:r>
              <a:rPr lang="en-US" sz="1700" dirty="0">
                <a:solidFill>
                  <a:schemeClr val="tx1">
                    <a:lumMod val="50000"/>
                  </a:schemeClr>
                </a:solidFill>
              </a:rPr>
              <a:t>AACE/ACE indicate that Victoza, Jardiance, and Qtern may offer renal and CV benefit. They also suggest that Onglyza and Nesina may be associated with possible CV risk; there may be increased risk of bone fractures with Invokana; and increased congestive heart failure (HF) risk with sulfonylureas, glinides, and insulin</a:t>
            </a:r>
          </a:p>
          <a:p>
            <a:endParaRPr lang="en-US" sz="2000" dirty="0"/>
          </a:p>
        </p:txBody>
      </p:sp>
    </p:spTree>
    <p:extLst>
      <p:ext uri="{BB962C8B-B14F-4D97-AF65-F5344CB8AC3E}">
        <p14:creationId xmlns:p14="http://schemas.microsoft.com/office/powerpoint/2010/main" val="111178310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EA30D-B996-4535-864D-3D68E66A4656}"/>
              </a:ext>
            </a:extLst>
          </p:cNvPr>
          <p:cNvSpPr>
            <a:spLocks noGrp="1"/>
          </p:cNvSpPr>
          <p:nvPr>
            <p:ph type="title"/>
          </p:nvPr>
        </p:nvSpPr>
        <p:spPr>
          <a:xfrm>
            <a:off x="457200" y="133351"/>
            <a:ext cx="8229600" cy="533400"/>
          </a:xfrm>
        </p:spPr>
        <p:txBody>
          <a:bodyPr/>
          <a:lstStyle/>
          <a:p>
            <a:r>
              <a:rPr lang="en-US" altLang="en-US" dirty="0"/>
              <a:t>Hypoglycemics, Incretin Mimetics/Enhancers</a:t>
            </a:r>
            <a:endParaRPr lang="en-US" dirty="0"/>
          </a:p>
        </p:txBody>
      </p:sp>
      <p:sp>
        <p:nvSpPr>
          <p:cNvPr id="3" name="Content Placeholder 2">
            <a:extLst>
              <a:ext uri="{FF2B5EF4-FFF2-40B4-BE49-F238E27FC236}">
                <a16:creationId xmlns:a16="http://schemas.microsoft.com/office/drawing/2014/main" id="{958CC12E-7C66-4171-B6B1-39E3D4F0D14D}"/>
              </a:ext>
            </a:extLst>
          </p:cNvPr>
          <p:cNvSpPr>
            <a:spLocks noGrp="1"/>
          </p:cNvSpPr>
          <p:nvPr>
            <p:ph idx="1"/>
          </p:nvPr>
        </p:nvSpPr>
        <p:spPr>
          <a:xfrm>
            <a:off x="152400" y="819150"/>
            <a:ext cx="8915400" cy="3886200"/>
          </a:xfrm>
        </p:spPr>
        <p:txBody>
          <a:bodyPr/>
          <a:lstStyle/>
          <a:p>
            <a:pPr marR="0">
              <a:spcAft>
                <a:spcPts val="600"/>
              </a:spcAft>
              <a:tabLst>
                <a:tab pos="228600" algn="l"/>
                <a:tab pos="914400" algn="l"/>
                <a:tab pos="1371600" algn="l"/>
                <a:tab pos="1828800" algn="l"/>
                <a:tab pos="2286000" algn="l"/>
              </a:tabLst>
            </a:pPr>
            <a:r>
              <a:rPr lang="en-US" sz="2000" dirty="0">
                <a:solidFill>
                  <a:srgbClr val="000000"/>
                </a:solidFill>
              </a:rPr>
              <a:t>In 2020 the ACC published an expert consensus decision pathway for CV risk reduction in patients with T2DM</a:t>
            </a:r>
          </a:p>
          <a:p>
            <a:pPr marR="0">
              <a:spcAft>
                <a:spcPts val="600"/>
              </a:spcAft>
              <a:tabLst>
                <a:tab pos="228600" algn="l"/>
                <a:tab pos="914400" algn="l"/>
                <a:tab pos="1371600" algn="l"/>
                <a:tab pos="1828800" algn="l"/>
                <a:tab pos="2286000" algn="l"/>
              </a:tabLst>
            </a:pPr>
            <a:r>
              <a:rPr lang="en-US" sz="2000" dirty="0">
                <a:solidFill>
                  <a:srgbClr val="000000"/>
                </a:solidFill>
              </a:rPr>
              <a:t>An SGLT2 inhibitor or a GLP-1RA may be initiated in any patient with T2DM and ASCVD at the time of diagnosis of T2DM or ASCVD or any time after diagnosis</a:t>
            </a:r>
          </a:p>
          <a:p>
            <a:pPr marR="0">
              <a:spcAft>
                <a:spcPts val="600"/>
              </a:spcAft>
              <a:tabLst>
                <a:tab pos="228600" algn="l"/>
                <a:tab pos="914400" algn="l"/>
                <a:tab pos="1371600" algn="l"/>
                <a:tab pos="1828800" algn="l"/>
                <a:tab pos="2286000" algn="l"/>
              </a:tabLst>
            </a:pPr>
            <a:r>
              <a:rPr lang="en-US" sz="2000" dirty="0">
                <a:solidFill>
                  <a:srgbClr val="000000"/>
                </a:solidFill>
              </a:rPr>
              <a:t>An agent from either class can also be started in patients with T2DM without established ASCVD but who are at high risk of ASCVD</a:t>
            </a:r>
          </a:p>
          <a:p>
            <a:pPr marR="0">
              <a:spcAft>
                <a:spcPts val="600"/>
              </a:spcAft>
              <a:tabLst>
                <a:tab pos="228600" algn="l"/>
                <a:tab pos="914400" algn="l"/>
                <a:tab pos="1371600" algn="l"/>
                <a:tab pos="1828800" algn="l"/>
                <a:tab pos="2286000" algn="l"/>
              </a:tabLst>
            </a:pPr>
            <a:r>
              <a:rPr lang="en-US" sz="2000" dirty="0">
                <a:solidFill>
                  <a:srgbClr val="000000"/>
                </a:solidFill>
              </a:rPr>
              <a:t>In addition, initiation of an SGLT2 inhibitor with demonstrated CV or renal benefit is recommended in patients with HF and/or diabetic kidney disease</a:t>
            </a:r>
          </a:p>
          <a:p>
            <a:pPr marR="0">
              <a:spcAft>
                <a:spcPts val="600"/>
              </a:spcAft>
              <a:tabLst>
                <a:tab pos="228600" algn="l"/>
                <a:tab pos="914400" algn="l"/>
                <a:tab pos="1371600" algn="l"/>
                <a:tab pos="1828800" algn="l"/>
                <a:tab pos="2286000" algn="l"/>
              </a:tabLst>
            </a:pPr>
            <a:r>
              <a:rPr lang="en-US" sz="2000" dirty="0">
                <a:solidFill>
                  <a:srgbClr val="000000"/>
                </a:solidFill>
              </a:rPr>
              <a:t>A GLP-1RA is an alternative in patients with eGFR &lt; 30 ml/min/1.73 m2</a:t>
            </a:r>
          </a:p>
          <a:p>
            <a:endParaRPr lang="en-US" sz="2000" dirty="0"/>
          </a:p>
        </p:txBody>
      </p:sp>
    </p:spTree>
    <p:extLst>
      <p:ext uri="{BB962C8B-B14F-4D97-AF65-F5344CB8AC3E}">
        <p14:creationId xmlns:p14="http://schemas.microsoft.com/office/powerpoint/2010/main" val="35092821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EA30D-B996-4535-864D-3D68E66A4656}"/>
              </a:ext>
            </a:extLst>
          </p:cNvPr>
          <p:cNvSpPr>
            <a:spLocks noGrp="1"/>
          </p:cNvSpPr>
          <p:nvPr>
            <p:ph type="title"/>
          </p:nvPr>
        </p:nvSpPr>
        <p:spPr>
          <a:xfrm>
            <a:off x="457200" y="133351"/>
            <a:ext cx="8229600" cy="533400"/>
          </a:xfrm>
        </p:spPr>
        <p:txBody>
          <a:bodyPr/>
          <a:lstStyle/>
          <a:p>
            <a:r>
              <a:rPr lang="en-US" altLang="en-US" dirty="0"/>
              <a:t>Hypoglycemics, Incretin Mimetics/Enhancers</a:t>
            </a:r>
            <a:endParaRPr lang="en-US" dirty="0"/>
          </a:p>
        </p:txBody>
      </p:sp>
      <p:sp>
        <p:nvSpPr>
          <p:cNvPr id="3" name="Content Placeholder 2">
            <a:extLst>
              <a:ext uri="{FF2B5EF4-FFF2-40B4-BE49-F238E27FC236}">
                <a16:creationId xmlns:a16="http://schemas.microsoft.com/office/drawing/2014/main" id="{958CC12E-7C66-4171-B6B1-39E3D4F0D14D}"/>
              </a:ext>
            </a:extLst>
          </p:cNvPr>
          <p:cNvSpPr>
            <a:spLocks noGrp="1"/>
          </p:cNvSpPr>
          <p:nvPr>
            <p:ph idx="1"/>
          </p:nvPr>
        </p:nvSpPr>
        <p:spPr>
          <a:xfrm>
            <a:off x="152400" y="819150"/>
            <a:ext cx="8915400" cy="3886200"/>
          </a:xfrm>
        </p:spPr>
        <p:txBody>
          <a:bodyPr/>
          <a:lstStyle/>
          <a:p>
            <a:pPr>
              <a:spcAft>
                <a:spcPts val="600"/>
              </a:spcAft>
              <a:tabLst>
                <a:tab pos="228600" algn="l"/>
                <a:tab pos="914400" algn="l"/>
                <a:tab pos="1371600" algn="l"/>
                <a:tab pos="1828800" algn="l"/>
                <a:tab pos="2286000" algn="l"/>
              </a:tabLst>
            </a:pPr>
            <a:r>
              <a:rPr lang="en-US" sz="1800" dirty="0">
                <a:solidFill>
                  <a:srgbClr val="000000"/>
                </a:solidFill>
              </a:rPr>
              <a:t>In 2019, the ADA and the European Association for the Study of Diabetes (EASD) released a brief update to be used in conjunction with their 2018 consensus report </a:t>
            </a:r>
          </a:p>
          <a:p>
            <a:pPr>
              <a:spcAft>
                <a:spcPts val="600"/>
              </a:spcAft>
              <a:tabLst>
                <a:tab pos="228600" algn="l"/>
                <a:tab pos="914400" algn="l"/>
                <a:tab pos="1371600" algn="l"/>
                <a:tab pos="1828800" algn="l"/>
                <a:tab pos="2286000" algn="l"/>
              </a:tabLst>
            </a:pPr>
            <a:r>
              <a:rPr lang="en-US" sz="1800" dirty="0">
                <a:solidFill>
                  <a:srgbClr val="000000"/>
                </a:solidFill>
              </a:rPr>
              <a:t>In appropriate high-risk individuals with T2DM, the decision to treat with a GLP-1RA or SGLT2 inhibitor to reduce MACE, hospitalization for HF, CV death, or CKD progression should be considered independently of baseline HbA1c or individualized HbA1c target.</a:t>
            </a:r>
          </a:p>
          <a:p>
            <a:pPr>
              <a:spcAft>
                <a:spcPts val="600"/>
              </a:spcAft>
              <a:tabLst>
                <a:tab pos="228600" algn="l"/>
                <a:tab pos="914400" algn="l"/>
                <a:tab pos="1371600" algn="l"/>
                <a:tab pos="1828800" algn="l"/>
                <a:tab pos="2286000" algn="l"/>
              </a:tabLst>
            </a:pPr>
            <a:r>
              <a:rPr lang="en-US" sz="1800" dirty="0">
                <a:solidFill>
                  <a:srgbClr val="000000"/>
                </a:solidFill>
              </a:rPr>
              <a:t>For patients with T2DM and established ASCVD, GLP-1RAs demonstrate the highest level of benefit</a:t>
            </a:r>
          </a:p>
          <a:p>
            <a:pPr>
              <a:spcAft>
                <a:spcPts val="600"/>
              </a:spcAft>
              <a:tabLst>
                <a:tab pos="228600" algn="l"/>
                <a:tab pos="914400" algn="l"/>
                <a:tab pos="1371600" algn="l"/>
                <a:tab pos="1828800" algn="l"/>
                <a:tab pos="2286000" algn="l"/>
              </a:tabLst>
            </a:pPr>
            <a:r>
              <a:rPr lang="en-US" sz="1800" dirty="0">
                <a:solidFill>
                  <a:srgbClr val="000000"/>
                </a:solidFill>
              </a:rPr>
              <a:t>To reduce risk of MACE, GLP-1RAs can also be considered in patients with T2DM at high risk for ASCVD, particularly those ≥ 55 years of age with coronary, carotid or lower extremity artery stenosis &gt; 50%, left ventricular hypertrophy, eGFR &lt; 60 mL/min/1.73 m², or albuminuria</a:t>
            </a:r>
          </a:p>
          <a:p>
            <a:pPr marL="0" indent="0">
              <a:buNone/>
            </a:pPr>
            <a:endParaRPr lang="en-US" sz="1800" dirty="0">
              <a:solidFill>
                <a:schemeClr val="tx1">
                  <a:lumMod val="50000"/>
                </a:schemeClr>
              </a:solidFill>
            </a:endParaRPr>
          </a:p>
          <a:p>
            <a:endParaRPr lang="en-US" sz="2000" dirty="0"/>
          </a:p>
        </p:txBody>
      </p:sp>
    </p:spTree>
    <p:extLst>
      <p:ext uri="{BB962C8B-B14F-4D97-AF65-F5344CB8AC3E}">
        <p14:creationId xmlns:p14="http://schemas.microsoft.com/office/powerpoint/2010/main" val="231721182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EA30D-B996-4535-864D-3D68E66A4656}"/>
              </a:ext>
            </a:extLst>
          </p:cNvPr>
          <p:cNvSpPr>
            <a:spLocks noGrp="1"/>
          </p:cNvSpPr>
          <p:nvPr>
            <p:ph type="title"/>
          </p:nvPr>
        </p:nvSpPr>
        <p:spPr>
          <a:xfrm>
            <a:off x="457200" y="133351"/>
            <a:ext cx="8229600" cy="533400"/>
          </a:xfrm>
        </p:spPr>
        <p:txBody>
          <a:bodyPr/>
          <a:lstStyle/>
          <a:p>
            <a:r>
              <a:rPr lang="en-US" altLang="en-US" dirty="0"/>
              <a:t>Hypoglycemics, Incretin Mimetics/Enhancers</a:t>
            </a:r>
            <a:endParaRPr lang="en-US" dirty="0"/>
          </a:p>
        </p:txBody>
      </p:sp>
      <p:sp>
        <p:nvSpPr>
          <p:cNvPr id="3" name="Content Placeholder 2">
            <a:extLst>
              <a:ext uri="{FF2B5EF4-FFF2-40B4-BE49-F238E27FC236}">
                <a16:creationId xmlns:a16="http://schemas.microsoft.com/office/drawing/2014/main" id="{958CC12E-7C66-4171-B6B1-39E3D4F0D14D}"/>
              </a:ext>
            </a:extLst>
          </p:cNvPr>
          <p:cNvSpPr>
            <a:spLocks noGrp="1"/>
          </p:cNvSpPr>
          <p:nvPr>
            <p:ph idx="1"/>
          </p:nvPr>
        </p:nvSpPr>
        <p:spPr>
          <a:xfrm>
            <a:off x="152400" y="895350"/>
            <a:ext cx="8915400" cy="3810000"/>
          </a:xfrm>
        </p:spPr>
        <p:txBody>
          <a:bodyPr/>
          <a:lstStyle/>
          <a:p>
            <a:pPr marR="0">
              <a:spcAft>
                <a:spcPts val="600"/>
              </a:spcAft>
              <a:tabLst>
                <a:tab pos="228600" algn="l"/>
                <a:tab pos="914400" algn="l"/>
                <a:tab pos="1371600" algn="l"/>
                <a:tab pos="1828800" algn="l"/>
                <a:tab pos="2286000" algn="l"/>
              </a:tabLst>
            </a:pPr>
            <a:r>
              <a:rPr lang="en-US" sz="2000" dirty="0">
                <a:solidFill>
                  <a:srgbClr val="000000"/>
                </a:solidFill>
              </a:rPr>
              <a:t>For patients with or without established ASCVD, but with HFrEF (EF &lt; 45%) or CKD (eGFR 30 to ≤ 60 mL/min/1.73 m² or UACR &gt; 30 mg/g, particularly UACR &gt;300 mg/g), SGLT2 inhibitors are associated with the highest level of benefit T2DM and HF, particularly those with HFrEF, to reduce hospitalization for HF (hHF), MACE, and CV death</a:t>
            </a:r>
          </a:p>
          <a:p>
            <a:pPr marR="0">
              <a:spcAft>
                <a:spcPts val="600"/>
              </a:spcAft>
              <a:tabLst>
                <a:tab pos="228600" algn="l"/>
                <a:tab pos="914400" algn="l"/>
                <a:tab pos="1371600" algn="l"/>
                <a:tab pos="1828800" algn="l"/>
                <a:tab pos="2286000" algn="l"/>
              </a:tabLst>
            </a:pPr>
            <a:r>
              <a:rPr lang="en-US" sz="2000" dirty="0">
                <a:solidFill>
                  <a:srgbClr val="000000"/>
                </a:solidFill>
              </a:rPr>
              <a:t>SGLT2 inhibitors are recommended to prevent the progression of CKD, hHF, MACE and CV death in patients with T2DM with CKD</a:t>
            </a:r>
          </a:p>
          <a:p>
            <a:pPr marR="0">
              <a:spcAft>
                <a:spcPts val="600"/>
              </a:spcAft>
              <a:tabLst>
                <a:tab pos="228600" algn="l"/>
                <a:tab pos="914400" algn="l"/>
                <a:tab pos="1371600" algn="l"/>
                <a:tab pos="1828800" algn="l"/>
                <a:tab pos="2286000" algn="l"/>
              </a:tabLst>
            </a:pPr>
            <a:r>
              <a:rPr lang="en-US" sz="2000" dirty="0">
                <a:solidFill>
                  <a:srgbClr val="000000"/>
                </a:solidFill>
              </a:rPr>
              <a:t>They also advise that SGLT2 inhibitors should be used cautiously after much discussion with the patient in those with foot ulcers or at high risk for amputation</a:t>
            </a:r>
          </a:p>
          <a:p>
            <a:pPr marL="0" indent="0">
              <a:buNone/>
            </a:pPr>
            <a:endParaRPr lang="en-US" sz="1800" dirty="0">
              <a:solidFill>
                <a:schemeClr val="tx1">
                  <a:lumMod val="50000"/>
                </a:schemeClr>
              </a:solidFill>
            </a:endParaRPr>
          </a:p>
          <a:p>
            <a:endParaRPr lang="en-US" sz="2000" dirty="0"/>
          </a:p>
        </p:txBody>
      </p:sp>
    </p:spTree>
    <p:extLst>
      <p:ext uri="{BB962C8B-B14F-4D97-AF65-F5344CB8AC3E}">
        <p14:creationId xmlns:p14="http://schemas.microsoft.com/office/powerpoint/2010/main" val="4190325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F41F0-9139-4E8E-B766-02486DB4EA50}"/>
              </a:ext>
            </a:extLst>
          </p:cNvPr>
          <p:cNvSpPr>
            <a:spLocks noGrp="1"/>
          </p:cNvSpPr>
          <p:nvPr>
            <p:ph type="title"/>
          </p:nvPr>
        </p:nvSpPr>
        <p:spPr/>
        <p:txBody>
          <a:bodyPr/>
          <a:lstStyle/>
          <a:p>
            <a:r>
              <a:rPr lang="en-US" altLang="en-US" dirty="0"/>
              <a:t>Antibiotics, Inhaled</a:t>
            </a:r>
            <a:endParaRPr lang="en-US" dirty="0"/>
          </a:p>
        </p:txBody>
      </p:sp>
      <p:sp>
        <p:nvSpPr>
          <p:cNvPr id="3" name="Content Placeholder 2">
            <a:extLst>
              <a:ext uri="{FF2B5EF4-FFF2-40B4-BE49-F238E27FC236}">
                <a16:creationId xmlns:a16="http://schemas.microsoft.com/office/drawing/2014/main" id="{318632B9-9971-47E0-B429-CCB82717A1AA}"/>
              </a:ext>
            </a:extLst>
          </p:cNvPr>
          <p:cNvSpPr>
            <a:spLocks noGrp="1"/>
          </p:cNvSpPr>
          <p:nvPr>
            <p:ph idx="1"/>
          </p:nvPr>
        </p:nvSpPr>
        <p:spPr>
          <a:xfrm>
            <a:off x="457200" y="819150"/>
            <a:ext cx="8229600" cy="3886200"/>
          </a:xfrm>
        </p:spPr>
        <p:txBody>
          <a:bodyPr/>
          <a:lstStyle/>
          <a:p>
            <a:r>
              <a:rPr lang="en-US" sz="2000" dirty="0">
                <a:solidFill>
                  <a:srgbClr val="000000"/>
                </a:solidFill>
              </a:rPr>
              <a:t>The Cystic Fibrosis Foundation (CFF) recommends inhaled antibiotic therapy for the treatment of initial or new growth of </a:t>
            </a:r>
            <a:r>
              <a:rPr lang="en-US" sz="2000" i="1" dirty="0">
                <a:solidFill>
                  <a:srgbClr val="000000"/>
                </a:solidFill>
              </a:rPr>
              <a:t>P. aeruginosa</a:t>
            </a:r>
            <a:r>
              <a:rPr lang="en-US" sz="2000" dirty="0">
                <a:solidFill>
                  <a:srgbClr val="000000"/>
                </a:solidFill>
              </a:rPr>
              <a:t>, with preference for tobramycin for 28 days</a:t>
            </a:r>
          </a:p>
          <a:p>
            <a:r>
              <a:rPr lang="en-US" sz="2000" dirty="0">
                <a:solidFill>
                  <a:srgbClr val="000000"/>
                </a:solidFill>
              </a:rPr>
              <a:t>Chronic use of inhaled tobramycin and inhaled aztreonam are recommended in the 2013 CF Pulmonary Guidelines to reduce exacerbation for patients who are ≥ 6 years of age with persistent </a:t>
            </a:r>
            <a:r>
              <a:rPr lang="en-US" sz="2000" i="1" dirty="0">
                <a:solidFill>
                  <a:srgbClr val="000000"/>
                </a:solidFill>
              </a:rPr>
              <a:t>P. aeruginosa </a:t>
            </a:r>
            <a:r>
              <a:rPr lang="en-US" sz="2000" dirty="0">
                <a:solidFill>
                  <a:srgbClr val="000000"/>
                </a:solidFill>
              </a:rPr>
              <a:t>cultures in the airways (strength of recommendation A for moderate to severe disease; strength of recommendation B for mild disease)</a:t>
            </a:r>
          </a:p>
          <a:p>
            <a:r>
              <a:rPr lang="en-US" sz="2000" dirty="0">
                <a:solidFill>
                  <a:srgbClr val="000000"/>
                </a:solidFill>
              </a:rPr>
              <a:t>In patients with pulmonary exacerbations marked by chronic infection of </a:t>
            </a:r>
            <a:r>
              <a:rPr lang="en-US" sz="2000" i="1" dirty="0">
                <a:solidFill>
                  <a:srgbClr val="000000"/>
                </a:solidFill>
              </a:rPr>
              <a:t>P. aeruginosa</a:t>
            </a:r>
            <a:r>
              <a:rPr lang="en-US" sz="2000" dirty="0">
                <a:solidFill>
                  <a:srgbClr val="000000"/>
                </a:solidFill>
              </a:rPr>
              <a:t>, treatment with the combination of aminoglycoside and beta-lactam antibiotic is recommended</a:t>
            </a:r>
          </a:p>
          <a:p>
            <a:endParaRPr lang="en-US" sz="2000" dirty="0"/>
          </a:p>
        </p:txBody>
      </p:sp>
    </p:spTree>
    <p:extLst>
      <p:ext uri="{BB962C8B-B14F-4D97-AF65-F5344CB8AC3E}">
        <p14:creationId xmlns:p14="http://schemas.microsoft.com/office/powerpoint/2010/main" val="138678394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EA30D-B996-4535-864D-3D68E66A4656}"/>
              </a:ext>
            </a:extLst>
          </p:cNvPr>
          <p:cNvSpPr>
            <a:spLocks noGrp="1"/>
          </p:cNvSpPr>
          <p:nvPr>
            <p:ph type="title"/>
          </p:nvPr>
        </p:nvSpPr>
        <p:spPr>
          <a:xfrm>
            <a:off x="457200" y="133351"/>
            <a:ext cx="8229600" cy="533400"/>
          </a:xfrm>
        </p:spPr>
        <p:txBody>
          <a:bodyPr/>
          <a:lstStyle/>
          <a:p>
            <a:r>
              <a:rPr lang="en-US" altLang="en-US" dirty="0"/>
              <a:t>Hypoglycemics, Incretin Mimetics/Enhancers</a:t>
            </a:r>
            <a:endParaRPr lang="en-US" dirty="0"/>
          </a:p>
        </p:txBody>
      </p:sp>
      <p:sp>
        <p:nvSpPr>
          <p:cNvPr id="3" name="Content Placeholder 2">
            <a:extLst>
              <a:ext uri="{FF2B5EF4-FFF2-40B4-BE49-F238E27FC236}">
                <a16:creationId xmlns:a16="http://schemas.microsoft.com/office/drawing/2014/main" id="{958CC12E-7C66-4171-B6B1-39E3D4F0D14D}"/>
              </a:ext>
            </a:extLst>
          </p:cNvPr>
          <p:cNvSpPr>
            <a:spLocks noGrp="1"/>
          </p:cNvSpPr>
          <p:nvPr>
            <p:ph idx="1"/>
          </p:nvPr>
        </p:nvSpPr>
        <p:spPr>
          <a:xfrm>
            <a:off x="152400" y="666750"/>
            <a:ext cx="8915400" cy="4038600"/>
          </a:xfrm>
        </p:spPr>
        <p:txBody>
          <a:bodyPr/>
          <a:lstStyle/>
          <a:p>
            <a:r>
              <a:rPr lang="en-US" sz="1800" dirty="0">
                <a:solidFill>
                  <a:schemeClr val="tx1">
                    <a:lumMod val="50000"/>
                  </a:schemeClr>
                </a:solidFill>
              </a:rPr>
              <a:t>DPP-4 Enzyme Inhibitors increase insulin secretion and reduce glucagon secretion by preventing inactivation of GLP-1</a:t>
            </a:r>
          </a:p>
          <a:p>
            <a:r>
              <a:rPr lang="en-US" sz="1800" dirty="0">
                <a:solidFill>
                  <a:schemeClr val="tx1">
                    <a:lumMod val="50000"/>
                  </a:schemeClr>
                </a:solidFill>
              </a:rPr>
              <a:t>GLP-1 Receptor Agonists enhance glucose-dependent insulin secretion, suppress elevated glucagon secretion, and slow gastric emptying</a:t>
            </a:r>
          </a:p>
          <a:p>
            <a:r>
              <a:rPr lang="en-US" sz="1800" dirty="0">
                <a:solidFill>
                  <a:schemeClr val="tx1">
                    <a:lumMod val="50000"/>
                  </a:schemeClr>
                </a:solidFill>
              </a:rPr>
              <a:t>HbA1c improvements for Amylin Analogues average 0.3% to 0.6% with a potential weight reduction of 0.5 kg to 1.5 kg</a:t>
            </a:r>
          </a:p>
          <a:p>
            <a:r>
              <a:rPr lang="en-US" sz="1800" dirty="0">
                <a:solidFill>
                  <a:schemeClr val="tx1">
                    <a:lumMod val="50000"/>
                  </a:schemeClr>
                </a:solidFill>
              </a:rPr>
              <a:t>HbA1c improvements for DPP-4s average 0.5% to 1%. These agents are weight-neutral and have a low hypoglycemia risk when used as monotherapy or in conjunction with metformin</a:t>
            </a:r>
          </a:p>
          <a:p>
            <a:r>
              <a:rPr lang="en-US" sz="1800" dirty="0">
                <a:solidFill>
                  <a:srgbClr val="000000"/>
                </a:solidFill>
              </a:rPr>
              <a:t>For GLP-1 receptor agonists, Trulicity averages 0.7% to 1.6%; Byetta/Bydureon and Victoza average reductions in HbA1c of 0.5% to 1.6%; Adlyxin reductions average 0.3% to 0.65%; and Ozempic reductions of 1.4% to 1.5% </a:t>
            </a:r>
          </a:p>
          <a:p>
            <a:pPr marL="0" indent="0">
              <a:buNone/>
            </a:pPr>
            <a:endParaRPr lang="en-US" sz="1800" dirty="0">
              <a:solidFill>
                <a:schemeClr val="tx1">
                  <a:lumMod val="50000"/>
                </a:schemeClr>
              </a:solidFill>
            </a:endParaRPr>
          </a:p>
          <a:p>
            <a:endParaRPr lang="en-US" sz="2000" dirty="0"/>
          </a:p>
        </p:txBody>
      </p:sp>
    </p:spTree>
    <p:extLst>
      <p:ext uri="{BB962C8B-B14F-4D97-AF65-F5344CB8AC3E}">
        <p14:creationId xmlns:p14="http://schemas.microsoft.com/office/powerpoint/2010/main" val="150810460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EA30D-B996-4535-864D-3D68E66A4656}"/>
              </a:ext>
            </a:extLst>
          </p:cNvPr>
          <p:cNvSpPr>
            <a:spLocks noGrp="1"/>
          </p:cNvSpPr>
          <p:nvPr>
            <p:ph type="title"/>
          </p:nvPr>
        </p:nvSpPr>
        <p:spPr>
          <a:xfrm>
            <a:off x="457200" y="133351"/>
            <a:ext cx="8229600" cy="533400"/>
          </a:xfrm>
        </p:spPr>
        <p:txBody>
          <a:bodyPr/>
          <a:lstStyle/>
          <a:p>
            <a:r>
              <a:rPr lang="en-US" altLang="en-US" dirty="0"/>
              <a:t>Hypoglycemics, Incretin Mimetics/Enhancers</a:t>
            </a:r>
            <a:endParaRPr lang="en-US" dirty="0"/>
          </a:p>
        </p:txBody>
      </p:sp>
      <p:sp>
        <p:nvSpPr>
          <p:cNvPr id="3" name="Content Placeholder 2">
            <a:extLst>
              <a:ext uri="{FF2B5EF4-FFF2-40B4-BE49-F238E27FC236}">
                <a16:creationId xmlns:a16="http://schemas.microsoft.com/office/drawing/2014/main" id="{958CC12E-7C66-4171-B6B1-39E3D4F0D14D}"/>
              </a:ext>
            </a:extLst>
          </p:cNvPr>
          <p:cNvSpPr>
            <a:spLocks noGrp="1"/>
          </p:cNvSpPr>
          <p:nvPr>
            <p:ph idx="1"/>
          </p:nvPr>
        </p:nvSpPr>
        <p:spPr>
          <a:xfrm>
            <a:off x="152400" y="895350"/>
            <a:ext cx="8915400" cy="3810000"/>
          </a:xfrm>
        </p:spPr>
        <p:txBody>
          <a:bodyPr/>
          <a:lstStyle/>
          <a:p>
            <a:r>
              <a:rPr lang="en-US" sz="1800" b="0" i="0" u="none" strike="noStrike" baseline="0" dirty="0">
                <a:solidFill>
                  <a:srgbClr val="000000"/>
                </a:solidFill>
                <a:highlight>
                  <a:srgbClr val="00FFFF"/>
                </a:highlight>
                <a:latin typeface="Calibri" panose="020F0502020204030204" pitchFamily="34" charset="0"/>
              </a:rPr>
              <a:t>The Kidney Disease Improving Global Outcomes (KDIGO) 2020 guidelines on managing patients with diabetes and CKD recommend an individualized HbA1c target from &lt; 6.5% to &lt; 8% in diabetic patients with CKD, based on CKD severity, macrovascular complications, comorbidities, life expectancy, hypoglycemia awareness and management resources, and hypoglycemic risk of medication. </a:t>
            </a:r>
          </a:p>
          <a:p>
            <a:r>
              <a:rPr lang="en-US" sz="1800" b="0" i="0" u="none" strike="noStrike" baseline="0" dirty="0">
                <a:solidFill>
                  <a:srgbClr val="000000"/>
                </a:solidFill>
                <a:highlight>
                  <a:srgbClr val="00FFFF"/>
                </a:highlight>
                <a:latin typeface="Calibri" panose="020F0502020204030204" pitchFamily="34" charset="0"/>
              </a:rPr>
              <a:t>In addition to lifestyle therapy, KDIGO recommends first-line treatment with metformin (grade 1A recommendation) and an SGLT2 inhibitor (grade 1B) in most patients with eGFR ≥ 30 mL/min/1.73 m2. A GLP-1RA (generally preferred), DPP-4 inhibitor, insulin, SU, TZD, and/or AGI may be added for glycemic control, as needed. These additions should be guided by patient preference, comorbidities, eGFR, and cost. They advise against use of a GLP-1RA with a DPP-4 inhibitor. </a:t>
            </a:r>
            <a:endParaRPr lang="en-US" sz="2000" dirty="0">
              <a:highlight>
                <a:srgbClr val="00FFFF"/>
              </a:highlight>
            </a:endParaRPr>
          </a:p>
        </p:txBody>
      </p:sp>
    </p:spTree>
    <p:extLst>
      <p:ext uri="{BB962C8B-B14F-4D97-AF65-F5344CB8AC3E}">
        <p14:creationId xmlns:p14="http://schemas.microsoft.com/office/powerpoint/2010/main" val="188887749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EA30D-B996-4535-864D-3D68E66A4656}"/>
              </a:ext>
            </a:extLst>
          </p:cNvPr>
          <p:cNvSpPr>
            <a:spLocks noGrp="1"/>
          </p:cNvSpPr>
          <p:nvPr>
            <p:ph type="title"/>
          </p:nvPr>
        </p:nvSpPr>
        <p:spPr>
          <a:xfrm>
            <a:off x="457200" y="133351"/>
            <a:ext cx="8229600" cy="533400"/>
          </a:xfrm>
        </p:spPr>
        <p:txBody>
          <a:bodyPr/>
          <a:lstStyle/>
          <a:p>
            <a:r>
              <a:rPr lang="en-US" altLang="en-US" dirty="0"/>
              <a:t>Hypoglycemics, Incretin Mimetics/Enhancers</a:t>
            </a:r>
            <a:endParaRPr lang="en-US" dirty="0"/>
          </a:p>
        </p:txBody>
      </p:sp>
      <p:sp>
        <p:nvSpPr>
          <p:cNvPr id="3" name="Content Placeholder 2">
            <a:extLst>
              <a:ext uri="{FF2B5EF4-FFF2-40B4-BE49-F238E27FC236}">
                <a16:creationId xmlns:a16="http://schemas.microsoft.com/office/drawing/2014/main" id="{958CC12E-7C66-4171-B6B1-39E3D4F0D14D}"/>
              </a:ext>
            </a:extLst>
          </p:cNvPr>
          <p:cNvSpPr>
            <a:spLocks noGrp="1"/>
          </p:cNvSpPr>
          <p:nvPr>
            <p:ph idx="1"/>
          </p:nvPr>
        </p:nvSpPr>
        <p:spPr>
          <a:xfrm>
            <a:off x="152400" y="666750"/>
            <a:ext cx="8915400" cy="4038600"/>
          </a:xfrm>
        </p:spPr>
        <p:txBody>
          <a:bodyPr/>
          <a:lstStyle/>
          <a:p>
            <a:pPr>
              <a:buFontTx/>
              <a:buNone/>
            </a:pPr>
            <a:r>
              <a:rPr lang="en-US" altLang="en-US" b="1" i="1" dirty="0">
                <a:solidFill>
                  <a:srgbClr val="2C2C2C"/>
                </a:solidFill>
              </a:rPr>
              <a:t>Product/Guideline Updates:</a:t>
            </a:r>
          </a:p>
          <a:p>
            <a:pPr lvl="0" fontAlgn="base">
              <a:spcBef>
                <a:spcPts val="0"/>
              </a:spcBef>
              <a:buClr>
                <a:srgbClr val="000000"/>
              </a:buClr>
              <a:tabLst>
                <a:tab pos="228600" algn="l"/>
                <a:tab pos="914400" algn="l"/>
                <a:tab pos="1371600" algn="l"/>
                <a:tab pos="1828800" algn="l"/>
                <a:tab pos="2286000" algn="l"/>
              </a:tabLst>
            </a:pPr>
            <a:r>
              <a:rPr lang="en-US" sz="2000" dirty="0">
                <a:solidFill>
                  <a:srgbClr val="000000"/>
                </a:solidFill>
              </a:rPr>
              <a:t>The American Heart Association (AHA) has published a scientific statement on comprehensive management of cardiovascular risk factors for adults with T2DM. In terms of drug therapy, weight loss medications are discussed as adjuncts to diet, physical activity, and behavioral therapy for certain patients with T2DM and BMI ≥ 27 kg/m2. </a:t>
            </a:r>
          </a:p>
          <a:p>
            <a:pPr lvl="0" fontAlgn="base">
              <a:spcBef>
                <a:spcPts val="0"/>
              </a:spcBef>
              <a:buClr>
                <a:srgbClr val="000000"/>
              </a:buClr>
              <a:tabLst>
                <a:tab pos="228600" algn="l"/>
                <a:tab pos="914400" algn="l"/>
                <a:tab pos="1371600" algn="l"/>
                <a:tab pos="1828800" algn="l"/>
                <a:tab pos="2286000" algn="l"/>
              </a:tabLst>
            </a:pPr>
            <a:endParaRPr lang="en-US" sz="2000" dirty="0">
              <a:solidFill>
                <a:srgbClr val="000000"/>
              </a:solidFill>
            </a:endParaRPr>
          </a:p>
          <a:p>
            <a:pPr lvl="0" fontAlgn="base">
              <a:spcBef>
                <a:spcPts val="0"/>
              </a:spcBef>
              <a:buClr>
                <a:srgbClr val="000000"/>
              </a:buClr>
              <a:tabLst>
                <a:tab pos="228600" algn="l"/>
                <a:tab pos="914400" algn="l"/>
                <a:tab pos="1371600" algn="l"/>
                <a:tab pos="1828800" algn="l"/>
                <a:tab pos="2286000" algn="l"/>
              </a:tabLst>
            </a:pPr>
            <a:r>
              <a:rPr lang="en-US" sz="2000" dirty="0">
                <a:solidFill>
                  <a:srgbClr val="000000"/>
                </a:solidFill>
              </a:rPr>
              <a:t>FDA-approved drugs for weight management with CV safety and A1c lowering include orlistat, </a:t>
            </a:r>
            <a:r>
              <a:rPr lang="en-US" sz="2000" dirty="0" err="1">
                <a:solidFill>
                  <a:srgbClr val="000000"/>
                </a:solidFill>
              </a:rPr>
              <a:t>lorcaserin</a:t>
            </a:r>
            <a:r>
              <a:rPr lang="en-US" sz="2000" dirty="0">
                <a:solidFill>
                  <a:srgbClr val="000000"/>
                </a:solidFill>
              </a:rPr>
              <a:t>, liraglutide, naltrexone/bupropion sustained release, and phentermine/topiramate. </a:t>
            </a:r>
          </a:p>
          <a:p>
            <a:endParaRPr lang="en-US" sz="2000" dirty="0"/>
          </a:p>
        </p:txBody>
      </p:sp>
    </p:spTree>
    <p:extLst>
      <p:ext uri="{BB962C8B-B14F-4D97-AF65-F5344CB8AC3E}">
        <p14:creationId xmlns:p14="http://schemas.microsoft.com/office/powerpoint/2010/main" val="342276854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EA30D-B996-4535-864D-3D68E66A4656}"/>
              </a:ext>
            </a:extLst>
          </p:cNvPr>
          <p:cNvSpPr>
            <a:spLocks noGrp="1"/>
          </p:cNvSpPr>
          <p:nvPr>
            <p:ph type="title"/>
          </p:nvPr>
        </p:nvSpPr>
        <p:spPr>
          <a:xfrm>
            <a:off x="457200" y="133351"/>
            <a:ext cx="8229600" cy="533400"/>
          </a:xfrm>
        </p:spPr>
        <p:txBody>
          <a:bodyPr/>
          <a:lstStyle/>
          <a:p>
            <a:r>
              <a:rPr lang="en-US" altLang="en-US" dirty="0"/>
              <a:t>Hypoglycemics, Incretin Mimetics/Enhancers</a:t>
            </a:r>
            <a:endParaRPr lang="en-US" dirty="0"/>
          </a:p>
        </p:txBody>
      </p:sp>
      <p:sp>
        <p:nvSpPr>
          <p:cNvPr id="3" name="Content Placeholder 2">
            <a:extLst>
              <a:ext uri="{FF2B5EF4-FFF2-40B4-BE49-F238E27FC236}">
                <a16:creationId xmlns:a16="http://schemas.microsoft.com/office/drawing/2014/main" id="{958CC12E-7C66-4171-B6B1-39E3D4F0D14D}"/>
              </a:ext>
            </a:extLst>
          </p:cNvPr>
          <p:cNvSpPr>
            <a:spLocks noGrp="1"/>
          </p:cNvSpPr>
          <p:nvPr>
            <p:ph idx="1"/>
          </p:nvPr>
        </p:nvSpPr>
        <p:spPr>
          <a:xfrm>
            <a:off x="152400" y="666750"/>
            <a:ext cx="8915400" cy="4038600"/>
          </a:xfrm>
        </p:spPr>
        <p:txBody>
          <a:bodyPr/>
          <a:lstStyle/>
          <a:p>
            <a:pPr>
              <a:buFontTx/>
              <a:buNone/>
            </a:pPr>
            <a:r>
              <a:rPr lang="en-US" altLang="en-US" b="1" i="1" dirty="0">
                <a:solidFill>
                  <a:srgbClr val="2C2C2C"/>
                </a:solidFill>
              </a:rPr>
              <a:t>Product/Guideline Updates:</a:t>
            </a:r>
          </a:p>
          <a:p>
            <a:pPr lvl="0" fontAlgn="base">
              <a:spcBef>
                <a:spcPts val="0"/>
              </a:spcBef>
              <a:buClr>
                <a:srgbClr val="000000"/>
              </a:buClr>
              <a:tabLst>
                <a:tab pos="228600" algn="l"/>
                <a:tab pos="914400" algn="l"/>
                <a:tab pos="1371600" algn="l"/>
                <a:tab pos="1828800" algn="l"/>
                <a:tab pos="2286000" algn="l"/>
              </a:tabLst>
            </a:pPr>
            <a:r>
              <a:rPr lang="en-US" sz="2000" dirty="0">
                <a:solidFill>
                  <a:srgbClr val="000000"/>
                </a:solidFill>
              </a:rPr>
              <a:t>Although long-term CV event reduction has not been evaluated, notable CV risk reduction has been demonstrated for liraglutide at lower doses in patients with ASCVD or high CV risk. Additionally, once weekly </a:t>
            </a:r>
            <a:r>
              <a:rPr lang="en-US" sz="2000" dirty="0" err="1">
                <a:solidFill>
                  <a:srgbClr val="000000"/>
                </a:solidFill>
              </a:rPr>
              <a:t>semaglutide</a:t>
            </a:r>
            <a:r>
              <a:rPr lang="en-US" sz="2000" dirty="0">
                <a:solidFill>
                  <a:srgbClr val="000000"/>
                </a:solidFill>
              </a:rPr>
              <a:t> 2.5 mg has also shown weight loss and CV risk factor improvement.  It is FDA-approved for chronic weight management in adults with a BMI ≥30 kg/m2 or BMI ≥ 25 kg/m2 with a comorbid condition. </a:t>
            </a:r>
          </a:p>
          <a:p>
            <a:pPr lvl="0" fontAlgn="base">
              <a:spcBef>
                <a:spcPts val="0"/>
              </a:spcBef>
              <a:buClr>
                <a:srgbClr val="000000"/>
              </a:buClr>
              <a:tabLst>
                <a:tab pos="228600" algn="l"/>
                <a:tab pos="914400" algn="l"/>
                <a:tab pos="1371600" algn="l"/>
                <a:tab pos="1828800" algn="l"/>
                <a:tab pos="2286000" algn="l"/>
              </a:tabLst>
            </a:pPr>
            <a:endParaRPr lang="en-US" sz="2000" dirty="0">
              <a:solidFill>
                <a:srgbClr val="000000"/>
              </a:solidFill>
            </a:endParaRPr>
          </a:p>
          <a:p>
            <a:pPr lvl="0" fontAlgn="base">
              <a:spcBef>
                <a:spcPts val="0"/>
              </a:spcBef>
              <a:buClr>
                <a:srgbClr val="000000"/>
              </a:buClr>
              <a:tabLst>
                <a:tab pos="228600" algn="l"/>
                <a:tab pos="914400" algn="l"/>
                <a:tab pos="1371600" algn="l"/>
                <a:tab pos="1828800" algn="l"/>
                <a:tab pos="2286000" algn="l"/>
              </a:tabLst>
            </a:pPr>
            <a:r>
              <a:rPr lang="en-US" sz="2000" dirty="0">
                <a:solidFill>
                  <a:srgbClr val="000000"/>
                </a:solidFill>
              </a:rPr>
              <a:t>The CV outcome trial data for newer antihyperglycemics agents is also reviewed with a recommendation that selection of diabetes agent should be individualized based on patients' risk and preference. BP management, lipid-lowering therapies, and antithrombotic therapy are also addressed. </a:t>
            </a:r>
          </a:p>
          <a:p>
            <a:endParaRPr lang="en-US" sz="2000" dirty="0"/>
          </a:p>
        </p:txBody>
      </p:sp>
    </p:spTree>
    <p:extLst>
      <p:ext uri="{BB962C8B-B14F-4D97-AF65-F5344CB8AC3E}">
        <p14:creationId xmlns:p14="http://schemas.microsoft.com/office/powerpoint/2010/main" val="213921355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EA30D-B996-4535-864D-3D68E66A4656}"/>
              </a:ext>
            </a:extLst>
          </p:cNvPr>
          <p:cNvSpPr>
            <a:spLocks noGrp="1"/>
          </p:cNvSpPr>
          <p:nvPr>
            <p:ph type="title"/>
          </p:nvPr>
        </p:nvSpPr>
        <p:spPr>
          <a:xfrm>
            <a:off x="457200" y="133351"/>
            <a:ext cx="8229600" cy="533400"/>
          </a:xfrm>
        </p:spPr>
        <p:txBody>
          <a:bodyPr/>
          <a:lstStyle/>
          <a:p>
            <a:r>
              <a:rPr lang="en-US" altLang="en-US" dirty="0"/>
              <a:t>Hypoglycemics, Incretin Mimetics/Enhancers</a:t>
            </a:r>
            <a:endParaRPr lang="en-US" dirty="0"/>
          </a:p>
        </p:txBody>
      </p:sp>
      <p:sp>
        <p:nvSpPr>
          <p:cNvPr id="3" name="Content Placeholder 2">
            <a:extLst>
              <a:ext uri="{FF2B5EF4-FFF2-40B4-BE49-F238E27FC236}">
                <a16:creationId xmlns:a16="http://schemas.microsoft.com/office/drawing/2014/main" id="{958CC12E-7C66-4171-B6B1-39E3D4F0D14D}"/>
              </a:ext>
            </a:extLst>
          </p:cNvPr>
          <p:cNvSpPr>
            <a:spLocks noGrp="1"/>
          </p:cNvSpPr>
          <p:nvPr>
            <p:ph idx="1"/>
          </p:nvPr>
        </p:nvSpPr>
        <p:spPr>
          <a:xfrm>
            <a:off x="152400" y="666750"/>
            <a:ext cx="8915400" cy="4038600"/>
          </a:xfrm>
        </p:spPr>
        <p:txBody>
          <a:bodyPr/>
          <a:lstStyle/>
          <a:p>
            <a:pPr>
              <a:buFontTx/>
              <a:buNone/>
            </a:pPr>
            <a:r>
              <a:rPr lang="en-US" altLang="en-US" b="1" i="1" dirty="0">
                <a:solidFill>
                  <a:srgbClr val="2C2C2C"/>
                </a:solidFill>
              </a:rPr>
              <a:t>Product/Guideline Updates:</a:t>
            </a:r>
          </a:p>
          <a:p>
            <a:pPr marR="0" lvl="0" fontAlgn="base">
              <a:spcBef>
                <a:spcPts val="0"/>
              </a:spcBef>
              <a:buClr>
                <a:srgbClr val="000000"/>
              </a:buClr>
              <a:tabLst>
                <a:tab pos="228600" algn="l"/>
                <a:tab pos="914400" algn="l"/>
                <a:tab pos="1371600" algn="l"/>
                <a:tab pos="1828800" algn="l"/>
                <a:tab pos="2286000" algn="l"/>
              </a:tabLst>
            </a:pPr>
            <a:r>
              <a:rPr lang="en-US" sz="2000" dirty="0">
                <a:solidFill>
                  <a:srgbClr val="000000"/>
                </a:solidFill>
              </a:rPr>
              <a:t>Ozempic (</a:t>
            </a:r>
            <a:r>
              <a:rPr lang="en-US" sz="2000" dirty="0" err="1">
                <a:solidFill>
                  <a:srgbClr val="000000"/>
                </a:solidFill>
              </a:rPr>
              <a:t>semaglutide</a:t>
            </a:r>
            <a:r>
              <a:rPr lang="en-US" sz="2000" dirty="0">
                <a:solidFill>
                  <a:srgbClr val="000000"/>
                </a:solidFill>
              </a:rPr>
              <a:t>) is now approved up to a maximum dose of 2 mg subcutaneously weekly.  </a:t>
            </a:r>
          </a:p>
          <a:p>
            <a:pPr marR="0" lvl="0" fontAlgn="base">
              <a:spcBef>
                <a:spcPts val="0"/>
              </a:spcBef>
              <a:buClr>
                <a:srgbClr val="000000"/>
              </a:buClr>
              <a:tabLst>
                <a:tab pos="228600" algn="l"/>
                <a:tab pos="914400" algn="l"/>
                <a:tab pos="1371600" algn="l"/>
                <a:tab pos="1828800" algn="l"/>
                <a:tab pos="2286000" algn="l"/>
              </a:tabLst>
            </a:pPr>
            <a:endParaRPr lang="en-US" sz="2000" dirty="0">
              <a:solidFill>
                <a:srgbClr val="000000"/>
              </a:solidFill>
            </a:endParaRPr>
          </a:p>
          <a:p>
            <a:pPr marR="0" lvl="0" fontAlgn="base">
              <a:spcBef>
                <a:spcPts val="0"/>
              </a:spcBef>
              <a:buClr>
                <a:srgbClr val="000000"/>
              </a:buClr>
              <a:tabLst>
                <a:tab pos="228600" algn="l"/>
                <a:tab pos="914400" algn="l"/>
                <a:tab pos="1371600" algn="l"/>
                <a:tab pos="1828800" algn="l"/>
                <a:tab pos="2286000" algn="l"/>
              </a:tabLst>
            </a:pPr>
            <a:r>
              <a:rPr lang="en-US" sz="2000" dirty="0">
                <a:solidFill>
                  <a:srgbClr val="000000"/>
                </a:solidFill>
              </a:rPr>
              <a:t>The previous maximum recommended dosage was 1 mg once weekly.  With this approval, if additional glycemic control is needed after ≥ 4 weeks on the 1 mg dosage, the dosage may be increased to 2 mg once weekly.  </a:t>
            </a:r>
          </a:p>
          <a:p>
            <a:pPr marR="0" lvl="0" fontAlgn="base">
              <a:spcBef>
                <a:spcPts val="0"/>
              </a:spcBef>
              <a:buClr>
                <a:srgbClr val="000000"/>
              </a:buClr>
              <a:tabLst>
                <a:tab pos="228600" algn="l"/>
                <a:tab pos="914400" algn="l"/>
                <a:tab pos="1371600" algn="l"/>
                <a:tab pos="1828800" algn="l"/>
                <a:tab pos="2286000" algn="l"/>
              </a:tabLst>
            </a:pPr>
            <a:endParaRPr lang="en-US" sz="2000" dirty="0">
              <a:solidFill>
                <a:srgbClr val="000000"/>
              </a:solidFill>
            </a:endParaRPr>
          </a:p>
          <a:p>
            <a:pPr marR="0" lvl="0" fontAlgn="base">
              <a:spcBef>
                <a:spcPts val="0"/>
              </a:spcBef>
              <a:buClr>
                <a:srgbClr val="000000"/>
              </a:buClr>
              <a:tabLst>
                <a:tab pos="228600" algn="l"/>
                <a:tab pos="914400" algn="l"/>
                <a:tab pos="1371600" algn="l"/>
                <a:tab pos="1828800" algn="l"/>
                <a:tab pos="2286000" algn="l"/>
              </a:tabLst>
            </a:pPr>
            <a:r>
              <a:rPr lang="en-US" sz="2000" dirty="0">
                <a:solidFill>
                  <a:srgbClr val="000000"/>
                </a:solidFill>
              </a:rPr>
              <a:t>There is also a new strength (8 mg/ 3mL) (2.68mg/mL) in a new single-patient-use pen that delivers 2 mg per injection.  </a:t>
            </a:r>
          </a:p>
          <a:p>
            <a:endParaRPr lang="en-US" sz="2000" dirty="0"/>
          </a:p>
        </p:txBody>
      </p:sp>
    </p:spTree>
    <p:extLst>
      <p:ext uri="{BB962C8B-B14F-4D97-AF65-F5344CB8AC3E}">
        <p14:creationId xmlns:p14="http://schemas.microsoft.com/office/powerpoint/2010/main" val="108510460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EA30D-B996-4535-864D-3D68E66A4656}"/>
              </a:ext>
            </a:extLst>
          </p:cNvPr>
          <p:cNvSpPr>
            <a:spLocks noGrp="1"/>
          </p:cNvSpPr>
          <p:nvPr>
            <p:ph type="title"/>
          </p:nvPr>
        </p:nvSpPr>
        <p:spPr>
          <a:xfrm>
            <a:off x="457200" y="133351"/>
            <a:ext cx="8229600" cy="533400"/>
          </a:xfrm>
        </p:spPr>
        <p:txBody>
          <a:bodyPr/>
          <a:lstStyle/>
          <a:p>
            <a:r>
              <a:rPr lang="en-US" altLang="en-US" dirty="0"/>
              <a:t>Hypoglycemics, Incretin Mimetics/Enhancers</a:t>
            </a:r>
            <a:endParaRPr lang="en-US" dirty="0"/>
          </a:p>
        </p:txBody>
      </p:sp>
      <p:sp>
        <p:nvSpPr>
          <p:cNvPr id="3" name="Content Placeholder 2">
            <a:extLst>
              <a:ext uri="{FF2B5EF4-FFF2-40B4-BE49-F238E27FC236}">
                <a16:creationId xmlns:a16="http://schemas.microsoft.com/office/drawing/2014/main" id="{958CC12E-7C66-4171-B6B1-39E3D4F0D14D}"/>
              </a:ext>
            </a:extLst>
          </p:cNvPr>
          <p:cNvSpPr>
            <a:spLocks noGrp="1"/>
          </p:cNvSpPr>
          <p:nvPr>
            <p:ph idx="1"/>
          </p:nvPr>
        </p:nvSpPr>
        <p:spPr>
          <a:xfrm>
            <a:off x="152400" y="666750"/>
            <a:ext cx="8915400" cy="4038600"/>
          </a:xfrm>
        </p:spPr>
        <p:txBody>
          <a:bodyPr/>
          <a:lstStyle/>
          <a:p>
            <a:pPr>
              <a:buFontTx/>
              <a:buNone/>
            </a:pPr>
            <a:r>
              <a:rPr lang="en-US" altLang="en-US" b="1" i="1" dirty="0">
                <a:solidFill>
                  <a:srgbClr val="2C2C2C"/>
                </a:solidFill>
              </a:rPr>
              <a:t>Product/Guideline Updates:</a:t>
            </a:r>
          </a:p>
          <a:p>
            <a:pPr fontAlgn="base">
              <a:spcBef>
                <a:spcPts val="0"/>
              </a:spcBef>
              <a:buClr>
                <a:srgbClr val="000000"/>
              </a:buClr>
              <a:tabLst>
                <a:tab pos="228600" algn="l"/>
                <a:tab pos="914400" algn="l"/>
                <a:tab pos="1371600" algn="l"/>
                <a:tab pos="1828800" algn="l"/>
                <a:tab pos="2286000" algn="l"/>
              </a:tabLst>
            </a:pPr>
            <a:r>
              <a:rPr lang="en-US" sz="2000" dirty="0">
                <a:solidFill>
                  <a:srgbClr val="000000"/>
                </a:solidFill>
              </a:rPr>
              <a:t>Bydureon Pen and Bydureon </a:t>
            </a:r>
            <a:r>
              <a:rPr lang="en-US" sz="2000" dirty="0" err="1">
                <a:solidFill>
                  <a:srgbClr val="000000"/>
                </a:solidFill>
              </a:rPr>
              <a:t>Bcise</a:t>
            </a:r>
            <a:r>
              <a:rPr lang="en-US" sz="2000" dirty="0">
                <a:solidFill>
                  <a:srgbClr val="000000"/>
                </a:solidFill>
              </a:rPr>
              <a:t> (exenatide) is now approved as an adjunct to diet and exercise to improve glycemic control in patients with T2DM to include pediatric patients as young as 10 years of age.  </a:t>
            </a:r>
          </a:p>
          <a:p>
            <a:pPr fontAlgn="base">
              <a:spcBef>
                <a:spcPts val="0"/>
              </a:spcBef>
              <a:buClr>
                <a:srgbClr val="000000"/>
              </a:buClr>
              <a:tabLst>
                <a:tab pos="228600" algn="l"/>
                <a:tab pos="914400" algn="l"/>
                <a:tab pos="1371600" algn="l"/>
                <a:tab pos="1828800" algn="l"/>
                <a:tab pos="2286000" algn="l"/>
              </a:tabLst>
            </a:pPr>
            <a:endParaRPr lang="en-US" sz="2000" dirty="0">
              <a:solidFill>
                <a:srgbClr val="000000"/>
              </a:solidFill>
            </a:endParaRPr>
          </a:p>
          <a:p>
            <a:pPr fontAlgn="base">
              <a:spcBef>
                <a:spcPts val="0"/>
              </a:spcBef>
              <a:buClr>
                <a:srgbClr val="000000"/>
              </a:buClr>
              <a:tabLst>
                <a:tab pos="228600" algn="l"/>
                <a:tab pos="914400" algn="l"/>
                <a:tab pos="1371600" algn="l"/>
                <a:tab pos="1828800" algn="l"/>
                <a:tab pos="2286000" algn="l"/>
              </a:tabLst>
            </a:pPr>
            <a:r>
              <a:rPr lang="en-US" sz="2000" dirty="0">
                <a:solidFill>
                  <a:srgbClr val="000000"/>
                </a:solidFill>
              </a:rPr>
              <a:t>These were previously only approved for use in adults.  </a:t>
            </a:r>
          </a:p>
          <a:p>
            <a:pPr fontAlgn="base">
              <a:spcBef>
                <a:spcPts val="0"/>
              </a:spcBef>
              <a:buClr>
                <a:srgbClr val="000000"/>
              </a:buClr>
              <a:tabLst>
                <a:tab pos="228600" algn="l"/>
                <a:tab pos="914400" algn="l"/>
                <a:tab pos="1371600" algn="l"/>
                <a:tab pos="1828800" algn="l"/>
                <a:tab pos="2286000" algn="l"/>
              </a:tabLst>
            </a:pPr>
            <a:endParaRPr lang="en-US" sz="2000" dirty="0">
              <a:solidFill>
                <a:srgbClr val="000000"/>
              </a:solidFill>
            </a:endParaRPr>
          </a:p>
          <a:p>
            <a:pPr fontAlgn="base">
              <a:spcBef>
                <a:spcPts val="0"/>
              </a:spcBef>
              <a:buClr>
                <a:srgbClr val="000000"/>
              </a:buClr>
              <a:tabLst>
                <a:tab pos="228600" algn="l"/>
                <a:tab pos="914400" algn="l"/>
                <a:tab pos="1371600" algn="l"/>
                <a:tab pos="1828800" algn="l"/>
                <a:tab pos="2286000" algn="l"/>
              </a:tabLst>
            </a:pPr>
            <a:r>
              <a:rPr lang="en-US" sz="2000" dirty="0">
                <a:solidFill>
                  <a:srgbClr val="000000"/>
                </a:solidFill>
              </a:rPr>
              <a:t>The recommended pediatric dose is the same as the adult dose; 2 mg subcutaneously once every 7 days.  </a:t>
            </a:r>
            <a:endParaRPr lang="en-US" sz="1800" dirty="0">
              <a:solidFill>
                <a:schemeClr val="tx1">
                  <a:lumMod val="50000"/>
                </a:schemeClr>
              </a:solidFill>
            </a:endParaRPr>
          </a:p>
          <a:p>
            <a:endParaRPr lang="en-US" sz="2000" dirty="0"/>
          </a:p>
        </p:txBody>
      </p:sp>
    </p:spTree>
    <p:extLst>
      <p:ext uri="{BB962C8B-B14F-4D97-AF65-F5344CB8AC3E}">
        <p14:creationId xmlns:p14="http://schemas.microsoft.com/office/powerpoint/2010/main" val="183939237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03EF7-2633-489A-9469-F1A57CE79035}"/>
              </a:ext>
            </a:extLst>
          </p:cNvPr>
          <p:cNvSpPr>
            <a:spLocks noGrp="1"/>
          </p:cNvSpPr>
          <p:nvPr>
            <p:ph type="ctrTitle"/>
          </p:nvPr>
        </p:nvSpPr>
        <p:spPr/>
        <p:txBody>
          <a:bodyPr/>
          <a:lstStyle/>
          <a:p>
            <a:r>
              <a:rPr lang="en-US" altLang="en-US" sz="3600" dirty="0"/>
              <a:t>Hypoglycemics, Insulin and Related Agents</a:t>
            </a:r>
            <a:endParaRPr lang="en-US" sz="3600" dirty="0"/>
          </a:p>
        </p:txBody>
      </p:sp>
      <p:sp>
        <p:nvSpPr>
          <p:cNvPr id="5" name="Subtitle 4">
            <a:extLst>
              <a:ext uri="{FF2B5EF4-FFF2-40B4-BE49-F238E27FC236}">
                <a16:creationId xmlns:a16="http://schemas.microsoft.com/office/drawing/2014/main" id="{3296F353-826C-41EE-BEFE-A3A5373CD0D5}"/>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46391083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26771-F401-4CA3-A8C1-3E1E78A50A12}"/>
              </a:ext>
            </a:extLst>
          </p:cNvPr>
          <p:cNvSpPr>
            <a:spLocks noGrp="1"/>
          </p:cNvSpPr>
          <p:nvPr>
            <p:ph type="title"/>
          </p:nvPr>
        </p:nvSpPr>
        <p:spPr>
          <a:xfrm>
            <a:off x="457200" y="135639"/>
            <a:ext cx="8229600" cy="607311"/>
          </a:xfrm>
        </p:spPr>
        <p:txBody>
          <a:bodyPr/>
          <a:lstStyle/>
          <a:p>
            <a:r>
              <a:rPr lang="en-US" altLang="en-US" dirty="0"/>
              <a:t>Hypoglycemics, Insulin and Related Agents</a:t>
            </a:r>
            <a:endParaRPr lang="en-US" dirty="0"/>
          </a:p>
        </p:txBody>
      </p:sp>
      <p:sp>
        <p:nvSpPr>
          <p:cNvPr id="3" name="Content Placeholder 2">
            <a:extLst>
              <a:ext uri="{FF2B5EF4-FFF2-40B4-BE49-F238E27FC236}">
                <a16:creationId xmlns:a16="http://schemas.microsoft.com/office/drawing/2014/main" id="{A666FBC1-1B48-448C-89E2-039EDC1FCAA7}"/>
              </a:ext>
            </a:extLst>
          </p:cNvPr>
          <p:cNvSpPr>
            <a:spLocks noGrp="1"/>
          </p:cNvSpPr>
          <p:nvPr>
            <p:ph idx="1"/>
          </p:nvPr>
        </p:nvSpPr>
        <p:spPr>
          <a:xfrm>
            <a:off x="457200" y="895350"/>
            <a:ext cx="8229600" cy="3165872"/>
          </a:xfrm>
        </p:spPr>
        <p:txBody>
          <a:bodyPr/>
          <a:lstStyle/>
          <a:p>
            <a:pPr>
              <a:buNone/>
            </a:pPr>
            <a:r>
              <a:rPr lang="en-US" altLang="en-US" sz="2000" b="1" i="1" dirty="0">
                <a:solidFill>
                  <a:schemeClr val="tx1">
                    <a:lumMod val="50000"/>
                  </a:schemeClr>
                </a:solidFill>
              </a:rPr>
              <a:t>Class Overview: Rapid-Acting Insulins</a:t>
            </a:r>
            <a:endParaRPr lang="en-US" sz="2000" b="1" i="1" dirty="0">
              <a:solidFill>
                <a:schemeClr val="tx1">
                  <a:lumMod val="50000"/>
                </a:schemeClr>
              </a:solidFill>
            </a:endParaRPr>
          </a:p>
          <a:p>
            <a:r>
              <a:rPr lang="en-US" sz="2000" dirty="0">
                <a:solidFill>
                  <a:schemeClr val="tx1">
                    <a:lumMod val="50000"/>
                  </a:schemeClr>
                </a:solidFill>
              </a:rPr>
              <a:t>human insulin inhalation powder - (Afrezza)</a:t>
            </a:r>
          </a:p>
          <a:p>
            <a:r>
              <a:rPr lang="en-US" sz="2000" dirty="0">
                <a:solidFill>
                  <a:schemeClr val="tx1">
                    <a:lumMod val="50000"/>
                  </a:schemeClr>
                </a:solidFill>
              </a:rPr>
              <a:t>insulin aspart - (Fiasp; Novolog)</a:t>
            </a:r>
          </a:p>
          <a:p>
            <a:r>
              <a:rPr lang="en-US" sz="2000" dirty="0">
                <a:solidFill>
                  <a:schemeClr val="tx1">
                    <a:lumMod val="50000"/>
                  </a:schemeClr>
                </a:solidFill>
              </a:rPr>
              <a:t>insulin glulisine - (Apidra)</a:t>
            </a:r>
          </a:p>
          <a:p>
            <a:r>
              <a:rPr lang="en-US" sz="2000" dirty="0">
                <a:solidFill>
                  <a:schemeClr val="tx1">
                    <a:lumMod val="50000"/>
                  </a:schemeClr>
                </a:solidFill>
              </a:rPr>
              <a:t>insulin lispro - (Admelog; Humalog; Humalog Junior)</a:t>
            </a:r>
          </a:p>
          <a:p>
            <a:r>
              <a:rPr lang="en-US" sz="2000" dirty="0">
                <a:solidFill>
                  <a:schemeClr val="tx1">
                    <a:lumMod val="50000"/>
                  </a:schemeClr>
                </a:solidFill>
              </a:rPr>
              <a:t>insulin lispro-aabc - (Lyumjev)</a:t>
            </a:r>
          </a:p>
          <a:p>
            <a:pPr>
              <a:buNone/>
            </a:pPr>
            <a:r>
              <a:rPr lang="en-US" altLang="en-US" sz="2000" b="1" i="1" dirty="0">
                <a:solidFill>
                  <a:schemeClr val="tx1">
                    <a:lumMod val="50000"/>
                  </a:schemeClr>
                </a:solidFill>
              </a:rPr>
              <a:t>Class Overview: Regular Insulins</a:t>
            </a:r>
            <a:endParaRPr lang="en-US" sz="2000" b="1" i="1" dirty="0">
              <a:solidFill>
                <a:schemeClr val="tx1">
                  <a:lumMod val="50000"/>
                </a:schemeClr>
              </a:solidFill>
            </a:endParaRPr>
          </a:p>
          <a:p>
            <a:r>
              <a:rPr lang="en-US" sz="2000" dirty="0">
                <a:solidFill>
                  <a:schemeClr val="tx1">
                    <a:lumMod val="50000"/>
                  </a:schemeClr>
                </a:solidFill>
              </a:rPr>
              <a:t>human insulin - (Humulin R; Novolin R)</a:t>
            </a:r>
          </a:p>
          <a:p>
            <a:pPr>
              <a:buNone/>
            </a:pPr>
            <a:r>
              <a:rPr lang="en-US" altLang="en-US" sz="2000" b="1" i="1" dirty="0">
                <a:solidFill>
                  <a:schemeClr val="tx1">
                    <a:lumMod val="50000"/>
                  </a:schemeClr>
                </a:solidFill>
              </a:rPr>
              <a:t>Class Overview: Intermediate Insulins</a:t>
            </a:r>
            <a:endParaRPr lang="en-US" sz="2000" b="1" i="1" dirty="0">
              <a:solidFill>
                <a:schemeClr val="tx1">
                  <a:lumMod val="50000"/>
                </a:schemeClr>
              </a:solidFill>
            </a:endParaRPr>
          </a:p>
          <a:p>
            <a:r>
              <a:rPr lang="en-US" sz="2000" dirty="0">
                <a:solidFill>
                  <a:schemeClr val="tx1">
                    <a:lumMod val="50000"/>
                  </a:schemeClr>
                </a:solidFill>
              </a:rPr>
              <a:t>human insulin NPH - (Humulin N; Novolin N)</a:t>
            </a:r>
          </a:p>
          <a:p>
            <a:endParaRPr lang="en-US" sz="2200" dirty="0"/>
          </a:p>
        </p:txBody>
      </p:sp>
    </p:spTree>
    <p:extLst>
      <p:ext uri="{BB962C8B-B14F-4D97-AF65-F5344CB8AC3E}">
        <p14:creationId xmlns:p14="http://schemas.microsoft.com/office/powerpoint/2010/main" val="217671037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9EFFF-58ED-4F72-999C-6FBA0267139D}"/>
              </a:ext>
            </a:extLst>
          </p:cNvPr>
          <p:cNvSpPr>
            <a:spLocks noGrp="1"/>
          </p:cNvSpPr>
          <p:nvPr>
            <p:ph type="title"/>
          </p:nvPr>
        </p:nvSpPr>
        <p:spPr/>
        <p:txBody>
          <a:bodyPr/>
          <a:lstStyle/>
          <a:p>
            <a:r>
              <a:rPr lang="en-US" altLang="en-US" dirty="0"/>
              <a:t>Hypoglycemics, Insulin and Related Agents</a:t>
            </a:r>
            <a:endParaRPr lang="en-US" dirty="0"/>
          </a:p>
        </p:txBody>
      </p:sp>
      <p:sp>
        <p:nvSpPr>
          <p:cNvPr id="3" name="Content Placeholder 2">
            <a:extLst>
              <a:ext uri="{FF2B5EF4-FFF2-40B4-BE49-F238E27FC236}">
                <a16:creationId xmlns:a16="http://schemas.microsoft.com/office/drawing/2014/main" id="{7AF0A6B0-7989-49F5-82E0-F5B6EE7F7E83}"/>
              </a:ext>
            </a:extLst>
          </p:cNvPr>
          <p:cNvSpPr>
            <a:spLocks noGrp="1"/>
          </p:cNvSpPr>
          <p:nvPr>
            <p:ph idx="1"/>
          </p:nvPr>
        </p:nvSpPr>
        <p:spPr>
          <a:xfrm>
            <a:off x="381000" y="742950"/>
            <a:ext cx="8229600" cy="3013472"/>
          </a:xfrm>
        </p:spPr>
        <p:txBody>
          <a:bodyPr/>
          <a:lstStyle/>
          <a:p>
            <a:pPr>
              <a:buNone/>
            </a:pPr>
            <a:r>
              <a:rPr lang="en-US" altLang="en-US" sz="2000" b="1" i="1" dirty="0">
                <a:solidFill>
                  <a:schemeClr val="tx1">
                    <a:lumMod val="50000"/>
                  </a:schemeClr>
                </a:solidFill>
              </a:rPr>
              <a:t>Class Overview: Long-Acting Insulins</a:t>
            </a:r>
            <a:endParaRPr lang="en-US" sz="2000" b="1" i="1" dirty="0">
              <a:solidFill>
                <a:schemeClr val="tx1">
                  <a:lumMod val="50000"/>
                </a:schemeClr>
              </a:solidFill>
            </a:endParaRPr>
          </a:p>
          <a:p>
            <a:r>
              <a:rPr lang="en-US" sz="2000" dirty="0">
                <a:solidFill>
                  <a:srgbClr val="000000"/>
                </a:solidFill>
              </a:rPr>
              <a:t>insulin degludec - (Tresiba)</a:t>
            </a:r>
          </a:p>
          <a:p>
            <a:r>
              <a:rPr lang="en-US" sz="2000" dirty="0">
                <a:solidFill>
                  <a:srgbClr val="000000"/>
                </a:solidFill>
              </a:rPr>
              <a:t>insulin detemir - (Levemir)</a:t>
            </a:r>
          </a:p>
          <a:p>
            <a:r>
              <a:rPr lang="en-US" sz="2000" dirty="0">
                <a:solidFill>
                  <a:srgbClr val="000000"/>
                </a:solidFill>
              </a:rPr>
              <a:t>insulin glargine U-100 - (Basaglar; Lantus, </a:t>
            </a:r>
            <a:r>
              <a:rPr lang="en-US" sz="2000" dirty="0" err="1">
                <a:solidFill>
                  <a:srgbClr val="000000"/>
                </a:solidFill>
              </a:rPr>
              <a:t>Semglee</a:t>
            </a:r>
            <a:r>
              <a:rPr lang="en-US" sz="2000" dirty="0">
                <a:solidFill>
                  <a:srgbClr val="000000"/>
                </a:solidFill>
              </a:rPr>
              <a:t>)</a:t>
            </a:r>
          </a:p>
          <a:p>
            <a:r>
              <a:rPr lang="en-US" sz="2000" dirty="0">
                <a:solidFill>
                  <a:srgbClr val="000000"/>
                </a:solidFill>
                <a:highlight>
                  <a:srgbClr val="00FFFF"/>
                </a:highlight>
              </a:rPr>
              <a:t>insulin glargine-</a:t>
            </a:r>
            <a:r>
              <a:rPr lang="en-US" sz="2000" dirty="0" err="1">
                <a:solidFill>
                  <a:srgbClr val="000000"/>
                </a:solidFill>
                <a:highlight>
                  <a:srgbClr val="00FFFF"/>
                </a:highlight>
              </a:rPr>
              <a:t>yfgn</a:t>
            </a:r>
            <a:r>
              <a:rPr lang="en-US" sz="2000" dirty="0">
                <a:solidFill>
                  <a:srgbClr val="000000"/>
                </a:solidFill>
                <a:highlight>
                  <a:srgbClr val="00FFFF"/>
                </a:highlight>
              </a:rPr>
              <a:t> U-100 - (</a:t>
            </a:r>
            <a:r>
              <a:rPr lang="en-US" sz="2000" dirty="0" err="1">
                <a:solidFill>
                  <a:srgbClr val="000000"/>
                </a:solidFill>
                <a:highlight>
                  <a:srgbClr val="00FFFF"/>
                </a:highlight>
              </a:rPr>
              <a:t>Semglee-yfgn</a:t>
            </a:r>
            <a:r>
              <a:rPr lang="en-US" sz="2000" dirty="0">
                <a:solidFill>
                  <a:srgbClr val="000000"/>
                </a:solidFill>
                <a:highlight>
                  <a:srgbClr val="00FFFF"/>
                </a:highlight>
              </a:rPr>
              <a:t>) – </a:t>
            </a:r>
            <a:r>
              <a:rPr lang="en-US" sz="2000" i="1" dirty="0">
                <a:solidFill>
                  <a:srgbClr val="000000"/>
                </a:solidFill>
                <a:highlight>
                  <a:srgbClr val="00FFFF"/>
                </a:highlight>
              </a:rPr>
              <a:t>interchangeable biosimilar</a:t>
            </a:r>
          </a:p>
          <a:p>
            <a:r>
              <a:rPr lang="en-US" sz="2000" dirty="0">
                <a:solidFill>
                  <a:srgbClr val="000000"/>
                </a:solidFill>
              </a:rPr>
              <a:t>insulin glargine U-300 - (Toujeo)</a:t>
            </a:r>
          </a:p>
          <a:p>
            <a:pPr>
              <a:buNone/>
            </a:pPr>
            <a:r>
              <a:rPr lang="en-US" altLang="en-US" sz="2000" b="1" i="1" dirty="0">
                <a:solidFill>
                  <a:srgbClr val="000000"/>
                </a:solidFill>
              </a:rPr>
              <a:t>Class Overview: Rapid/Intermediate-Acting Combination Insulins</a:t>
            </a:r>
          </a:p>
          <a:p>
            <a:r>
              <a:rPr lang="en-US" sz="2000" dirty="0">
                <a:solidFill>
                  <a:srgbClr val="000000"/>
                </a:solidFill>
              </a:rPr>
              <a:t>insulin aspart 70/30 - (Novolog Mix 70/30)</a:t>
            </a:r>
          </a:p>
          <a:p>
            <a:r>
              <a:rPr lang="en-US" sz="2000" dirty="0">
                <a:solidFill>
                  <a:srgbClr val="000000"/>
                </a:solidFill>
              </a:rPr>
              <a:t>insulin lispro 50/50; 75/25 - (Humalog Mix 50/50, 75/25)</a:t>
            </a:r>
          </a:p>
          <a:p>
            <a:pPr>
              <a:buNone/>
            </a:pPr>
            <a:r>
              <a:rPr lang="en-US" altLang="en-US" sz="2000" b="1" i="1" dirty="0">
                <a:solidFill>
                  <a:srgbClr val="000000"/>
                </a:solidFill>
              </a:rPr>
              <a:t>Class Overview: Regular/Intermediate-Acting Combination Insulins</a:t>
            </a:r>
          </a:p>
          <a:p>
            <a:r>
              <a:rPr lang="en-US" altLang="en-US" sz="2000" dirty="0">
                <a:solidFill>
                  <a:srgbClr val="000000"/>
                </a:solidFill>
              </a:rPr>
              <a:t>human insulin 70/30 - (Humulin 70/30; Novolin 70/30)</a:t>
            </a:r>
          </a:p>
          <a:p>
            <a:endParaRPr lang="en-US" sz="2200" dirty="0">
              <a:solidFill>
                <a:schemeClr val="tx1">
                  <a:lumMod val="50000"/>
                </a:schemeClr>
              </a:solidFill>
            </a:endParaRPr>
          </a:p>
          <a:p>
            <a:endParaRPr lang="en-US" sz="2200" dirty="0"/>
          </a:p>
        </p:txBody>
      </p:sp>
    </p:spTree>
    <p:extLst>
      <p:ext uri="{BB962C8B-B14F-4D97-AF65-F5344CB8AC3E}">
        <p14:creationId xmlns:p14="http://schemas.microsoft.com/office/powerpoint/2010/main" val="246725716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2B08B-F114-431C-998F-0697A40BB0B7}"/>
              </a:ext>
            </a:extLst>
          </p:cNvPr>
          <p:cNvSpPr>
            <a:spLocks noGrp="1"/>
          </p:cNvSpPr>
          <p:nvPr>
            <p:ph type="title"/>
          </p:nvPr>
        </p:nvSpPr>
        <p:spPr/>
        <p:txBody>
          <a:bodyPr/>
          <a:lstStyle/>
          <a:p>
            <a:r>
              <a:rPr lang="en-US" altLang="en-US" dirty="0"/>
              <a:t>Hypoglycemics, Insulin and Related Agents</a:t>
            </a:r>
            <a:endParaRPr lang="en-US" dirty="0"/>
          </a:p>
        </p:txBody>
      </p:sp>
      <p:sp>
        <p:nvSpPr>
          <p:cNvPr id="3" name="Content Placeholder 2">
            <a:extLst>
              <a:ext uri="{FF2B5EF4-FFF2-40B4-BE49-F238E27FC236}">
                <a16:creationId xmlns:a16="http://schemas.microsoft.com/office/drawing/2014/main" id="{28598727-9132-4DE4-AFCF-C31BB80C90BC}"/>
              </a:ext>
            </a:extLst>
          </p:cNvPr>
          <p:cNvSpPr>
            <a:spLocks noGrp="1"/>
          </p:cNvSpPr>
          <p:nvPr>
            <p:ph idx="1"/>
          </p:nvPr>
        </p:nvSpPr>
        <p:spPr>
          <a:xfrm>
            <a:off x="152400" y="895350"/>
            <a:ext cx="8839200" cy="3318272"/>
          </a:xfrm>
        </p:spPr>
        <p:txBody>
          <a:bodyPr/>
          <a:lstStyle/>
          <a:p>
            <a:r>
              <a:rPr lang="en-US" sz="2000" dirty="0">
                <a:solidFill>
                  <a:srgbClr val="000000"/>
                </a:solidFill>
              </a:rPr>
              <a:t>Exogenous insulin supplements deficient levels and temporarily restores the body’s ability to properly utilize carbohydrates, fats, and proteins</a:t>
            </a:r>
          </a:p>
          <a:p>
            <a:r>
              <a:rPr lang="en-US" sz="2000" dirty="0">
                <a:solidFill>
                  <a:srgbClr val="000000"/>
                </a:solidFill>
              </a:rPr>
              <a:t>Multiple insulin products are available and used in the management of both T1DM and T2DM</a:t>
            </a:r>
          </a:p>
          <a:p>
            <a:r>
              <a:rPr lang="en-US" sz="2000" dirty="0">
                <a:solidFill>
                  <a:srgbClr val="000000"/>
                </a:solidFill>
              </a:rPr>
              <a:t>Insulin therapy is the treatment of choice for T1DM and T2DM in pregnancy as it does not cross the placenta to a measurable degree </a:t>
            </a:r>
          </a:p>
          <a:p>
            <a:r>
              <a:rPr lang="en-US" sz="2000" dirty="0">
                <a:solidFill>
                  <a:srgbClr val="000000"/>
                </a:solidFill>
              </a:rPr>
              <a:t>Regarding T1DM in pediatrics, the ADA advises that most children and adolescents be treated with intensive insulin regimens via multiple daily injections or continuous subcutaneous infusion </a:t>
            </a:r>
          </a:p>
          <a:p>
            <a:endParaRPr lang="en-US" sz="1800" dirty="0"/>
          </a:p>
        </p:txBody>
      </p:sp>
    </p:spTree>
    <p:extLst>
      <p:ext uri="{BB962C8B-B14F-4D97-AF65-F5344CB8AC3E}">
        <p14:creationId xmlns:p14="http://schemas.microsoft.com/office/powerpoint/2010/main" val="1346834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6DC83-B36B-4942-8A76-F85C3D27D435}"/>
              </a:ext>
            </a:extLst>
          </p:cNvPr>
          <p:cNvSpPr>
            <a:spLocks noGrp="1"/>
          </p:cNvSpPr>
          <p:nvPr>
            <p:ph type="title"/>
          </p:nvPr>
        </p:nvSpPr>
        <p:spPr/>
        <p:txBody>
          <a:bodyPr/>
          <a:lstStyle/>
          <a:p>
            <a:r>
              <a:rPr lang="en-US" altLang="en-US" dirty="0"/>
              <a:t>Antibiotics, Inhaled</a:t>
            </a:r>
            <a:endParaRPr lang="en-US" dirty="0"/>
          </a:p>
        </p:txBody>
      </p:sp>
      <p:sp>
        <p:nvSpPr>
          <p:cNvPr id="3" name="Content Placeholder 2">
            <a:extLst>
              <a:ext uri="{FF2B5EF4-FFF2-40B4-BE49-F238E27FC236}">
                <a16:creationId xmlns:a16="http://schemas.microsoft.com/office/drawing/2014/main" id="{A57E6615-2925-41A1-AF9F-62D5CA7F8B92}"/>
              </a:ext>
            </a:extLst>
          </p:cNvPr>
          <p:cNvSpPr>
            <a:spLocks noGrp="1"/>
          </p:cNvSpPr>
          <p:nvPr>
            <p:ph idx="1"/>
          </p:nvPr>
        </p:nvSpPr>
        <p:spPr>
          <a:xfrm>
            <a:off x="457200" y="742950"/>
            <a:ext cx="8229600" cy="3886200"/>
          </a:xfrm>
        </p:spPr>
        <p:txBody>
          <a:bodyPr/>
          <a:lstStyle/>
          <a:p>
            <a:r>
              <a:rPr lang="en-US" sz="2000" dirty="0">
                <a:solidFill>
                  <a:srgbClr val="000000"/>
                </a:solidFill>
              </a:rPr>
              <a:t>The CF Foundation also recommends alternate-month administration of both tobramycin and aztreonam in patients persistently infected with </a:t>
            </a:r>
            <a:r>
              <a:rPr lang="en-US" sz="2000" i="1" dirty="0">
                <a:solidFill>
                  <a:srgbClr val="000000"/>
                </a:solidFill>
              </a:rPr>
              <a:t>P. aeruginosa (</a:t>
            </a:r>
            <a:r>
              <a:rPr lang="en-US" sz="2000" dirty="0">
                <a:solidFill>
                  <a:srgbClr val="000000"/>
                </a:solidFill>
              </a:rPr>
              <a:t>grade B recommendation)</a:t>
            </a:r>
            <a:endParaRPr lang="en-US" sz="2000" i="1" dirty="0">
              <a:solidFill>
                <a:srgbClr val="000000"/>
              </a:solidFill>
            </a:endParaRPr>
          </a:p>
          <a:p>
            <a:r>
              <a:rPr lang="en-US" sz="2000" dirty="0">
                <a:solidFill>
                  <a:srgbClr val="000000"/>
                </a:solidFill>
              </a:rPr>
              <a:t>In 2016, a clinical guideline for CF in preschool-aged children (ages 2 to 5 years) was developed by the CFF. For this patient population, CFF recommends oral, inhaled, and/or IV antibiotics for treatment of pulmonary exacerbations and every other month administration of inhaled antibiotics in patients with persistent </a:t>
            </a:r>
            <a:r>
              <a:rPr lang="en-US" sz="2000" i="1" dirty="0">
                <a:solidFill>
                  <a:srgbClr val="000000"/>
                </a:solidFill>
              </a:rPr>
              <a:t>P. aeruginosa </a:t>
            </a:r>
            <a:r>
              <a:rPr lang="en-US" sz="2000" dirty="0">
                <a:solidFill>
                  <a:srgbClr val="000000"/>
                </a:solidFill>
              </a:rPr>
              <a:t>infection</a:t>
            </a:r>
          </a:p>
          <a:p>
            <a:r>
              <a:rPr lang="en-US" sz="2000" b="0" i="0" u="none" strike="noStrike" baseline="0" dirty="0">
                <a:solidFill>
                  <a:srgbClr val="000000"/>
                </a:solidFill>
                <a:latin typeface="Calibri" panose="020F0502020204030204" pitchFamily="34" charset="0"/>
              </a:rPr>
              <a:t>In 2020 the CFF released recommendation statements regarding the treatment of advanced cystic fibrosis lung disease, which includes a trial of alternating inhaled antibiotics in a continuous manner as dictated by the bacterial isolates found in respiratory culture.</a:t>
            </a:r>
            <a:endParaRPr lang="en-US" sz="2000" dirty="0"/>
          </a:p>
          <a:p>
            <a:endParaRPr lang="en-US" sz="2000" dirty="0">
              <a:solidFill>
                <a:srgbClr val="000000"/>
              </a:solidFill>
            </a:endParaRPr>
          </a:p>
          <a:p>
            <a:endParaRPr lang="en-US" dirty="0"/>
          </a:p>
        </p:txBody>
      </p:sp>
    </p:spTree>
    <p:extLst>
      <p:ext uri="{BB962C8B-B14F-4D97-AF65-F5344CB8AC3E}">
        <p14:creationId xmlns:p14="http://schemas.microsoft.com/office/powerpoint/2010/main" val="364143155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E1B8B-8E66-4C44-9F61-D84812A882A8}"/>
              </a:ext>
            </a:extLst>
          </p:cNvPr>
          <p:cNvSpPr>
            <a:spLocks noGrp="1"/>
          </p:cNvSpPr>
          <p:nvPr>
            <p:ph type="title"/>
          </p:nvPr>
        </p:nvSpPr>
        <p:spPr/>
        <p:txBody>
          <a:bodyPr/>
          <a:lstStyle/>
          <a:p>
            <a:r>
              <a:rPr lang="en-US" altLang="en-US" dirty="0"/>
              <a:t>Hypoglycemics, Insulin and Related Agents</a:t>
            </a:r>
            <a:endParaRPr lang="en-US" dirty="0"/>
          </a:p>
        </p:txBody>
      </p:sp>
      <p:sp>
        <p:nvSpPr>
          <p:cNvPr id="3" name="Content Placeholder 2">
            <a:extLst>
              <a:ext uri="{FF2B5EF4-FFF2-40B4-BE49-F238E27FC236}">
                <a16:creationId xmlns:a16="http://schemas.microsoft.com/office/drawing/2014/main" id="{9837F668-5DD2-45CB-ABF2-09862A637448}"/>
              </a:ext>
            </a:extLst>
          </p:cNvPr>
          <p:cNvSpPr>
            <a:spLocks noGrp="1"/>
          </p:cNvSpPr>
          <p:nvPr>
            <p:ph idx="1"/>
          </p:nvPr>
        </p:nvSpPr>
        <p:spPr>
          <a:xfrm>
            <a:off x="152400" y="971550"/>
            <a:ext cx="8763000" cy="3242072"/>
          </a:xfrm>
        </p:spPr>
        <p:txBody>
          <a:bodyPr/>
          <a:lstStyle/>
          <a:p>
            <a:r>
              <a:rPr lang="en-US" sz="2000" dirty="0">
                <a:solidFill>
                  <a:srgbClr val="000000"/>
                </a:solidFill>
              </a:rPr>
              <a:t>According to AACE/ACE guidelines, insulin is required in all patients with T1DM</a:t>
            </a:r>
          </a:p>
          <a:p>
            <a:r>
              <a:rPr lang="en-US" sz="2000" dirty="0">
                <a:solidFill>
                  <a:srgbClr val="000000"/>
                </a:solidFill>
              </a:rPr>
              <a:t>For T2DM, they state that patients with a HbA1c &gt; 9% with symptoms should begin insulin therapy with or without other agents</a:t>
            </a:r>
          </a:p>
          <a:p>
            <a:r>
              <a:rPr lang="en-US" sz="2000" dirty="0">
                <a:solidFill>
                  <a:srgbClr val="000000"/>
                </a:solidFill>
              </a:rPr>
              <a:t>AACE/ACE also advises that insulin therapy can be considered for patients with T2DM when HbA1c &gt; 8%, or therapy with 2 or more oral antidiabetic agents or GLP-1 therapy fails to achieve target glycemic control, or in patients with long-standing T2DM who are unlikely to achieve their HbA1c goals</a:t>
            </a:r>
          </a:p>
          <a:p>
            <a:endParaRPr lang="en-US" sz="2000" dirty="0">
              <a:solidFill>
                <a:srgbClr val="000000"/>
              </a:solidFill>
            </a:endParaRPr>
          </a:p>
          <a:p>
            <a:endParaRPr lang="en-US" sz="2000" dirty="0"/>
          </a:p>
        </p:txBody>
      </p:sp>
    </p:spTree>
    <p:extLst>
      <p:ext uri="{BB962C8B-B14F-4D97-AF65-F5344CB8AC3E}">
        <p14:creationId xmlns:p14="http://schemas.microsoft.com/office/powerpoint/2010/main" val="354383113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54E85-FA6E-4F4F-A839-53B28E509534}"/>
              </a:ext>
            </a:extLst>
          </p:cNvPr>
          <p:cNvSpPr>
            <a:spLocks noGrp="1"/>
          </p:cNvSpPr>
          <p:nvPr>
            <p:ph type="title"/>
          </p:nvPr>
        </p:nvSpPr>
        <p:spPr>
          <a:xfrm>
            <a:off x="457200" y="135639"/>
            <a:ext cx="8229600" cy="607311"/>
          </a:xfrm>
        </p:spPr>
        <p:txBody>
          <a:bodyPr/>
          <a:lstStyle/>
          <a:p>
            <a:r>
              <a:rPr lang="en-US" altLang="en-US" dirty="0"/>
              <a:t>Hypoglycemics, Insulin and Related Agents</a:t>
            </a:r>
            <a:endParaRPr lang="en-US" dirty="0"/>
          </a:p>
        </p:txBody>
      </p:sp>
      <p:sp>
        <p:nvSpPr>
          <p:cNvPr id="3" name="Content Placeholder 2">
            <a:extLst>
              <a:ext uri="{FF2B5EF4-FFF2-40B4-BE49-F238E27FC236}">
                <a16:creationId xmlns:a16="http://schemas.microsoft.com/office/drawing/2014/main" id="{13A2072B-D6C5-467A-B9C5-8B9D84946AFF}"/>
              </a:ext>
            </a:extLst>
          </p:cNvPr>
          <p:cNvSpPr>
            <a:spLocks noGrp="1"/>
          </p:cNvSpPr>
          <p:nvPr>
            <p:ph idx="1"/>
          </p:nvPr>
        </p:nvSpPr>
        <p:spPr>
          <a:xfrm>
            <a:off x="152400" y="895350"/>
            <a:ext cx="8839200" cy="3581400"/>
          </a:xfrm>
        </p:spPr>
        <p:txBody>
          <a:bodyPr/>
          <a:lstStyle/>
          <a:p>
            <a:r>
              <a:rPr lang="en-US" sz="2000" dirty="0">
                <a:solidFill>
                  <a:srgbClr val="000000"/>
                </a:solidFill>
              </a:rPr>
              <a:t>All of the rapid-acting insulins except </a:t>
            </a:r>
            <a:r>
              <a:rPr lang="en-US" sz="2000" dirty="0" err="1">
                <a:solidFill>
                  <a:srgbClr val="000000"/>
                </a:solidFill>
              </a:rPr>
              <a:t>Afrezza</a:t>
            </a:r>
            <a:r>
              <a:rPr lang="en-US" sz="2000" dirty="0">
                <a:solidFill>
                  <a:srgbClr val="000000"/>
                </a:solidFill>
              </a:rPr>
              <a:t> are approved for use in pediatric patients as well as for use in external insulin pumps </a:t>
            </a:r>
          </a:p>
          <a:p>
            <a:r>
              <a:rPr lang="en-US" sz="2000" dirty="0">
                <a:solidFill>
                  <a:srgbClr val="000000"/>
                </a:solidFill>
              </a:rPr>
              <a:t>Insulin therapy is contraindicated during episodes of hypoglycemia</a:t>
            </a:r>
          </a:p>
          <a:p>
            <a:pPr algn="l"/>
            <a:r>
              <a:rPr lang="en-US" sz="2000" b="0" i="0" u="none" strike="noStrike" baseline="0" dirty="0"/>
              <a:t>Admelog, Basaglar, and Semglee were approved through an abbreviated approval pathway under a 505(b)(2) application that relied, in part, on safety and efficacy data for Humalog (Admelog) and Lantus (Basaglar and Semglee)</a:t>
            </a:r>
          </a:p>
          <a:p>
            <a:pPr marL="0" indent="0" algn="l">
              <a:buNone/>
            </a:pPr>
            <a:endParaRPr lang="en-US" sz="2000" dirty="0"/>
          </a:p>
        </p:txBody>
      </p:sp>
    </p:spTree>
    <p:extLst>
      <p:ext uri="{BB962C8B-B14F-4D97-AF65-F5344CB8AC3E}">
        <p14:creationId xmlns:p14="http://schemas.microsoft.com/office/powerpoint/2010/main" val="405027895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3473B-FAE6-4CE4-AF45-0E3DAE0A1383}"/>
              </a:ext>
            </a:extLst>
          </p:cNvPr>
          <p:cNvSpPr>
            <a:spLocks noGrp="1"/>
          </p:cNvSpPr>
          <p:nvPr>
            <p:ph type="title"/>
          </p:nvPr>
        </p:nvSpPr>
        <p:spPr>
          <a:xfrm>
            <a:off x="457200" y="135639"/>
            <a:ext cx="8229600" cy="565639"/>
          </a:xfrm>
        </p:spPr>
        <p:txBody>
          <a:bodyPr/>
          <a:lstStyle/>
          <a:p>
            <a:r>
              <a:rPr lang="en-US" altLang="en-US" dirty="0"/>
              <a:t>Hypoglycemics, Insulin and Related Agents</a:t>
            </a:r>
            <a:endParaRPr lang="en-US" dirty="0"/>
          </a:p>
        </p:txBody>
      </p:sp>
      <p:sp>
        <p:nvSpPr>
          <p:cNvPr id="3" name="Content Placeholder 2">
            <a:extLst>
              <a:ext uri="{FF2B5EF4-FFF2-40B4-BE49-F238E27FC236}">
                <a16:creationId xmlns:a16="http://schemas.microsoft.com/office/drawing/2014/main" id="{771FC9A4-2B7B-45C9-AF4C-977DC7BDF862}"/>
              </a:ext>
            </a:extLst>
          </p:cNvPr>
          <p:cNvSpPr>
            <a:spLocks noGrp="1"/>
          </p:cNvSpPr>
          <p:nvPr>
            <p:ph idx="1"/>
          </p:nvPr>
        </p:nvSpPr>
        <p:spPr>
          <a:xfrm>
            <a:off x="0" y="895350"/>
            <a:ext cx="9067800" cy="3546872"/>
          </a:xfrm>
        </p:spPr>
        <p:txBody>
          <a:bodyPr/>
          <a:lstStyle/>
          <a:p>
            <a:pPr algn="l"/>
            <a:r>
              <a:rPr lang="en-US" sz="1800" dirty="0">
                <a:solidFill>
                  <a:srgbClr val="000000"/>
                </a:solidFill>
              </a:rPr>
              <a:t>In 2019, the WHO updated their classification of diabetes mellitus based on clinical parameters to identify diabetes subtypes, and it includes T1DM, T2DM, hybrid forms of diabetes (e.g., slowly evolving immune-mediated, ketosis-prone T2DM), specific types (e.g., monogenic, drug- or chemical-induced, infection-related), unclassified diabetes, and hyperglycemia first detected during pregnancy</a:t>
            </a:r>
          </a:p>
          <a:p>
            <a:r>
              <a:rPr lang="en-US" sz="1800" dirty="0">
                <a:solidFill>
                  <a:srgbClr val="000000"/>
                </a:solidFill>
              </a:rPr>
              <a:t>In adults with T1DM or adults with T2DM where insulin is indicated, human insulin should be used with long-acting insulin analogues considered for those who experience frequent, severe hypoglycemia with human insulin</a:t>
            </a:r>
            <a:endParaRPr lang="en-US" sz="1800" dirty="0"/>
          </a:p>
          <a:p>
            <a:endParaRPr lang="en-US" dirty="0"/>
          </a:p>
        </p:txBody>
      </p:sp>
    </p:spTree>
    <p:extLst>
      <p:ext uri="{BB962C8B-B14F-4D97-AF65-F5344CB8AC3E}">
        <p14:creationId xmlns:p14="http://schemas.microsoft.com/office/powerpoint/2010/main" val="64949515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3473B-FAE6-4CE4-AF45-0E3DAE0A1383}"/>
              </a:ext>
            </a:extLst>
          </p:cNvPr>
          <p:cNvSpPr>
            <a:spLocks noGrp="1"/>
          </p:cNvSpPr>
          <p:nvPr>
            <p:ph type="title"/>
          </p:nvPr>
        </p:nvSpPr>
        <p:spPr>
          <a:xfrm>
            <a:off x="457200" y="135639"/>
            <a:ext cx="8229600" cy="565639"/>
          </a:xfrm>
        </p:spPr>
        <p:txBody>
          <a:bodyPr/>
          <a:lstStyle/>
          <a:p>
            <a:r>
              <a:rPr lang="en-US" altLang="en-US" dirty="0"/>
              <a:t>Hypoglycemics, Insulin and Related Agents</a:t>
            </a:r>
            <a:endParaRPr lang="en-US" dirty="0"/>
          </a:p>
        </p:txBody>
      </p:sp>
      <p:sp>
        <p:nvSpPr>
          <p:cNvPr id="3" name="Content Placeholder 2">
            <a:extLst>
              <a:ext uri="{FF2B5EF4-FFF2-40B4-BE49-F238E27FC236}">
                <a16:creationId xmlns:a16="http://schemas.microsoft.com/office/drawing/2014/main" id="{771FC9A4-2B7B-45C9-AF4C-977DC7BDF862}"/>
              </a:ext>
            </a:extLst>
          </p:cNvPr>
          <p:cNvSpPr>
            <a:spLocks noGrp="1"/>
          </p:cNvSpPr>
          <p:nvPr>
            <p:ph idx="1"/>
          </p:nvPr>
        </p:nvSpPr>
        <p:spPr>
          <a:xfrm>
            <a:off x="228600" y="895350"/>
            <a:ext cx="8458200" cy="3546872"/>
          </a:xfrm>
        </p:spPr>
        <p:txBody>
          <a:bodyPr/>
          <a:lstStyle/>
          <a:p>
            <a:pPr algn="l"/>
            <a:r>
              <a:rPr lang="en-US" sz="1800" b="0" i="0" u="none" strike="noStrike" baseline="0" dirty="0">
                <a:solidFill>
                  <a:srgbClr val="000000"/>
                </a:solidFill>
                <a:highlight>
                  <a:srgbClr val="00FFFF"/>
                </a:highlight>
                <a:latin typeface="Calibri" panose="020F0502020204030204" pitchFamily="34" charset="0"/>
              </a:rPr>
              <a:t>In 2021, the ADA and EASD released a consensus report on the management of T1DM in adults. The panel emphasizes the importance of an accurate diabetes diagnosis.  Misclassification of T1DM in adults is common and over 40% of those diagnosed with T1DM after the age of 30 years were initially thought to have T2DM. </a:t>
            </a:r>
          </a:p>
          <a:p>
            <a:pPr algn="l"/>
            <a:r>
              <a:rPr lang="en-US" sz="1800" b="0" i="0" u="none" strike="noStrike" baseline="0" dirty="0">
                <a:solidFill>
                  <a:srgbClr val="000000"/>
                </a:solidFill>
                <a:highlight>
                  <a:srgbClr val="00FFFF"/>
                </a:highlight>
                <a:latin typeface="Calibri" panose="020F0502020204030204" pitchFamily="34" charset="0"/>
              </a:rPr>
              <a:t>The ADA/EASD recommend insulin therapy in patients with suspected T1DM, regardless of presence of T2DM features (e.g., BMI ≥ 25 kg/m2, absence of weight loss, absence of ketoacidosis, less marked hyperglycemia) or absence of islet antibodies. </a:t>
            </a:r>
            <a:endParaRPr lang="en-US" sz="1800" dirty="0">
              <a:solidFill>
                <a:srgbClr val="000000"/>
              </a:solidFill>
              <a:highlight>
                <a:srgbClr val="00FFFF"/>
              </a:highlight>
              <a:latin typeface="Calibri" panose="020F0502020204030204" pitchFamily="34" charset="0"/>
            </a:endParaRPr>
          </a:p>
          <a:p>
            <a:pPr algn="l"/>
            <a:r>
              <a:rPr lang="en-US" sz="1800" b="0" i="0" u="none" strike="noStrike" baseline="0" dirty="0">
                <a:solidFill>
                  <a:srgbClr val="000000"/>
                </a:solidFill>
                <a:highlight>
                  <a:srgbClr val="00FFFF"/>
                </a:highlight>
                <a:latin typeface="Calibri" panose="020F0502020204030204" pitchFamily="34" charset="0"/>
              </a:rPr>
              <a:t>If the clinical course suggests T2DM, then non-insulin treatment may be tried. </a:t>
            </a:r>
            <a:endParaRPr lang="en-US" dirty="0">
              <a:highlight>
                <a:srgbClr val="00FFFF"/>
              </a:highlight>
            </a:endParaRPr>
          </a:p>
        </p:txBody>
      </p:sp>
    </p:spTree>
    <p:extLst>
      <p:ext uri="{BB962C8B-B14F-4D97-AF65-F5344CB8AC3E}">
        <p14:creationId xmlns:p14="http://schemas.microsoft.com/office/powerpoint/2010/main" val="358958431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3473B-FAE6-4CE4-AF45-0E3DAE0A1383}"/>
              </a:ext>
            </a:extLst>
          </p:cNvPr>
          <p:cNvSpPr>
            <a:spLocks noGrp="1"/>
          </p:cNvSpPr>
          <p:nvPr>
            <p:ph type="title"/>
          </p:nvPr>
        </p:nvSpPr>
        <p:spPr>
          <a:xfrm>
            <a:off x="457200" y="135639"/>
            <a:ext cx="8229600" cy="565639"/>
          </a:xfrm>
        </p:spPr>
        <p:txBody>
          <a:bodyPr/>
          <a:lstStyle/>
          <a:p>
            <a:r>
              <a:rPr lang="en-US" altLang="en-US" dirty="0"/>
              <a:t>Hypoglycemics, Insulin and Related Agents</a:t>
            </a:r>
            <a:endParaRPr lang="en-US" dirty="0"/>
          </a:p>
        </p:txBody>
      </p:sp>
      <p:sp>
        <p:nvSpPr>
          <p:cNvPr id="3" name="Content Placeholder 2">
            <a:extLst>
              <a:ext uri="{FF2B5EF4-FFF2-40B4-BE49-F238E27FC236}">
                <a16:creationId xmlns:a16="http://schemas.microsoft.com/office/drawing/2014/main" id="{771FC9A4-2B7B-45C9-AF4C-977DC7BDF862}"/>
              </a:ext>
            </a:extLst>
          </p:cNvPr>
          <p:cNvSpPr>
            <a:spLocks noGrp="1"/>
          </p:cNvSpPr>
          <p:nvPr>
            <p:ph idx="1"/>
          </p:nvPr>
        </p:nvSpPr>
        <p:spPr>
          <a:xfrm>
            <a:off x="228600" y="895350"/>
            <a:ext cx="8458200" cy="3546872"/>
          </a:xfrm>
        </p:spPr>
        <p:txBody>
          <a:bodyPr/>
          <a:lstStyle/>
          <a:p>
            <a:pPr algn="l"/>
            <a:r>
              <a:rPr lang="en-US" sz="2000" b="0" i="0" u="none" strike="noStrike" baseline="0" dirty="0">
                <a:solidFill>
                  <a:srgbClr val="000000"/>
                </a:solidFill>
                <a:highlight>
                  <a:srgbClr val="00FFFF"/>
                </a:highlight>
                <a:latin typeface="Calibri" panose="020F0502020204030204" pitchFamily="34" charset="0"/>
              </a:rPr>
              <a:t>The ADA 2021 Standards of Medical Care in Diabetes also advocate that glycemic goals be tailored to individual patient needs. </a:t>
            </a:r>
          </a:p>
          <a:p>
            <a:pPr marL="742950" lvl="2" indent="-342900">
              <a:buFont typeface="Arial" panose="020B0604020202020204" pitchFamily="34" charset="0"/>
              <a:buChar char="•"/>
            </a:pPr>
            <a:r>
              <a:rPr lang="en-US" dirty="0">
                <a:solidFill>
                  <a:srgbClr val="000000"/>
                </a:solidFill>
                <a:highlight>
                  <a:srgbClr val="00FFFF"/>
                </a:highlight>
                <a:latin typeface="Calibri" panose="020F0502020204030204" pitchFamily="34" charset="0"/>
              </a:rPr>
              <a:t>A reasonable HbA1c goal for nonpregnant adults is &lt; 7%. </a:t>
            </a:r>
          </a:p>
          <a:p>
            <a:pPr marL="742950" lvl="2" indent="-342900">
              <a:buFont typeface="Arial" panose="020B0604020202020204" pitchFamily="34" charset="0"/>
              <a:buChar char="•"/>
            </a:pPr>
            <a:r>
              <a:rPr lang="en-US" dirty="0">
                <a:solidFill>
                  <a:srgbClr val="000000"/>
                </a:solidFill>
                <a:highlight>
                  <a:srgbClr val="00FFFF"/>
                </a:highlight>
                <a:latin typeface="Calibri" panose="020F0502020204030204" pitchFamily="34" charset="0"/>
              </a:rPr>
              <a:t>In patients using an ambulatory glucose profile/glucose management indicator to assess glycemia, a parallel goal is a time in range of &gt; 70% with time below range &lt; 4%. </a:t>
            </a:r>
          </a:p>
        </p:txBody>
      </p:sp>
    </p:spTree>
    <p:extLst>
      <p:ext uri="{BB962C8B-B14F-4D97-AF65-F5344CB8AC3E}">
        <p14:creationId xmlns:p14="http://schemas.microsoft.com/office/powerpoint/2010/main" val="3707077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3C35A-0A1A-4875-8211-66D22C6B081F}"/>
              </a:ext>
            </a:extLst>
          </p:cNvPr>
          <p:cNvSpPr>
            <a:spLocks noGrp="1"/>
          </p:cNvSpPr>
          <p:nvPr>
            <p:ph type="ctrTitle"/>
          </p:nvPr>
        </p:nvSpPr>
        <p:spPr/>
        <p:txBody>
          <a:bodyPr/>
          <a:lstStyle/>
          <a:p>
            <a:r>
              <a:rPr lang="en-US" altLang="en-US" dirty="0"/>
              <a:t>Opioid Dependence Treatments</a:t>
            </a:r>
            <a:endParaRPr lang="en-US" dirty="0"/>
          </a:p>
        </p:txBody>
      </p:sp>
      <p:sp>
        <p:nvSpPr>
          <p:cNvPr id="3" name="Subtitle 2">
            <a:extLst>
              <a:ext uri="{FF2B5EF4-FFF2-40B4-BE49-F238E27FC236}">
                <a16:creationId xmlns:a16="http://schemas.microsoft.com/office/drawing/2014/main" id="{2E4F350F-8BAB-4586-91D7-16726319F69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94062461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EE81C-F38D-45F0-B105-636D51707FEA}"/>
              </a:ext>
            </a:extLst>
          </p:cNvPr>
          <p:cNvSpPr>
            <a:spLocks noGrp="1"/>
          </p:cNvSpPr>
          <p:nvPr>
            <p:ph type="title"/>
          </p:nvPr>
        </p:nvSpPr>
        <p:spPr/>
        <p:txBody>
          <a:bodyPr/>
          <a:lstStyle/>
          <a:p>
            <a:r>
              <a:rPr lang="en-US" altLang="en-US" dirty="0"/>
              <a:t>Opioid Dependence Treatments</a:t>
            </a:r>
            <a:endParaRPr lang="en-US" dirty="0"/>
          </a:p>
        </p:txBody>
      </p:sp>
      <p:sp>
        <p:nvSpPr>
          <p:cNvPr id="3" name="Content Placeholder 2">
            <a:extLst>
              <a:ext uri="{FF2B5EF4-FFF2-40B4-BE49-F238E27FC236}">
                <a16:creationId xmlns:a16="http://schemas.microsoft.com/office/drawing/2014/main" id="{B3E5837E-0DF6-42ED-B3F0-95340C3FD0E1}"/>
              </a:ext>
            </a:extLst>
          </p:cNvPr>
          <p:cNvSpPr>
            <a:spLocks noGrp="1"/>
          </p:cNvSpPr>
          <p:nvPr>
            <p:ph idx="1"/>
          </p:nvPr>
        </p:nvSpPr>
        <p:spPr>
          <a:xfrm>
            <a:off x="152400" y="819150"/>
            <a:ext cx="8554278" cy="3886200"/>
          </a:xfrm>
        </p:spPr>
        <p:txBody>
          <a:bodyPr/>
          <a:lstStyle/>
          <a:p>
            <a:pPr>
              <a:buNone/>
            </a:pPr>
            <a:r>
              <a:rPr lang="en-US" altLang="en-US" sz="2000" b="1" i="1" dirty="0">
                <a:solidFill>
                  <a:schemeClr val="tx1">
                    <a:lumMod val="50000"/>
                  </a:schemeClr>
                </a:solidFill>
              </a:rPr>
              <a:t>Class Overview: Buprenorphine Products</a:t>
            </a:r>
            <a:endParaRPr lang="en-US" sz="2000" b="1" i="1" dirty="0">
              <a:solidFill>
                <a:schemeClr val="tx1">
                  <a:lumMod val="50000"/>
                </a:schemeClr>
              </a:solidFill>
            </a:endParaRPr>
          </a:p>
          <a:p>
            <a:r>
              <a:rPr lang="en-US" sz="2000" dirty="0">
                <a:solidFill>
                  <a:schemeClr val="tx1">
                    <a:lumMod val="50000"/>
                  </a:schemeClr>
                </a:solidFill>
              </a:rPr>
              <a:t>buprenorphine extended-release injection - (Sublocade)</a:t>
            </a:r>
          </a:p>
          <a:p>
            <a:r>
              <a:rPr lang="en-US" sz="2000" dirty="0">
                <a:solidFill>
                  <a:schemeClr val="tx1">
                    <a:lumMod val="50000"/>
                  </a:schemeClr>
                </a:solidFill>
              </a:rPr>
              <a:t>buprenorphine implant - (</a:t>
            </a:r>
            <a:r>
              <a:rPr lang="en-US" sz="2000" dirty="0" err="1">
                <a:solidFill>
                  <a:schemeClr val="tx1">
                    <a:lumMod val="50000"/>
                  </a:schemeClr>
                </a:solidFill>
              </a:rPr>
              <a:t>Probuphine</a:t>
            </a:r>
            <a:r>
              <a:rPr lang="en-US" sz="2000" dirty="0">
                <a:solidFill>
                  <a:schemeClr val="tx1">
                    <a:lumMod val="50000"/>
                  </a:schemeClr>
                </a:solidFill>
              </a:rPr>
              <a:t>)</a:t>
            </a:r>
            <a:r>
              <a:rPr lang="en-US" sz="2000" dirty="0">
                <a:solidFill>
                  <a:schemeClr val="tx1">
                    <a:lumMod val="50000"/>
                  </a:schemeClr>
                </a:solidFill>
                <a:highlight>
                  <a:srgbClr val="00FFFF"/>
                </a:highlight>
              </a:rPr>
              <a:t>*</a:t>
            </a:r>
          </a:p>
          <a:p>
            <a:r>
              <a:rPr lang="en-US" sz="2000" dirty="0">
                <a:solidFill>
                  <a:schemeClr val="tx1">
                    <a:lumMod val="50000"/>
                  </a:schemeClr>
                </a:solidFill>
              </a:rPr>
              <a:t>buprenorphine sublingual - (buprenorphine sublingual tablets)</a:t>
            </a:r>
          </a:p>
          <a:p>
            <a:pPr>
              <a:buNone/>
            </a:pPr>
            <a:r>
              <a:rPr lang="en-US" altLang="en-US" sz="2000" b="1" i="1" dirty="0">
                <a:solidFill>
                  <a:schemeClr val="tx1">
                    <a:lumMod val="50000"/>
                  </a:schemeClr>
                </a:solidFill>
              </a:rPr>
              <a:t>Class Overview: Buprenorphine/Naloxone Combination Products</a:t>
            </a:r>
            <a:endParaRPr lang="en-US" sz="2000" b="1" i="1" dirty="0">
              <a:solidFill>
                <a:schemeClr val="tx1">
                  <a:lumMod val="50000"/>
                </a:schemeClr>
              </a:solidFill>
            </a:endParaRPr>
          </a:p>
          <a:p>
            <a:r>
              <a:rPr lang="en-US" sz="2000" dirty="0">
                <a:solidFill>
                  <a:schemeClr val="tx1">
                    <a:lumMod val="50000"/>
                  </a:schemeClr>
                </a:solidFill>
              </a:rPr>
              <a:t>buprenorphine/naloxone sublingual film - (Suboxone)</a:t>
            </a:r>
          </a:p>
          <a:p>
            <a:r>
              <a:rPr lang="en-US" sz="2000" dirty="0">
                <a:solidFill>
                  <a:schemeClr val="tx1">
                    <a:lumMod val="50000"/>
                  </a:schemeClr>
                </a:solidFill>
              </a:rPr>
              <a:t>buprenorphine/naloxone sublingual tablets - (buprenorphine/naloxone sublingual tablets; </a:t>
            </a:r>
            <a:r>
              <a:rPr lang="en-US" sz="2000" dirty="0" err="1">
                <a:solidFill>
                  <a:schemeClr val="tx1">
                    <a:lumMod val="50000"/>
                  </a:schemeClr>
                </a:solidFill>
              </a:rPr>
              <a:t>Zubsolv</a:t>
            </a:r>
            <a:r>
              <a:rPr lang="en-US" sz="2000" dirty="0">
                <a:solidFill>
                  <a:schemeClr val="tx1">
                    <a:lumMod val="50000"/>
                  </a:schemeClr>
                </a:solidFill>
              </a:rPr>
              <a:t>)</a:t>
            </a:r>
          </a:p>
          <a:p>
            <a:endParaRPr lang="en-US" sz="2000" dirty="0"/>
          </a:p>
          <a:p>
            <a:pPr marL="0" indent="0">
              <a:buNone/>
            </a:pPr>
            <a:r>
              <a:rPr lang="en-US" sz="2000" dirty="0">
                <a:solidFill>
                  <a:schemeClr val="tx1">
                    <a:lumMod val="50000"/>
                  </a:schemeClr>
                </a:solidFill>
                <a:highlight>
                  <a:srgbClr val="00FFFF"/>
                </a:highlight>
              </a:rPr>
              <a:t>*Discontinued</a:t>
            </a:r>
          </a:p>
          <a:p>
            <a:endParaRPr lang="en-US" sz="2000" dirty="0">
              <a:solidFill>
                <a:schemeClr val="tx1">
                  <a:lumMod val="50000"/>
                </a:schemeClr>
              </a:solidFill>
            </a:endParaRPr>
          </a:p>
          <a:p>
            <a:pPr marL="0" indent="0">
              <a:buNone/>
            </a:pPr>
            <a:endParaRPr lang="en-US" sz="2000" dirty="0"/>
          </a:p>
        </p:txBody>
      </p:sp>
    </p:spTree>
    <p:extLst>
      <p:ext uri="{BB962C8B-B14F-4D97-AF65-F5344CB8AC3E}">
        <p14:creationId xmlns:p14="http://schemas.microsoft.com/office/powerpoint/2010/main" val="167330600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9C4A4-00DB-4E19-A13A-E2D6A0560B68}"/>
              </a:ext>
            </a:extLst>
          </p:cNvPr>
          <p:cNvSpPr>
            <a:spLocks noGrp="1"/>
          </p:cNvSpPr>
          <p:nvPr>
            <p:ph type="title"/>
          </p:nvPr>
        </p:nvSpPr>
        <p:spPr/>
        <p:txBody>
          <a:bodyPr/>
          <a:lstStyle/>
          <a:p>
            <a:r>
              <a:rPr lang="en-US" altLang="en-US" dirty="0"/>
              <a:t>Opioid Dependence Treatments</a:t>
            </a:r>
            <a:endParaRPr lang="en-US" dirty="0"/>
          </a:p>
        </p:txBody>
      </p:sp>
      <p:sp>
        <p:nvSpPr>
          <p:cNvPr id="3" name="Content Placeholder 2">
            <a:extLst>
              <a:ext uri="{FF2B5EF4-FFF2-40B4-BE49-F238E27FC236}">
                <a16:creationId xmlns:a16="http://schemas.microsoft.com/office/drawing/2014/main" id="{58AE3A78-C285-4EC9-8789-E177CED2EEF6}"/>
              </a:ext>
            </a:extLst>
          </p:cNvPr>
          <p:cNvSpPr>
            <a:spLocks noGrp="1"/>
          </p:cNvSpPr>
          <p:nvPr>
            <p:ph idx="1"/>
          </p:nvPr>
        </p:nvSpPr>
        <p:spPr>
          <a:xfrm>
            <a:off x="477078" y="1123950"/>
            <a:ext cx="8229600" cy="3145036"/>
          </a:xfrm>
        </p:spPr>
        <p:txBody>
          <a:bodyPr/>
          <a:lstStyle/>
          <a:p>
            <a:pPr>
              <a:buNone/>
            </a:pPr>
            <a:r>
              <a:rPr lang="en-US" altLang="en-US" sz="2000" b="1" i="1" dirty="0">
                <a:solidFill>
                  <a:schemeClr val="tx1">
                    <a:lumMod val="50000"/>
                  </a:schemeClr>
                </a:solidFill>
              </a:rPr>
              <a:t>Class Overview: Naloxone Products</a:t>
            </a:r>
            <a:endParaRPr lang="en-US" sz="2000" b="1" i="1" dirty="0">
              <a:solidFill>
                <a:schemeClr val="tx1">
                  <a:lumMod val="50000"/>
                </a:schemeClr>
              </a:solidFill>
            </a:endParaRPr>
          </a:p>
          <a:p>
            <a:r>
              <a:rPr lang="en-US" sz="2000" dirty="0">
                <a:solidFill>
                  <a:schemeClr val="tx1">
                    <a:lumMod val="50000"/>
                  </a:schemeClr>
                </a:solidFill>
              </a:rPr>
              <a:t>naloxone HCl nasal spray - (Narcan, </a:t>
            </a:r>
            <a:r>
              <a:rPr lang="en-US" sz="2000" dirty="0" err="1">
                <a:solidFill>
                  <a:schemeClr val="tx1">
                    <a:lumMod val="50000"/>
                  </a:schemeClr>
                </a:solidFill>
                <a:highlight>
                  <a:srgbClr val="00FFFF"/>
                </a:highlight>
              </a:rPr>
              <a:t>Kloxxado</a:t>
            </a:r>
            <a:r>
              <a:rPr lang="en-US" sz="2000" dirty="0">
                <a:solidFill>
                  <a:schemeClr val="tx1">
                    <a:lumMod val="50000"/>
                  </a:schemeClr>
                </a:solidFill>
              </a:rPr>
              <a:t>)</a:t>
            </a:r>
          </a:p>
          <a:p>
            <a:r>
              <a:rPr lang="en-US" sz="2000" dirty="0">
                <a:solidFill>
                  <a:schemeClr val="tx1">
                    <a:lumMod val="50000"/>
                  </a:schemeClr>
                </a:solidFill>
              </a:rPr>
              <a:t>naloxone HCl injection - (naloxone syringe, vial, </a:t>
            </a:r>
            <a:r>
              <a:rPr lang="en-US" sz="2000" dirty="0" err="1">
                <a:solidFill>
                  <a:schemeClr val="tx1">
                    <a:lumMod val="50000"/>
                  </a:schemeClr>
                </a:solidFill>
              </a:rPr>
              <a:t>Evzio</a:t>
            </a:r>
            <a:r>
              <a:rPr lang="en-US" sz="2000" dirty="0">
                <a:solidFill>
                  <a:schemeClr val="tx1">
                    <a:lumMod val="50000"/>
                  </a:schemeClr>
                </a:solidFill>
                <a:highlight>
                  <a:srgbClr val="00FFFF"/>
                </a:highlight>
              </a:rPr>
              <a:t>*</a:t>
            </a:r>
            <a:r>
              <a:rPr lang="en-US" sz="2000" dirty="0">
                <a:solidFill>
                  <a:schemeClr val="tx1">
                    <a:lumMod val="50000"/>
                  </a:schemeClr>
                </a:solidFill>
              </a:rPr>
              <a:t>, </a:t>
            </a:r>
            <a:r>
              <a:rPr lang="en-US" sz="2000" dirty="0" err="1">
                <a:solidFill>
                  <a:schemeClr val="tx1">
                    <a:lumMod val="50000"/>
                  </a:schemeClr>
                </a:solidFill>
                <a:highlight>
                  <a:srgbClr val="00FFFF"/>
                </a:highlight>
              </a:rPr>
              <a:t>Zimhi</a:t>
            </a:r>
            <a:r>
              <a:rPr lang="en-US" sz="2000" dirty="0">
                <a:solidFill>
                  <a:schemeClr val="tx1">
                    <a:lumMod val="50000"/>
                  </a:schemeClr>
                </a:solidFill>
              </a:rPr>
              <a:t>)</a:t>
            </a:r>
          </a:p>
          <a:p>
            <a:pPr>
              <a:buNone/>
            </a:pPr>
            <a:r>
              <a:rPr lang="en-US" altLang="en-US" sz="2000" b="1" i="1" dirty="0">
                <a:solidFill>
                  <a:schemeClr val="tx1">
                    <a:lumMod val="50000"/>
                  </a:schemeClr>
                </a:solidFill>
              </a:rPr>
              <a:t>Class Overview: Naltrexone Products</a:t>
            </a:r>
          </a:p>
          <a:p>
            <a:r>
              <a:rPr lang="en-US" sz="2000" dirty="0">
                <a:solidFill>
                  <a:schemeClr val="tx1">
                    <a:lumMod val="50000"/>
                  </a:schemeClr>
                </a:solidFill>
              </a:rPr>
              <a:t>naltrexone HCl tablets - (naltrexone HCl tablets)</a:t>
            </a:r>
          </a:p>
          <a:p>
            <a:r>
              <a:rPr lang="en-US" sz="2000" dirty="0">
                <a:solidFill>
                  <a:schemeClr val="tx1">
                    <a:lumMod val="50000"/>
                  </a:schemeClr>
                </a:solidFill>
              </a:rPr>
              <a:t>naltrexone extended-release injectable suspension - (Vivitrol)</a:t>
            </a:r>
          </a:p>
          <a:p>
            <a:pPr marL="0" indent="0">
              <a:buNone/>
            </a:pPr>
            <a:r>
              <a:rPr lang="en-US" altLang="en-US" sz="2000" b="1" i="1" dirty="0">
                <a:solidFill>
                  <a:schemeClr val="tx1">
                    <a:lumMod val="50000"/>
                  </a:schemeClr>
                </a:solidFill>
              </a:rPr>
              <a:t>Class Overview: Alpha Agonist Product</a:t>
            </a:r>
          </a:p>
          <a:p>
            <a:r>
              <a:rPr lang="en-US" sz="2000" dirty="0">
                <a:solidFill>
                  <a:srgbClr val="000000"/>
                </a:solidFill>
              </a:rPr>
              <a:t>lofexidine (Lucemyra)</a:t>
            </a:r>
            <a:r>
              <a:rPr lang="en-US" sz="2400" dirty="0">
                <a:solidFill>
                  <a:srgbClr val="000000"/>
                </a:solidFill>
              </a:rPr>
              <a:t>	</a:t>
            </a:r>
          </a:p>
          <a:p>
            <a:pPr marL="0" indent="0">
              <a:buNone/>
            </a:pPr>
            <a:r>
              <a:rPr lang="en-US" sz="2000" dirty="0">
                <a:solidFill>
                  <a:schemeClr val="tx1">
                    <a:lumMod val="50000"/>
                  </a:schemeClr>
                </a:solidFill>
                <a:highlight>
                  <a:srgbClr val="00FFFF"/>
                </a:highlight>
              </a:rPr>
              <a:t>*Discontinued</a:t>
            </a:r>
          </a:p>
          <a:p>
            <a:endParaRPr lang="en-US" dirty="0"/>
          </a:p>
        </p:txBody>
      </p:sp>
    </p:spTree>
    <p:extLst>
      <p:ext uri="{BB962C8B-B14F-4D97-AF65-F5344CB8AC3E}">
        <p14:creationId xmlns:p14="http://schemas.microsoft.com/office/powerpoint/2010/main" val="294543304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CC8B1-9EBA-48B8-9155-13B96D284B59}"/>
              </a:ext>
            </a:extLst>
          </p:cNvPr>
          <p:cNvSpPr>
            <a:spLocks noGrp="1"/>
          </p:cNvSpPr>
          <p:nvPr>
            <p:ph type="title"/>
          </p:nvPr>
        </p:nvSpPr>
        <p:spPr/>
        <p:txBody>
          <a:bodyPr/>
          <a:lstStyle/>
          <a:p>
            <a:r>
              <a:rPr lang="en-US" altLang="en-US" dirty="0"/>
              <a:t>Opioid Dependence Treatments</a:t>
            </a:r>
            <a:endParaRPr lang="en-US" dirty="0"/>
          </a:p>
        </p:txBody>
      </p:sp>
      <p:sp>
        <p:nvSpPr>
          <p:cNvPr id="3" name="Content Placeholder 2">
            <a:extLst>
              <a:ext uri="{FF2B5EF4-FFF2-40B4-BE49-F238E27FC236}">
                <a16:creationId xmlns:a16="http://schemas.microsoft.com/office/drawing/2014/main" id="{E3B48F51-17A2-4CF9-BF38-6E1755975608}"/>
              </a:ext>
            </a:extLst>
          </p:cNvPr>
          <p:cNvSpPr>
            <a:spLocks noGrp="1"/>
          </p:cNvSpPr>
          <p:nvPr>
            <p:ph idx="1"/>
          </p:nvPr>
        </p:nvSpPr>
        <p:spPr>
          <a:xfrm>
            <a:off x="76200" y="742950"/>
            <a:ext cx="8915400" cy="3394472"/>
          </a:xfrm>
        </p:spPr>
        <p:txBody>
          <a:bodyPr/>
          <a:lstStyle/>
          <a:p>
            <a:pPr marL="457200" lvl="3" indent="-338138">
              <a:buFont typeface="Arial"/>
              <a:buChar char="•"/>
            </a:pPr>
            <a:r>
              <a:rPr lang="en-US" sz="2000" dirty="0">
                <a:solidFill>
                  <a:schemeClr val="tx1">
                    <a:lumMod val="50000"/>
                  </a:schemeClr>
                </a:solidFill>
              </a:rPr>
              <a:t>Prescription opioids continue to become increasingly abused </a:t>
            </a:r>
          </a:p>
          <a:p>
            <a:pPr marL="457200" lvl="3" indent="-338138">
              <a:buFont typeface="Arial"/>
              <a:buChar char="•"/>
            </a:pPr>
            <a:r>
              <a:rPr lang="en-US" sz="2000" dirty="0">
                <a:solidFill>
                  <a:schemeClr val="tx1">
                    <a:lumMod val="50000"/>
                  </a:schemeClr>
                </a:solidFill>
              </a:rPr>
              <a:t>The 2020 National Survey on Drug Use and Health (NSDUH) reported there was an estimated 37.3 million Americans aged 12 years and older who were current illicit drug users</a:t>
            </a:r>
          </a:p>
          <a:p>
            <a:pPr marL="457200" lvl="3" indent="-338138">
              <a:buFont typeface="Arial"/>
              <a:buChar char="•"/>
            </a:pPr>
            <a:r>
              <a:rPr lang="en-US" sz="2000" dirty="0">
                <a:solidFill>
                  <a:schemeClr val="tx1">
                    <a:lumMod val="50000"/>
                  </a:schemeClr>
                </a:solidFill>
              </a:rPr>
              <a:t>Approximately 40.3 million people aged 12 or older in 2020 were considered to have a substance use disorder (SUD)</a:t>
            </a:r>
          </a:p>
          <a:p>
            <a:pPr marL="457200" lvl="3" indent="-338138">
              <a:buFont typeface="Arial"/>
              <a:buChar char="•"/>
            </a:pPr>
            <a:r>
              <a:rPr lang="en-US" sz="2000" dirty="0">
                <a:solidFill>
                  <a:schemeClr val="tx1">
                    <a:lumMod val="50000"/>
                  </a:schemeClr>
                </a:solidFill>
              </a:rPr>
              <a:t>This includes 28.3 million people with an alcohol use disorder, 18.4 million people with an illicit drug use disorder, and 2.7 million with an opioid use disorder </a:t>
            </a:r>
          </a:p>
          <a:p>
            <a:pPr marL="457200" lvl="3" indent="-338138">
              <a:buFont typeface="Arial"/>
              <a:buChar char="•"/>
            </a:pPr>
            <a:r>
              <a:rPr lang="en-US" sz="2000" dirty="0">
                <a:solidFill>
                  <a:schemeClr val="tx1">
                    <a:lumMod val="50000"/>
                  </a:schemeClr>
                </a:solidFill>
              </a:rPr>
              <a:t>Despite the availability of multiple guidelines and resources for the initiation and management of medications for opioid dependency, there is no consensus on the ideal duration of maintenance therapy</a:t>
            </a:r>
          </a:p>
          <a:p>
            <a:endParaRPr lang="en-US" dirty="0"/>
          </a:p>
        </p:txBody>
      </p:sp>
    </p:spTree>
    <p:extLst>
      <p:ext uri="{BB962C8B-B14F-4D97-AF65-F5344CB8AC3E}">
        <p14:creationId xmlns:p14="http://schemas.microsoft.com/office/powerpoint/2010/main" val="252882742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51168-C37D-4DFD-A9A4-54E217541738}"/>
              </a:ext>
            </a:extLst>
          </p:cNvPr>
          <p:cNvSpPr>
            <a:spLocks noGrp="1"/>
          </p:cNvSpPr>
          <p:nvPr>
            <p:ph type="title"/>
          </p:nvPr>
        </p:nvSpPr>
        <p:spPr/>
        <p:txBody>
          <a:bodyPr/>
          <a:lstStyle/>
          <a:p>
            <a:r>
              <a:rPr lang="en-US" altLang="en-US" dirty="0"/>
              <a:t>Opioid Dependence Treatments</a:t>
            </a:r>
            <a:endParaRPr lang="en-US" dirty="0"/>
          </a:p>
        </p:txBody>
      </p:sp>
      <p:sp>
        <p:nvSpPr>
          <p:cNvPr id="3" name="Content Placeholder 2">
            <a:extLst>
              <a:ext uri="{FF2B5EF4-FFF2-40B4-BE49-F238E27FC236}">
                <a16:creationId xmlns:a16="http://schemas.microsoft.com/office/drawing/2014/main" id="{2E051A1E-9118-4706-843A-340C7A25F602}"/>
              </a:ext>
            </a:extLst>
          </p:cNvPr>
          <p:cNvSpPr>
            <a:spLocks noGrp="1"/>
          </p:cNvSpPr>
          <p:nvPr>
            <p:ph idx="1"/>
          </p:nvPr>
        </p:nvSpPr>
        <p:spPr>
          <a:xfrm>
            <a:off x="152400" y="895350"/>
            <a:ext cx="8991600" cy="3165872"/>
          </a:xfrm>
        </p:spPr>
        <p:txBody>
          <a:bodyPr/>
          <a:lstStyle/>
          <a:p>
            <a:r>
              <a:rPr lang="en-US" sz="2000" dirty="0">
                <a:solidFill>
                  <a:schemeClr val="tx1">
                    <a:lumMod val="50000"/>
                  </a:schemeClr>
                </a:solidFill>
              </a:rPr>
              <a:t>Buprenorphine is a partial agonist at the mu-opioid receptor and an antagonist at the kappa-opioid receptor</a:t>
            </a:r>
          </a:p>
          <a:p>
            <a:r>
              <a:rPr lang="en-US" sz="2000" dirty="0">
                <a:solidFill>
                  <a:schemeClr val="tx1">
                    <a:lumMod val="50000"/>
                  </a:schemeClr>
                </a:solidFill>
              </a:rPr>
              <a:t>Naloxone is an antagonist at the mu-opioid receptor</a:t>
            </a:r>
          </a:p>
          <a:p>
            <a:r>
              <a:rPr lang="en-US" sz="2000" dirty="0">
                <a:solidFill>
                  <a:schemeClr val="tx1">
                    <a:lumMod val="50000"/>
                  </a:schemeClr>
                </a:solidFill>
              </a:rPr>
              <a:t>Buprenorphine/naloxone was co-formulated in order to prevent patients from abusing buprenorphine in combination with other opioids</a:t>
            </a:r>
          </a:p>
          <a:p>
            <a:r>
              <a:rPr lang="en-US" sz="2000" dirty="0">
                <a:solidFill>
                  <a:schemeClr val="tx1">
                    <a:lumMod val="50000"/>
                  </a:schemeClr>
                </a:solidFill>
              </a:rPr>
              <a:t>Naltrexone is an opioid antagonist with highest affinity for the mu opioid receptor. Naltrexone blocks the effects of opioids by competitive binding at opioid receptors</a:t>
            </a:r>
          </a:p>
          <a:p>
            <a:r>
              <a:rPr lang="en-US" sz="2000" dirty="0" err="1"/>
              <a:t>Lofexidine</a:t>
            </a:r>
            <a:r>
              <a:rPr lang="en-US" sz="2000" dirty="0"/>
              <a:t> is a central alpha-2 agonist that targets the symptoms of opioid withdrawal caused by noradrenergic hyperactivity </a:t>
            </a:r>
          </a:p>
        </p:txBody>
      </p:sp>
    </p:spTree>
    <p:extLst>
      <p:ext uri="{BB962C8B-B14F-4D97-AF65-F5344CB8AC3E}">
        <p14:creationId xmlns:p14="http://schemas.microsoft.com/office/powerpoint/2010/main" val="1543820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chor="b">
            <a:normAutofit/>
          </a:bodyPr>
          <a:lstStyle/>
          <a:p>
            <a:r>
              <a:rPr lang="en-US" altLang="en-US" dirty="0"/>
              <a:t>Anticoagulants</a:t>
            </a:r>
            <a:endParaRPr lang="en-US" dirty="0"/>
          </a:p>
        </p:txBody>
      </p:sp>
      <p:sp>
        <p:nvSpPr>
          <p:cNvPr id="2" name="Subtitle 1">
            <a:extLst>
              <a:ext uri="{FF2B5EF4-FFF2-40B4-BE49-F238E27FC236}">
                <a16:creationId xmlns:a16="http://schemas.microsoft.com/office/drawing/2014/main" id="{DA0B5951-CE9D-48B4-BB3D-53FDD483EAC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7731222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00953-4123-472A-8F63-90667B2B10A1}"/>
              </a:ext>
            </a:extLst>
          </p:cNvPr>
          <p:cNvSpPr>
            <a:spLocks noGrp="1"/>
          </p:cNvSpPr>
          <p:nvPr>
            <p:ph type="title"/>
          </p:nvPr>
        </p:nvSpPr>
        <p:spPr>
          <a:xfrm>
            <a:off x="457200" y="0"/>
            <a:ext cx="8229600" cy="857250"/>
          </a:xfrm>
        </p:spPr>
        <p:txBody>
          <a:bodyPr/>
          <a:lstStyle/>
          <a:p>
            <a:r>
              <a:rPr lang="en-US" altLang="en-US" dirty="0"/>
              <a:t>Opioid Dependence Treatments</a:t>
            </a:r>
            <a:endParaRPr lang="en-US" dirty="0"/>
          </a:p>
        </p:txBody>
      </p:sp>
      <p:sp>
        <p:nvSpPr>
          <p:cNvPr id="3" name="Content Placeholder 2">
            <a:extLst>
              <a:ext uri="{FF2B5EF4-FFF2-40B4-BE49-F238E27FC236}">
                <a16:creationId xmlns:a16="http://schemas.microsoft.com/office/drawing/2014/main" id="{7EC74CE8-37E2-46DB-ABC7-F478EA258601}"/>
              </a:ext>
            </a:extLst>
          </p:cNvPr>
          <p:cNvSpPr>
            <a:spLocks noGrp="1"/>
          </p:cNvSpPr>
          <p:nvPr>
            <p:ph idx="1"/>
          </p:nvPr>
        </p:nvSpPr>
        <p:spPr>
          <a:xfrm>
            <a:off x="152400" y="742950"/>
            <a:ext cx="8839200" cy="3165872"/>
          </a:xfrm>
        </p:spPr>
        <p:txBody>
          <a:bodyPr/>
          <a:lstStyle/>
          <a:p>
            <a:r>
              <a:rPr lang="en-US" sz="2000" dirty="0">
                <a:solidFill>
                  <a:schemeClr val="tx1">
                    <a:lumMod val="50000"/>
                  </a:schemeClr>
                </a:solidFill>
              </a:rPr>
              <a:t>In clinical trials, few differences in the adverse event profile were noted among Suboxone sublingual film, Zubsolv sublingual tablets, and buprenorphine sublingual tablets</a:t>
            </a:r>
          </a:p>
          <a:p>
            <a:r>
              <a:rPr lang="en-US" sz="2000" dirty="0">
                <a:solidFill>
                  <a:schemeClr val="tx1">
                    <a:lumMod val="50000"/>
                  </a:schemeClr>
                </a:solidFill>
              </a:rPr>
              <a:t>Comparative data between formulations for induction or maintenance treatment are limited </a:t>
            </a:r>
          </a:p>
          <a:p>
            <a:r>
              <a:rPr lang="en-US" sz="2000" dirty="0">
                <a:solidFill>
                  <a:schemeClr val="tx1">
                    <a:lumMod val="50000"/>
                  </a:schemeClr>
                </a:solidFill>
              </a:rPr>
              <a:t>There is no maximum duration of maintenance treatment for buprenorphine extended-release injection (Sublocade) or buprenorphine/naloxone sublingual tablet and sublingual and buccal film (Suboxone, Zubsolv, generic)</a:t>
            </a:r>
          </a:p>
          <a:p>
            <a:r>
              <a:rPr lang="en-US" sz="2000" dirty="0">
                <a:solidFill>
                  <a:schemeClr val="tx1">
                    <a:lumMod val="50000"/>
                  </a:schemeClr>
                </a:solidFill>
              </a:rPr>
              <a:t>For some patients, treatment may continue indefinitely</a:t>
            </a:r>
          </a:p>
          <a:p>
            <a:r>
              <a:rPr lang="en-US" sz="2000" dirty="0">
                <a:solidFill>
                  <a:schemeClr val="tx1">
                    <a:lumMod val="50000"/>
                  </a:schemeClr>
                </a:solidFill>
              </a:rPr>
              <a:t>Suboxone, Zubsolv and the generic should be prescribed based consideration of visit frequency; provision for multiple refills are not recommended early in treatment or without appropriate follow-up</a:t>
            </a:r>
          </a:p>
          <a:p>
            <a:endParaRPr lang="en-US" sz="2000" dirty="0"/>
          </a:p>
        </p:txBody>
      </p:sp>
    </p:spTree>
    <p:extLst>
      <p:ext uri="{BB962C8B-B14F-4D97-AF65-F5344CB8AC3E}">
        <p14:creationId xmlns:p14="http://schemas.microsoft.com/office/powerpoint/2010/main" val="172544353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9F708-1442-4E8E-98F4-99F9C2AA61D1}"/>
              </a:ext>
            </a:extLst>
          </p:cNvPr>
          <p:cNvSpPr>
            <a:spLocks noGrp="1"/>
          </p:cNvSpPr>
          <p:nvPr>
            <p:ph type="title"/>
          </p:nvPr>
        </p:nvSpPr>
        <p:spPr/>
        <p:txBody>
          <a:bodyPr/>
          <a:lstStyle/>
          <a:p>
            <a:r>
              <a:rPr lang="en-US" altLang="en-US" dirty="0"/>
              <a:t>Opioid Dependence Treatments</a:t>
            </a:r>
            <a:endParaRPr lang="en-US" dirty="0"/>
          </a:p>
        </p:txBody>
      </p:sp>
      <p:sp>
        <p:nvSpPr>
          <p:cNvPr id="3" name="Content Placeholder 2">
            <a:extLst>
              <a:ext uri="{FF2B5EF4-FFF2-40B4-BE49-F238E27FC236}">
                <a16:creationId xmlns:a16="http://schemas.microsoft.com/office/drawing/2014/main" id="{DEDA006B-C729-4ECD-8B95-54EB84F47C6F}"/>
              </a:ext>
            </a:extLst>
          </p:cNvPr>
          <p:cNvSpPr>
            <a:spLocks noGrp="1"/>
          </p:cNvSpPr>
          <p:nvPr>
            <p:ph idx="1"/>
          </p:nvPr>
        </p:nvSpPr>
        <p:spPr>
          <a:xfrm>
            <a:off x="190500" y="742950"/>
            <a:ext cx="8763000" cy="3394472"/>
          </a:xfrm>
        </p:spPr>
        <p:txBody>
          <a:bodyPr/>
          <a:lstStyle/>
          <a:p>
            <a:r>
              <a:rPr lang="en-US" sz="1900" dirty="0">
                <a:solidFill>
                  <a:srgbClr val="000000"/>
                </a:solidFill>
              </a:rPr>
              <a:t>Medication-assisted treatment (MAT) for opioid addiction using a buprenorphine-containing product or naltrexone formulation should be accompanied by counseling and psychosocial support</a:t>
            </a:r>
          </a:p>
          <a:p>
            <a:r>
              <a:rPr lang="en-US" sz="1900" dirty="0">
                <a:solidFill>
                  <a:srgbClr val="000000"/>
                </a:solidFill>
              </a:rPr>
              <a:t>Narcan, </a:t>
            </a:r>
            <a:r>
              <a:rPr lang="en-US" sz="1900" dirty="0" err="1">
                <a:solidFill>
                  <a:srgbClr val="000000"/>
                </a:solidFill>
                <a:highlight>
                  <a:srgbClr val="00FFFF"/>
                </a:highlight>
              </a:rPr>
              <a:t>Koxxado</a:t>
            </a:r>
            <a:r>
              <a:rPr lang="en-US" sz="1900" dirty="0">
                <a:solidFill>
                  <a:srgbClr val="000000"/>
                </a:solidFill>
                <a:highlight>
                  <a:srgbClr val="00FFFF"/>
                </a:highlight>
              </a:rPr>
              <a:t>, and </a:t>
            </a:r>
            <a:r>
              <a:rPr lang="en-US" sz="1900" dirty="0" err="1">
                <a:solidFill>
                  <a:srgbClr val="000000"/>
                </a:solidFill>
                <a:highlight>
                  <a:srgbClr val="00FFFF"/>
                </a:highlight>
              </a:rPr>
              <a:t>Zimhi</a:t>
            </a:r>
            <a:r>
              <a:rPr lang="en-US" sz="1900" dirty="0">
                <a:solidFill>
                  <a:srgbClr val="000000"/>
                </a:solidFill>
              </a:rPr>
              <a:t> offer a method for emergency treatment for opioid overdose until medical treatment is obtained; however it is not a substitute for emergency medical care</a:t>
            </a:r>
          </a:p>
          <a:p>
            <a:r>
              <a:rPr lang="en-US" sz="1900" dirty="0">
                <a:solidFill>
                  <a:srgbClr val="000000"/>
                </a:solidFill>
              </a:rPr>
              <a:t>Alpha2 adrenergic agonists are often used in combination with other agents to target multiple withdrawal symptoms </a:t>
            </a:r>
          </a:p>
          <a:p>
            <a:r>
              <a:rPr lang="en-US" sz="1900" dirty="0">
                <a:solidFill>
                  <a:srgbClr val="000000"/>
                </a:solidFill>
              </a:rPr>
              <a:t>In 2016, a meta-analysis was completed to review clinical trials for the effectiveness of alpha2-adrenergic agonists (i.e. clonidine, Lucemyra, guanfacine) in the management of the acute phase of opioid withdrawal</a:t>
            </a:r>
          </a:p>
          <a:p>
            <a:r>
              <a:rPr lang="en-US" sz="1900" dirty="0">
                <a:solidFill>
                  <a:srgbClr val="000000"/>
                </a:solidFill>
              </a:rPr>
              <a:t>There was insufficient data to provide a comparison of the alpha2 adrenergic agonists for effectiveness</a:t>
            </a:r>
          </a:p>
          <a:p>
            <a:endParaRPr lang="en-US" sz="1800" dirty="0"/>
          </a:p>
        </p:txBody>
      </p:sp>
    </p:spTree>
    <p:extLst>
      <p:ext uri="{BB962C8B-B14F-4D97-AF65-F5344CB8AC3E}">
        <p14:creationId xmlns:p14="http://schemas.microsoft.com/office/powerpoint/2010/main" val="70604863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9F708-1442-4E8E-98F4-99F9C2AA61D1}"/>
              </a:ext>
            </a:extLst>
          </p:cNvPr>
          <p:cNvSpPr>
            <a:spLocks noGrp="1"/>
          </p:cNvSpPr>
          <p:nvPr>
            <p:ph type="title"/>
          </p:nvPr>
        </p:nvSpPr>
        <p:spPr/>
        <p:txBody>
          <a:bodyPr/>
          <a:lstStyle/>
          <a:p>
            <a:r>
              <a:rPr lang="en-US" altLang="en-US" dirty="0"/>
              <a:t>Opioid Dependence Treatments</a:t>
            </a:r>
            <a:endParaRPr lang="en-US" dirty="0"/>
          </a:p>
        </p:txBody>
      </p:sp>
      <p:sp>
        <p:nvSpPr>
          <p:cNvPr id="3" name="Content Placeholder 2">
            <a:extLst>
              <a:ext uri="{FF2B5EF4-FFF2-40B4-BE49-F238E27FC236}">
                <a16:creationId xmlns:a16="http://schemas.microsoft.com/office/drawing/2014/main" id="{DEDA006B-C729-4ECD-8B95-54EB84F47C6F}"/>
              </a:ext>
            </a:extLst>
          </p:cNvPr>
          <p:cNvSpPr>
            <a:spLocks noGrp="1"/>
          </p:cNvSpPr>
          <p:nvPr>
            <p:ph idx="1"/>
          </p:nvPr>
        </p:nvSpPr>
        <p:spPr>
          <a:xfrm>
            <a:off x="152400" y="874514"/>
            <a:ext cx="8763000" cy="3394472"/>
          </a:xfrm>
        </p:spPr>
        <p:txBody>
          <a:bodyPr/>
          <a:lstStyle/>
          <a:p>
            <a:r>
              <a:rPr lang="en-US" sz="1900" dirty="0">
                <a:solidFill>
                  <a:srgbClr val="000000"/>
                </a:solidFill>
              </a:rPr>
              <a:t>In April 2021, DHHS released new guidelines, the Practice Guidelines for the Administration of Buprenorphine for Treating OUD, allowing eligible physicians, physician assistants, nurse practitioners, clinical nurse specialist, certified registered nurse anesthetists, and certified nurse midwives to prescribe buprenorphine to up to 30 patients outside of completing all the previous waiver requirements (e.g. training).  </a:t>
            </a:r>
          </a:p>
          <a:p>
            <a:r>
              <a:rPr lang="en-US" sz="1800" b="0" i="0" u="none" strike="noStrike" baseline="0" dirty="0">
                <a:solidFill>
                  <a:srgbClr val="000000"/>
                </a:solidFill>
                <a:latin typeface="Calibri" panose="020F0502020204030204" pitchFamily="34" charset="0"/>
              </a:rPr>
              <a:t>The Society for Adolescent Health and Medicine published guidelines regarding medication for adolescents and young adults with OUD. They state that all adolescents and young adults with OUD should be offered medication for OUD as a critical component of an integrated treatment approach. They further state they recommend treatment without age limitations when treatments are not approved in this younger population. In general, treatment should include behavioral therapy. No one agent is recommended over another. </a:t>
            </a:r>
            <a:endParaRPr lang="en-US" sz="1800" dirty="0"/>
          </a:p>
        </p:txBody>
      </p:sp>
    </p:spTree>
    <p:extLst>
      <p:ext uri="{BB962C8B-B14F-4D97-AF65-F5344CB8AC3E}">
        <p14:creationId xmlns:p14="http://schemas.microsoft.com/office/powerpoint/2010/main" val="83372306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E19D1-DAA0-4AFB-8F62-38CD027F036E}"/>
              </a:ext>
            </a:extLst>
          </p:cNvPr>
          <p:cNvSpPr>
            <a:spLocks noGrp="1"/>
          </p:cNvSpPr>
          <p:nvPr>
            <p:ph type="title"/>
          </p:nvPr>
        </p:nvSpPr>
        <p:spPr/>
        <p:txBody>
          <a:bodyPr/>
          <a:lstStyle/>
          <a:p>
            <a:r>
              <a:rPr lang="en-US" sz="3200" dirty="0" err="1">
                <a:latin typeface="Calibri" panose="020F0502020204030204" pitchFamily="34" charset="0"/>
                <a:cs typeface="Times New Roman" panose="02020603050405020304" pitchFamily="18" charset="0"/>
              </a:rPr>
              <a:t>Zimhi</a:t>
            </a:r>
            <a:r>
              <a:rPr lang="en-US" sz="3200" dirty="0">
                <a:latin typeface="Calibri" panose="020F0502020204030204" pitchFamily="34" charset="0"/>
                <a:cs typeface="Times New Roman" panose="02020603050405020304" pitchFamily="18" charset="0"/>
              </a:rPr>
              <a:t> (naloxone)</a:t>
            </a:r>
            <a:endParaRPr lang="en-US" dirty="0"/>
          </a:p>
        </p:txBody>
      </p:sp>
      <p:sp>
        <p:nvSpPr>
          <p:cNvPr id="3" name="Content Placeholder 2">
            <a:extLst>
              <a:ext uri="{FF2B5EF4-FFF2-40B4-BE49-F238E27FC236}">
                <a16:creationId xmlns:a16="http://schemas.microsoft.com/office/drawing/2014/main" id="{85800334-B921-4C39-A569-4164E9BC93F2}"/>
              </a:ext>
            </a:extLst>
          </p:cNvPr>
          <p:cNvSpPr>
            <a:spLocks noGrp="1"/>
          </p:cNvSpPr>
          <p:nvPr>
            <p:ph idx="1"/>
          </p:nvPr>
        </p:nvSpPr>
        <p:spPr/>
        <p:txBody>
          <a:bodyPr/>
          <a:lstStyle/>
          <a:p>
            <a:pPr fontAlgn="base">
              <a:spcBef>
                <a:spcPts val="0"/>
              </a:spcBef>
              <a:buClr>
                <a:srgbClr val="000000"/>
              </a:buClr>
            </a:pPr>
            <a:r>
              <a:rPr lang="en-US" sz="2000" dirty="0" err="1">
                <a:latin typeface="Calibri" panose="020F0502020204030204" pitchFamily="34" charset="0"/>
                <a:cs typeface="Times New Roman" panose="02020603050405020304" pitchFamily="18" charset="0"/>
              </a:rPr>
              <a:t>Zimhi</a:t>
            </a:r>
            <a:r>
              <a:rPr lang="en-US" sz="2000" dirty="0">
                <a:latin typeface="Calibri" panose="020F0502020204030204" pitchFamily="34" charset="0"/>
                <a:cs typeface="Times New Roman" panose="02020603050405020304" pitchFamily="18" charset="0"/>
              </a:rPr>
              <a:t> (naloxone), an opioid antagonist, is indicated in adult and pediatric patients for the emergency treatment of known or suspected opioid overdose, as manifested by respiratory and/or CNS depression.</a:t>
            </a:r>
          </a:p>
          <a:p>
            <a:pPr marL="0" indent="0" fontAlgn="base">
              <a:spcBef>
                <a:spcPts val="0"/>
              </a:spcBef>
              <a:buClr>
                <a:srgbClr val="000000"/>
              </a:buClr>
              <a:buNone/>
            </a:pPr>
            <a:r>
              <a:rPr lang="en-US" sz="2000" dirty="0">
                <a:latin typeface="Calibri" panose="020F0502020204030204" pitchFamily="34" charset="0"/>
                <a:cs typeface="Times New Roman" panose="02020603050405020304" pitchFamily="18" charset="0"/>
              </a:rPr>
              <a:t>  </a:t>
            </a:r>
          </a:p>
          <a:p>
            <a:pPr fontAlgn="base">
              <a:spcBef>
                <a:spcPts val="0"/>
              </a:spcBef>
              <a:buClr>
                <a:srgbClr val="000000"/>
              </a:buClr>
            </a:pPr>
            <a:r>
              <a:rPr lang="en-US" sz="2000" dirty="0">
                <a:latin typeface="Calibri" panose="020F0502020204030204" pitchFamily="34" charset="0"/>
                <a:cs typeface="Times New Roman" panose="02020603050405020304" pitchFamily="18" charset="0"/>
              </a:rPr>
              <a:t>It is intended for immediate administration as emergency therapy in settings where opioids may be present and is not a substitute for emergency medical care. </a:t>
            </a:r>
          </a:p>
          <a:p>
            <a:pPr marL="0" indent="0" fontAlgn="base">
              <a:spcBef>
                <a:spcPts val="0"/>
              </a:spcBef>
              <a:buClr>
                <a:srgbClr val="000000"/>
              </a:buClr>
              <a:buNone/>
            </a:pPr>
            <a:endParaRPr lang="en-US" sz="2000" dirty="0">
              <a:latin typeface="Calibri" panose="020F0502020204030204" pitchFamily="34" charset="0"/>
              <a:cs typeface="Times New Roman" panose="02020603050405020304" pitchFamily="18" charset="0"/>
            </a:endParaRPr>
          </a:p>
          <a:p>
            <a:pPr fontAlgn="base">
              <a:spcBef>
                <a:spcPts val="0"/>
              </a:spcBef>
              <a:buClr>
                <a:srgbClr val="000000"/>
              </a:buClr>
            </a:pPr>
            <a:r>
              <a:rPr lang="en-US" sz="2000" dirty="0">
                <a:latin typeface="Calibri" panose="020F0502020204030204" pitchFamily="34" charset="0"/>
                <a:cs typeface="Times New Roman" panose="02020603050405020304" pitchFamily="18" charset="0"/>
              </a:rPr>
              <a:t>It is available as a single-dose prefilled syringe of 5mg/0.5mL of naloxone for IM or SC injection into the anterolateral part of the thigh (through clothing if needed).  </a:t>
            </a:r>
          </a:p>
        </p:txBody>
      </p:sp>
    </p:spTree>
    <p:extLst>
      <p:ext uri="{BB962C8B-B14F-4D97-AF65-F5344CB8AC3E}">
        <p14:creationId xmlns:p14="http://schemas.microsoft.com/office/powerpoint/2010/main" val="327678235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E19D1-DAA0-4AFB-8F62-38CD027F036E}"/>
              </a:ext>
            </a:extLst>
          </p:cNvPr>
          <p:cNvSpPr>
            <a:spLocks noGrp="1"/>
          </p:cNvSpPr>
          <p:nvPr>
            <p:ph type="title"/>
          </p:nvPr>
        </p:nvSpPr>
        <p:spPr/>
        <p:txBody>
          <a:bodyPr/>
          <a:lstStyle/>
          <a:p>
            <a:r>
              <a:rPr lang="en-US" sz="3200" dirty="0" err="1">
                <a:latin typeface="Calibri" panose="020F0502020204030204" pitchFamily="34" charset="0"/>
                <a:cs typeface="Times New Roman" panose="02020603050405020304" pitchFamily="18" charset="0"/>
              </a:rPr>
              <a:t>Zimhi</a:t>
            </a:r>
            <a:r>
              <a:rPr lang="en-US" sz="3200" dirty="0">
                <a:latin typeface="Calibri" panose="020F0502020204030204" pitchFamily="34" charset="0"/>
                <a:cs typeface="Times New Roman" panose="02020603050405020304" pitchFamily="18" charset="0"/>
              </a:rPr>
              <a:t> (naloxone)</a:t>
            </a:r>
            <a:endParaRPr lang="en-US" sz="3200" dirty="0"/>
          </a:p>
        </p:txBody>
      </p:sp>
      <p:sp>
        <p:nvSpPr>
          <p:cNvPr id="3" name="Content Placeholder 2">
            <a:extLst>
              <a:ext uri="{FF2B5EF4-FFF2-40B4-BE49-F238E27FC236}">
                <a16:creationId xmlns:a16="http://schemas.microsoft.com/office/drawing/2014/main" id="{85800334-B921-4C39-A569-4164E9BC93F2}"/>
              </a:ext>
            </a:extLst>
          </p:cNvPr>
          <p:cNvSpPr>
            <a:spLocks noGrp="1"/>
          </p:cNvSpPr>
          <p:nvPr>
            <p:ph idx="1"/>
          </p:nvPr>
        </p:nvSpPr>
        <p:spPr/>
        <p:txBody>
          <a:bodyPr/>
          <a:lstStyle/>
          <a:p>
            <a:pPr fontAlgn="base">
              <a:spcBef>
                <a:spcPts val="0"/>
              </a:spcBef>
              <a:buClr>
                <a:srgbClr val="000000"/>
              </a:buClr>
            </a:pPr>
            <a:r>
              <a:rPr lang="en-US" sz="2000" dirty="0" err="1">
                <a:latin typeface="Calibri" panose="020F0502020204030204" pitchFamily="34" charset="0"/>
                <a:cs typeface="Times New Roman" panose="02020603050405020304" pitchFamily="18" charset="0"/>
              </a:rPr>
              <a:t>Zimhi</a:t>
            </a:r>
            <a:r>
              <a:rPr lang="en-US" sz="2000" dirty="0">
                <a:latin typeface="Calibri" panose="020F0502020204030204" pitchFamily="34" charset="0"/>
                <a:cs typeface="Times New Roman" panose="02020603050405020304" pitchFamily="18" charset="0"/>
              </a:rPr>
              <a:t> is intended for administration by those 12 years of age and older.</a:t>
            </a:r>
          </a:p>
          <a:p>
            <a:pPr fontAlgn="base">
              <a:spcBef>
                <a:spcPts val="0"/>
              </a:spcBef>
              <a:buClr>
                <a:srgbClr val="000000"/>
              </a:buClr>
            </a:pPr>
            <a:r>
              <a:rPr lang="en-US" sz="2000" dirty="0">
                <a:latin typeface="Calibri" panose="020F0502020204030204" pitchFamily="34" charset="0"/>
                <a:cs typeface="Times New Roman" panose="02020603050405020304" pitchFamily="18" charset="0"/>
              </a:rPr>
              <a:t>Emergency medical care should be contacted immediately after use and persons administering </a:t>
            </a:r>
            <a:r>
              <a:rPr lang="en-US" sz="2000" dirty="0" err="1">
                <a:latin typeface="Calibri" panose="020F0502020204030204" pitchFamily="34" charset="0"/>
                <a:cs typeface="Times New Roman" panose="02020603050405020304" pitchFamily="18" charset="0"/>
              </a:rPr>
              <a:t>Zimhi</a:t>
            </a:r>
            <a:r>
              <a:rPr lang="en-US" sz="2000" dirty="0">
                <a:latin typeface="Calibri" panose="020F0502020204030204" pitchFamily="34" charset="0"/>
                <a:cs typeface="Times New Roman" panose="02020603050405020304" pitchFamily="18" charset="0"/>
              </a:rPr>
              <a:t> should continue to observe the patient until emergency services arrive. </a:t>
            </a:r>
          </a:p>
          <a:p>
            <a:pPr fontAlgn="base">
              <a:spcBef>
                <a:spcPts val="0"/>
              </a:spcBef>
              <a:buClr>
                <a:srgbClr val="000000"/>
              </a:buClr>
            </a:pPr>
            <a:r>
              <a:rPr lang="en-US" sz="2000" dirty="0">
                <a:latin typeface="Calibri" panose="020F0502020204030204" pitchFamily="34" charset="0"/>
                <a:cs typeface="Times New Roman" panose="02020603050405020304" pitchFamily="18" charset="0"/>
              </a:rPr>
              <a:t>Repeat dosing may be required dependent upon the amount, type, and route of administration of the opioid being reversed.  </a:t>
            </a:r>
          </a:p>
          <a:p>
            <a:pPr fontAlgn="base">
              <a:spcBef>
                <a:spcPts val="0"/>
              </a:spcBef>
              <a:buClr>
                <a:srgbClr val="000000"/>
              </a:buClr>
            </a:pPr>
            <a:r>
              <a:rPr lang="en-US" sz="2000" dirty="0">
                <a:latin typeface="Calibri" panose="020F0502020204030204" pitchFamily="34" charset="0"/>
                <a:cs typeface="Times New Roman" panose="02020603050405020304" pitchFamily="18" charset="0"/>
              </a:rPr>
              <a:t>If the desired response is not achieved after 2 or 3 minutes after an injection of </a:t>
            </a:r>
            <a:r>
              <a:rPr lang="en-US" sz="2000" dirty="0" err="1">
                <a:latin typeface="Calibri" panose="020F0502020204030204" pitchFamily="34" charset="0"/>
                <a:cs typeface="Times New Roman" panose="02020603050405020304" pitchFamily="18" charset="0"/>
              </a:rPr>
              <a:t>Zimhi</a:t>
            </a:r>
            <a:r>
              <a:rPr lang="en-US" sz="2000" dirty="0">
                <a:latin typeface="Calibri" panose="020F0502020204030204" pitchFamily="34" charset="0"/>
                <a:cs typeface="Times New Roman" panose="02020603050405020304" pitchFamily="18" charset="0"/>
              </a:rPr>
              <a:t>, an additional dose may be administered. If the patient still does not respond, additional doses can be administered every 2 to 3 minutes until emergency medical assistance arrives. </a:t>
            </a:r>
          </a:p>
        </p:txBody>
      </p:sp>
    </p:spTree>
    <p:extLst>
      <p:ext uri="{BB962C8B-B14F-4D97-AF65-F5344CB8AC3E}">
        <p14:creationId xmlns:p14="http://schemas.microsoft.com/office/powerpoint/2010/main" val="291194569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E19D1-DAA0-4AFB-8F62-38CD027F036E}"/>
              </a:ext>
            </a:extLst>
          </p:cNvPr>
          <p:cNvSpPr>
            <a:spLocks noGrp="1"/>
          </p:cNvSpPr>
          <p:nvPr>
            <p:ph type="title"/>
          </p:nvPr>
        </p:nvSpPr>
        <p:spPr/>
        <p:txBody>
          <a:bodyPr/>
          <a:lstStyle/>
          <a:p>
            <a:r>
              <a:rPr lang="en-US" sz="3200" dirty="0" err="1">
                <a:latin typeface="Calibri" panose="020F0502020204030204" pitchFamily="34" charset="0"/>
                <a:cs typeface="Times New Roman" panose="02020603050405020304" pitchFamily="18" charset="0"/>
              </a:rPr>
              <a:t>Zimhi</a:t>
            </a:r>
            <a:r>
              <a:rPr lang="en-US" sz="3200" dirty="0">
                <a:latin typeface="Calibri" panose="020F0502020204030204" pitchFamily="34" charset="0"/>
                <a:cs typeface="Times New Roman" panose="02020603050405020304" pitchFamily="18" charset="0"/>
              </a:rPr>
              <a:t> (naloxone)</a:t>
            </a:r>
            <a:endParaRPr lang="en-US" sz="3200" dirty="0"/>
          </a:p>
        </p:txBody>
      </p:sp>
      <p:sp>
        <p:nvSpPr>
          <p:cNvPr id="3" name="Content Placeholder 2">
            <a:extLst>
              <a:ext uri="{FF2B5EF4-FFF2-40B4-BE49-F238E27FC236}">
                <a16:creationId xmlns:a16="http://schemas.microsoft.com/office/drawing/2014/main" id="{85800334-B921-4C39-A569-4164E9BC93F2}"/>
              </a:ext>
            </a:extLst>
          </p:cNvPr>
          <p:cNvSpPr>
            <a:spLocks noGrp="1"/>
          </p:cNvSpPr>
          <p:nvPr>
            <p:ph idx="1"/>
          </p:nvPr>
        </p:nvSpPr>
        <p:spPr/>
        <p:txBody>
          <a:bodyPr/>
          <a:lstStyle/>
          <a:p>
            <a:pPr fontAlgn="base">
              <a:spcBef>
                <a:spcPts val="0"/>
              </a:spcBef>
              <a:buClr>
                <a:srgbClr val="000000"/>
              </a:buClr>
            </a:pPr>
            <a:r>
              <a:rPr lang="en-US" sz="2000" dirty="0">
                <a:latin typeface="Calibri" panose="020F0502020204030204" pitchFamily="34" charset="0"/>
                <a:cs typeface="Times New Roman" panose="02020603050405020304" pitchFamily="18" charset="0"/>
              </a:rPr>
              <a:t>Contraindications: known hypersensitivity to naloxone or to the other ingredients</a:t>
            </a:r>
          </a:p>
          <a:p>
            <a:pPr marL="0" indent="0" fontAlgn="base">
              <a:spcBef>
                <a:spcPts val="0"/>
              </a:spcBef>
              <a:buClr>
                <a:srgbClr val="000000"/>
              </a:buClr>
              <a:buNone/>
            </a:pPr>
            <a:endParaRPr lang="en-US" sz="2000" dirty="0">
              <a:latin typeface="Calibri" panose="020F0502020204030204" pitchFamily="34" charset="0"/>
              <a:cs typeface="Times New Roman" panose="02020603050405020304" pitchFamily="18" charset="0"/>
            </a:endParaRPr>
          </a:p>
          <a:p>
            <a:pPr fontAlgn="base">
              <a:spcBef>
                <a:spcPts val="0"/>
              </a:spcBef>
              <a:buClr>
                <a:srgbClr val="000000"/>
              </a:buClr>
            </a:pPr>
            <a:r>
              <a:rPr lang="en-US" sz="2000" dirty="0">
                <a:latin typeface="Calibri" panose="020F0502020204030204" pitchFamily="34" charset="0"/>
                <a:cs typeface="Times New Roman" panose="02020603050405020304" pitchFamily="18" charset="0"/>
              </a:rPr>
              <a:t>Warnings/Precautions:</a:t>
            </a:r>
          </a:p>
          <a:p>
            <a:pPr marL="857250" lvl="2" indent="-285750" fontAlgn="base">
              <a:lnSpc>
                <a:spcPct val="115000"/>
              </a:lnSpc>
              <a:spcBef>
                <a:spcPts val="0"/>
              </a:spcBef>
              <a:spcAft>
                <a:spcPts val="300"/>
              </a:spcAft>
              <a:buClr>
                <a:srgbClr val="000000"/>
              </a:buClr>
              <a:buFont typeface="Wingdings" panose="05000000000000000000" pitchFamily="2" charset="2"/>
              <a:buChar char="Ø"/>
            </a:pPr>
            <a:r>
              <a:rPr lang="en-US" dirty="0">
                <a:solidFill>
                  <a:srgbClr val="000000"/>
                </a:solidFill>
                <a:latin typeface="Calibri" panose="020F0502020204030204" pitchFamily="34" charset="0"/>
                <a:cs typeface="Calibri" panose="020F0502020204030204" pitchFamily="34" charset="0"/>
              </a:rPr>
              <a:t>Risk of recurrent respiratory and CNS depression</a:t>
            </a:r>
          </a:p>
          <a:p>
            <a:pPr marL="857250" lvl="2" indent="-285750" fontAlgn="base">
              <a:lnSpc>
                <a:spcPct val="115000"/>
              </a:lnSpc>
              <a:spcBef>
                <a:spcPts val="0"/>
              </a:spcBef>
              <a:spcAft>
                <a:spcPts val="300"/>
              </a:spcAft>
              <a:buClr>
                <a:srgbClr val="000000"/>
              </a:buClr>
              <a:buFont typeface="Wingdings" panose="05000000000000000000" pitchFamily="2" charset="2"/>
              <a:buChar char="Ø"/>
            </a:pPr>
            <a:r>
              <a:rPr lang="en-US" dirty="0">
                <a:solidFill>
                  <a:srgbClr val="000000"/>
                </a:solidFill>
                <a:latin typeface="Calibri" panose="020F0502020204030204" pitchFamily="34" charset="0"/>
                <a:cs typeface="Calibri" panose="020F0502020204030204" pitchFamily="34" charset="0"/>
              </a:rPr>
              <a:t>Limited efficacy with partial agonists or mixed agonist/antagonists</a:t>
            </a:r>
          </a:p>
          <a:p>
            <a:pPr marL="857250" lvl="2" indent="-285750" fontAlgn="base">
              <a:lnSpc>
                <a:spcPct val="115000"/>
              </a:lnSpc>
              <a:spcBef>
                <a:spcPts val="0"/>
              </a:spcBef>
              <a:spcAft>
                <a:spcPts val="300"/>
              </a:spcAft>
              <a:buClr>
                <a:srgbClr val="000000"/>
              </a:buClr>
              <a:buFont typeface="Wingdings" panose="05000000000000000000" pitchFamily="2" charset="2"/>
              <a:buChar char="Ø"/>
            </a:pPr>
            <a:r>
              <a:rPr lang="en-US" dirty="0">
                <a:solidFill>
                  <a:srgbClr val="000000"/>
                </a:solidFill>
                <a:latin typeface="Calibri" panose="020F0502020204030204" pitchFamily="34" charset="0"/>
                <a:cs typeface="Calibri" panose="020F0502020204030204" pitchFamily="34" charset="0"/>
              </a:rPr>
              <a:t>Precipitation of severe opioid withdrawal (monitor patients for opioid withdrawal)</a:t>
            </a:r>
          </a:p>
          <a:p>
            <a:pPr marL="857250" lvl="2" indent="-285750" fontAlgn="base">
              <a:lnSpc>
                <a:spcPct val="115000"/>
              </a:lnSpc>
              <a:spcBef>
                <a:spcPts val="0"/>
              </a:spcBef>
              <a:spcAft>
                <a:spcPts val="300"/>
              </a:spcAft>
              <a:buClr>
                <a:srgbClr val="000000"/>
              </a:buClr>
              <a:buFont typeface="Wingdings" panose="05000000000000000000" pitchFamily="2" charset="2"/>
              <a:buChar char="Ø"/>
            </a:pPr>
            <a:r>
              <a:rPr lang="en-US" dirty="0">
                <a:solidFill>
                  <a:srgbClr val="000000"/>
                </a:solidFill>
                <a:latin typeface="Calibri" panose="020F0502020204030204" pitchFamily="34" charset="0"/>
                <a:cs typeface="Calibri" panose="020F0502020204030204" pitchFamily="34" charset="0"/>
              </a:rPr>
              <a:t>Risk of accidental needlestick injury </a:t>
            </a:r>
          </a:p>
          <a:p>
            <a:endParaRPr lang="en-US" sz="1800" b="0" i="0" u="none" strike="noStrike" baseline="0" dirty="0">
              <a:solidFill>
                <a:srgbClr val="000000"/>
              </a:solidFill>
              <a:latin typeface="Calibri" panose="020F0502020204030204" pitchFamily="34" charset="0"/>
            </a:endParaRPr>
          </a:p>
          <a:p>
            <a:pPr marL="0" indent="0">
              <a:buNone/>
            </a:pPr>
            <a:endParaRPr lang="en-US" altLang="en-US" b="1" i="1" dirty="0">
              <a:solidFill>
                <a:schemeClr val="tx1">
                  <a:lumMod val="50000"/>
                </a:schemeClr>
              </a:solidFill>
            </a:endParaRPr>
          </a:p>
        </p:txBody>
      </p:sp>
    </p:spTree>
    <p:extLst>
      <p:ext uri="{BB962C8B-B14F-4D97-AF65-F5344CB8AC3E}">
        <p14:creationId xmlns:p14="http://schemas.microsoft.com/office/powerpoint/2010/main" val="406788435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E19D1-DAA0-4AFB-8F62-38CD027F036E}"/>
              </a:ext>
            </a:extLst>
          </p:cNvPr>
          <p:cNvSpPr>
            <a:spLocks noGrp="1"/>
          </p:cNvSpPr>
          <p:nvPr>
            <p:ph type="title"/>
          </p:nvPr>
        </p:nvSpPr>
        <p:spPr/>
        <p:txBody>
          <a:bodyPr/>
          <a:lstStyle/>
          <a:p>
            <a:r>
              <a:rPr lang="en-US" sz="3200" dirty="0" err="1">
                <a:latin typeface="Calibri" panose="020F0502020204030204" pitchFamily="34" charset="0"/>
                <a:cs typeface="Times New Roman" panose="02020603050405020304" pitchFamily="18" charset="0"/>
              </a:rPr>
              <a:t>Zimhi</a:t>
            </a:r>
            <a:r>
              <a:rPr lang="en-US" sz="3200" dirty="0">
                <a:latin typeface="Calibri" panose="020F0502020204030204" pitchFamily="34" charset="0"/>
                <a:cs typeface="Times New Roman" panose="02020603050405020304" pitchFamily="18" charset="0"/>
              </a:rPr>
              <a:t> (naloxone)</a:t>
            </a:r>
            <a:endParaRPr lang="en-US" sz="3200" dirty="0"/>
          </a:p>
        </p:txBody>
      </p:sp>
      <p:sp>
        <p:nvSpPr>
          <p:cNvPr id="3" name="Content Placeholder 2">
            <a:extLst>
              <a:ext uri="{FF2B5EF4-FFF2-40B4-BE49-F238E27FC236}">
                <a16:creationId xmlns:a16="http://schemas.microsoft.com/office/drawing/2014/main" id="{85800334-B921-4C39-A569-4164E9BC93F2}"/>
              </a:ext>
            </a:extLst>
          </p:cNvPr>
          <p:cNvSpPr>
            <a:spLocks noGrp="1"/>
          </p:cNvSpPr>
          <p:nvPr>
            <p:ph idx="1"/>
          </p:nvPr>
        </p:nvSpPr>
        <p:spPr/>
        <p:txBody>
          <a:bodyPr/>
          <a:lstStyle/>
          <a:p>
            <a:pPr fontAlgn="base">
              <a:spcBef>
                <a:spcPts val="0"/>
              </a:spcBef>
              <a:buClr>
                <a:srgbClr val="000000"/>
              </a:buClr>
            </a:pPr>
            <a:r>
              <a:rPr lang="en-US" sz="2000" dirty="0">
                <a:latin typeface="Calibri" panose="020F0502020204030204" pitchFamily="34" charset="0"/>
                <a:cs typeface="Times New Roman" panose="02020603050405020304" pitchFamily="18" charset="0"/>
              </a:rPr>
              <a:t>Adverse reactions: </a:t>
            </a:r>
          </a:p>
          <a:p>
            <a:pPr marL="857250" lvl="2" indent="-285750" fontAlgn="base">
              <a:lnSpc>
                <a:spcPct val="115000"/>
              </a:lnSpc>
              <a:spcBef>
                <a:spcPts val="0"/>
              </a:spcBef>
              <a:spcAft>
                <a:spcPts val="300"/>
              </a:spcAft>
              <a:buClr>
                <a:srgbClr val="000000"/>
              </a:buClr>
              <a:buFont typeface="Wingdings" panose="05000000000000000000" pitchFamily="2" charset="2"/>
              <a:buChar char="Ø"/>
            </a:pPr>
            <a:r>
              <a:rPr lang="en-US" dirty="0">
                <a:solidFill>
                  <a:srgbClr val="000000"/>
                </a:solidFill>
                <a:latin typeface="Calibri" panose="020F0502020204030204" pitchFamily="34" charset="0"/>
                <a:cs typeface="Calibri" panose="020F0502020204030204" pitchFamily="34" charset="0"/>
              </a:rPr>
              <a:t>Nausea</a:t>
            </a:r>
          </a:p>
          <a:p>
            <a:pPr marL="857250" lvl="2" indent="-285750" fontAlgn="base">
              <a:lnSpc>
                <a:spcPct val="115000"/>
              </a:lnSpc>
              <a:spcBef>
                <a:spcPts val="0"/>
              </a:spcBef>
              <a:spcAft>
                <a:spcPts val="300"/>
              </a:spcAft>
              <a:buClr>
                <a:srgbClr val="000000"/>
              </a:buClr>
              <a:buFont typeface="Wingdings" panose="05000000000000000000" pitchFamily="2" charset="2"/>
              <a:buChar char="Ø"/>
            </a:pPr>
            <a:r>
              <a:rPr lang="en-US" dirty="0">
                <a:solidFill>
                  <a:srgbClr val="000000"/>
                </a:solidFill>
                <a:latin typeface="Calibri" panose="020F0502020204030204" pitchFamily="34" charset="0"/>
                <a:cs typeface="Calibri" panose="020F0502020204030204" pitchFamily="34" charset="0"/>
              </a:rPr>
              <a:t>Dizziness</a:t>
            </a:r>
          </a:p>
          <a:p>
            <a:pPr marL="857250" lvl="2" indent="-285750" fontAlgn="base">
              <a:lnSpc>
                <a:spcPct val="115000"/>
              </a:lnSpc>
              <a:spcBef>
                <a:spcPts val="0"/>
              </a:spcBef>
              <a:spcAft>
                <a:spcPts val="300"/>
              </a:spcAft>
              <a:buClr>
                <a:srgbClr val="000000"/>
              </a:buClr>
              <a:buFont typeface="Wingdings" panose="05000000000000000000" pitchFamily="2" charset="2"/>
              <a:buChar char="Ø"/>
            </a:pPr>
            <a:r>
              <a:rPr lang="en-US" dirty="0">
                <a:solidFill>
                  <a:srgbClr val="000000"/>
                </a:solidFill>
                <a:latin typeface="Calibri" panose="020F0502020204030204" pitchFamily="34" charset="0"/>
                <a:cs typeface="Calibri" panose="020F0502020204030204" pitchFamily="34" charset="0"/>
              </a:rPr>
              <a:t>Lightheadedness</a:t>
            </a:r>
          </a:p>
          <a:p>
            <a:pPr marL="857250" lvl="2" indent="-285750" fontAlgn="base">
              <a:lnSpc>
                <a:spcPct val="115000"/>
              </a:lnSpc>
              <a:spcBef>
                <a:spcPts val="0"/>
              </a:spcBef>
              <a:spcAft>
                <a:spcPts val="300"/>
              </a:spcAft>
              <a:buClr>
                <a:srgbClr val="000000"/>
              </a:buClr>
              <a:buFont typeface="Wingdings" panose="05000000000000000000" pitchFamily="2" charset="2"/>
              <a:buChar char="Ø"/>
            </a:pPr>
            <a:r>
              <a:rPr lang="en-US" dirty="0">
                <a:solidFill>
                  <a:srgbClr val="000000"/>
                </a:solidFill>
                <a:latin typeface="Calibri" panose="020F0502020204030204" pitchFamily="34" charset="0"/>
                <a:cs typeface="Calibri" panose="020F0502020204030204" pitchFamily="34" charset="0"/>
              </a:rPr>
              <a:t>Elevated bilirubin</a:t>
            </a:r>
          </a:p>
          <a:p>
            <a:pPr marL="857250" lvl="2" indent="-285750" fontAlgn="base">
              <a:lnSpc>
                <a:spcPct val="115000"/>
              </a:lnSpc>
              <a:spcBef>
                <a:spcPts val="0"/>
              </a:spcBef>
              <a:spcAft>
                <a:spcPts val="300"/>
              </a:spcAft>
              <a:buClr>
                <a:srgbClr val="000000"/>
              </a:buClr>
              <a:buFont typeface="Wingdings" panose="05000000000000000000" pitchFamily="2" charset="2"/>
              <a:buChar char="Ø"/>
            </a:pPr>
            <a:endParaRPr lang="en-US" dirty="0">
              <a:solidFill>
                <a:srgbClr val="000000"/>
              </a:solidFill>
              <a:latin typeface="Calibri" panose="020F0502020204030204" pitchFamily="34" charset="0"/>
              <a:cs typeface="Calibri" panose="020F0502020204030204" pitchFamily="34" charset="0"/>
            </a:endParaRPr>
          </a:p>
          <a:p>
            <a:pPr marL="342900" lvl="2" indent="-342900" fontAlgn="base">
              <a:lnSpc>
                <a:spcPct val="115000"/>
              </a:lnSpc>
              <a:spcBef>
                <a:spcPts val="0"/>
              </a:spcBef>
              <a:spcAft>
                <a:spcPts val="300"/>
              </a:spcAft>
              <a:buClr>
                <a:srgbClr val="000000"/>
              </a:buClr>
              <a:buFont typeface="Arial" panose="020B0604020202020204" pitchFamily="34" charset="0"/>
              <a:buChar char="•"/>
            </a:pPr>
            <a:r>
              <a:rPr lang="en-US" dirty="0">
                <a:latin typeface="Calibri" panose="020F0502020204030204" pitchFamily="34" charset="0"/>
                <a:cs typeface="Times New Roman" panose="02020603050405020304" pitchFamily="18" charset="0"/>
              </a:rPr>
              <a:t>Approved via the 505(b)(2) pathway, hence at least a portion of the data supporting its approval may have been derived from another naloxone formulation/another manufacturer; for </a:t>
            </a:r>
            <a:r>
              <a:rPr lang="en-US" dirty="0" err="1">
                <a:latin typeface="Calibri" panose="020F0502020204030204" pitchFamily="34" charset="0"/>
                <a:cs typeface="Times New Roman" panose="02020603050405020304" pitchFamily="18" charset="0"/>
              </a:rPr>
              <a:t>Zimhi</a:t>
            </a:r>
            <a:r>
              <a:rPr lang="en-US" dirty="0">
                <a:latin typeface="Calibri" panose="020F0502020204030204" pitchFamily="34" charset="0"/>
                <a:cs typeface="Times New Roman" panose="02020603050405020304" pitchFamily="18" charset="0"/>
              </a:rPr>
              <a:t>, the application relied, in part, on safety and efficacy data for naloxone HCl injection.</a:t>
            </a:r>
          </a:p>
          <a:p>
            <a:pPr marL="857250" lvl="2" indent="-285750" fontAlgn="base">
              <a:lnSpc>
                <a:spcPct val="115000"/>
              </a:lnSpc>
              <a:spcBef>
                <a:spcPts val="0"/>
              </a:spcBef>
              <a:spcAft>
                <a:spcPts val="300"/>
              </a:spcAft>
              <a:buClr>
                <a:srgbClr val="000000"/>
              </a:buClr>
              <a:buFont typeface="Wingdings" panose="05000000000000000000" pitchFamily="2" charset="2"/>
              <a:buChar char="Ø"/>
            </a:pPr>
            <a:r>
              <a:rPr lang="en-US" dirty="0">
                <a:solidFill>
                  <a:srgbClr val="000000"/>
                </a:solidFill>
                <a:latin typeface="Calibri" panose="020F0502020204030204" pitchFamily="34" charset="0"/>
                <a:cs typeface="Calibri" panose="020F0502020204030204" pitchFamily="34" charset="0"/>
              </a:rPr>
              <a:t> </a:t>
            </a:r>
          </a:p>
          <a:p>
            <a:endParaRPr lang="en-US" sz="1800" b="0" i="0" u="none" strike="noStrike" baseline="0" dirty="0">
              <a:solidFill>
                <a:srgbClr val="000000"/>
              </a:solidFill>
              <a:latin typeface="Calibri" panose="020F0502020204030204" pitchFamily="34" charset="0"/>
            </a:endParaRPr>
          </a:p>
          <a:p>
            <a:pPr marL="0" indent="0">
              <a:buNone/>
            </a:pPr>
            <a:endParaRPr lang="en-US" altLang="en-US" b="1" i="1" dirty="0">
              <a:solidFill>
                <a:schemeClr val="tx1">
                  <a:lumMod val="50000"/>
                </a:schemeClr>
              </a:solidFill>
            </a:endParaRPr>
          </a:p>
        </p:txBody>
      </p:sp>
    </p:spTree>
    <p:extLst>
      <p:ext uri="{BB962C8B-B14F-4D97-AF65-F5344CB8AC3E}">
        <p14:creationId xmlns:p14="http://schemas.microsoft.com/office/powerpoint/2010/main" val="2879882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E19D1-DAA0-4AFB-8F62-38CD027F036E}"/>
              </a:ext>
            </a:extLst>
          </p:cNvPr>
          <p:cNvSpPr>
            <a:spLocks noGrp="1"/>
          </p:cNvSpPr>
          <p:nvPr>
            <p:ph type="title"/>
          </p:nvPr>
        </p:nvSpPr>
        <p:spPr/>
        <p:txBody>
          <a:bodyPr/>
          <a:lstStyle/>
          <a:p>
            <a:r>
              <a:rPr lang="en-US" altLang="en-US" dirty="0"/>
              <a:t>Opioid Dependence Treatments</a:t>
            </a:r>
            <a:endParaRPr lang="en-US" dirty="0"/>
          </a:p>
        </p:txBody>
      </p:sp>
      <p:sp>
        <p:nvSpPr>
          <p:cNvPr id="3" name="Content Placeholder 2">
            <a:extLst>
              <a:ext uri="{FF2B5EF4-FFF2-40B4-BE49-F238E27FC236}">
                <a16:creationId xmlns:a16="http://schemas.microsoft.com/office/drawing/2014/main" id="{85800334-B921-4C39-A569-4164E9BC93F2}"/>
              </a:ext>
            </a:extLst>
          </p:cNvPr>
          <p:cNvSpPr>
            <a:spLocks noGrp="1"/>
          </p:cNvSpPr>
          <p:nvPr>
            <p:ph idx="1"/>
          </p:nvPr>
        </p:nvSpPr>
        <p:spPr>
          <a:xfrm>
            <a:off x="457200" y="874514"/>
            <a:ext cx="8229600" cy="3394472"/>
          </a:xfrm>
        </p:spPr>
        <p:txBody>
          <a:bodyPr/>
          <a:lstStyle/>
          <a:p>
            <a:pPr marL="0" indent="0">
              <a:buNone/>
            </a:pPr>
            <a:r>
              <a:rPr lang="en-US" altLang="en-US" b="1" i="1" dirty="0">
                <a:solidFill>
                  <a:schemeClr val="tx1">
                    <a:lumMod val="50000"/>
                  </a:schemeClr>
                </a:solidFill>
              </a:rPr>
              <a:t>Product/Guideline Updates:</a:t>
            </a:r>
          </a:p>
          <a:p>
            <a:pPr marR="0" lvl="0" fontAlgn="base">
              <a:spcBef>
                <a:spcPts val="0"/>
              </a:spcBef>
              <a:buClr>
                <a:srgbClr val="000000"/>
              </a:buClr>
            </a:pPr>
            <a:r>
              <a:rPr lang="en-US" sz="2000" dirty="0">
                <a:latin typeface="Calibri" panose="020F0502020204030204" pitchFamily="34" charset="0"/>
                <a:cs typeface="Times New Roman" panose="02020603050405020304" pitchFamily="18" charset="0"/>
              </a:rPr>
              <a:t>FDA issued a Drug Safety Communication warning that dental problems, including tooth decay, cavities, oral infections, and loss of teeth, have been reported with medicines containing buprenorphine that are dissolved in the mouth. </a:t>
            </a:r>
          </a:p>
          <a:p>
            <a:pPr marR="0" lvl="0" fontAlgn="base">
              <a:spcBef>
                <a:spcPts val="0"/>
              </a:spcBef>
              <a:buClr>
                <a:srgbClr val="000000"/>
              </a:buClr>
            </a:pPr>
            <a:r>
              <a:rPr lang="en-US" sz="2000" dirty="0">
                <a:latin typeface="Calibri" panose="020F0502020204030204" pitchFamily="34" charset="0"/>
                <a:cs typeface="Times New Roman" panose="02020603050405020304" pitchFamily="18" charset="0"/>
              </a:rPr>
              <a:t>HCPs should inquire about dental concerns and advise patients of the importance of taking extra steps after the medicine has completely dissolved, including to gently rinse their teeth and gums with water and then swallow and wait at least 1 hour before brushing their teeth. </a:t>
            </a:r>
          </a:p>
          <a:p>
            <a:pPr marR="0" lvl="0" fontAlgn="base">
              <a:spcBef>
                <a:spcPts val="0"/>
              </a:spcBef>
              <a:buClr>
                <a:srgbClr val="000000"/>
              </a:buClr>
            </a:pPr>
            <a:r>
              <a:rPr lang="en-US" sz="2000" dirty="0">
                <a:latin typeface="Calibri" panose="020F0502020204030204" pitchFamily="34" charset="0"/>
                <a:cs typeface="Times New Roman" panose="02020603050405020304" pitchFamily="18" charset="0"/>
              </a:rPr>
              <a:t>Product labeling will be updated accordingly. </a:t>
            </a:r>
          </a:p>
        </p:txBody>
      </p:sp>
    </p:spTree>
    <p:extLst>
      <p:ext uri="{BB962C8B-B14F-4D97-AF65-F5344CB8AC3E}">
        <p14:creationId xmlns:p14="http://schemas.microsoft.com/office/powerpoint/2010/main" val="1375695236"/>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3152D-DE3A-42C3-AAC8-0C0C7C5DDCB6}"/>
              </a:ext>
            </a:extLst>
          </p:cNvPr>
          <p:cNvSpPr>
            <a:spLocks noGrp="1"/>
          </p:cNvSpPr>
          <p:nvPr>
            <p:ph type="ctrTitle"/>
          </p:nvPr>
        </p:nvSpPr>
        <p:spPr/>
        <p:txBody>
          <a:bodyPr/>
          <a:lstStyle/>
          <a:p>
            <a:r>
              <a:rPr lang="en-US" altLang="en-US" dirty="0"/>
              <a:t>Pancreatic Enzymes</a:t>
            </a:r>
            <a:endParaRPr lang="en-US" dirty="0"/>
          </a:p>
        </p:txBody>
      </p:sp>
      <p:sp>
        <p:nvSpPr>
          <p:cNvPr id="3" name="Subtitle 2">
            <a:extLst>
              <a:ext uri="{FF2B5EF4-FFF2-40B4-BE49-F238E27FC236}">
                <a16:creationId xmlns:a16="http://schemas.microsoft.com/office/drawing/2014/main" id="{42486D72-E06C-4E1A-AD42-9FE4F1B18471}"/>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81945765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060B4-B757-4438-AFDB-04B3DCE6940B}"/>
              </a:ext>
            </a:extLst>
          </p:cNvPr>
          <p:cNvSpPr>
            <a:spLocks noGrp="1"/>
          </p:cNvSpPr>
          <p:nvPr>
            <p:ph type="title"/>
          </p:nvPr>
        </p:nvSpPr>
        <p:spPr/>
        <p:txBody>
          <a:bodyPr/>
          <a:lstStyle/>
          <a:p>
            <a:r>
              <a:rPr lang="en-US" altLang="en-US" dirty="0"/>
              <a:t>Pancreatic Enzymes</a:t>
            </a:r>
            <a:endParaRPr lang="en-US" dirty="0"/>
          </a:p>
        </p:txBody>
      </p:sp>
      <p:sp>
        <p:nvSpPr>
          <p:cNvPr id="3" name="Content Placeholder 2">
            <a:extLst>
              <a:ext uri="{FF2B5EF4-FFF2-40B4-BE49-F238E27FC236}">
                <a16:creationId xmlns:a16="http://schemas.microsoft.com/office/drawing/2014/main" id="{228A52D1-B008-47A7-829D-EDED4DEE995B}"/>
              </a:ext>
            </a:extLst>
          </p:cNvPr>
          <p:cNvSpPr>
            <a:spLocks noGrp="1"/>
          </p:cNvSpPr>
          <p:nvPr>
            <p:ph idx="1"/>
          </p:nvPr>
        </p:nvSpPr>
        <p:spPr/>
        <p:txBody>
          <a:bodyPr/>
          <a:lstStyle/>
          <a:p>
            <a:pPr>
              <a:buNone/>
            </a:pPr>
            <a:r>
              <a:rPr lang="en-US" altLang="en-US" sz="2400" b="1" i="1" dirty="0">
                <a:solidFill>
                  <a:schemeClr val="tx1">
                    <a:lumMod val="50000"/>
                  </a:schemeClr>
                </a:solidFill>
              </a:rPr>
              <a:t>Class Overview: Products</a:t>
            </a:r>
            <a:endParaRPr lang="en-US" sz="2400" dirty="0">
              <a:solidFill>
                <a:schemeClr val="tx1">
                  <a:lumMod val="50000"/>
                </a:schemeClr>
              </a:solidFill>
            </a:endParaRPr>
          </a:p>
          <a:p>
            <a:r>
              <a:rPr lang="en-US" sz="2400" dirty="0">
                <a:solidFill>
                  <a:schemeClr val="tx1">
                    <a:lumMod val="50000"/>
                  </a:schemeClr>
                </a:solidFill>
              </a:rPr>
              <a:t>Creon</a:t>
            </a:r>
          </a:p>
          <a:p>
            <a:r>
              <a:rPr lang="en-US" sz="2400" dirty="0">
                <a:solidFill>
                  <a:schemeClr val="tx1">
                    <a:lumMod val="50000"/>
                  </a:schemeClr>
                </a:solidFill>
              </a:rPr>
              <a:t>Pancreaze</a:t>
            </a:r>
          </a:p>
          <a:p>
            <a:r>
              <a:rPr lang="en-US" sz="2400" dirty="0">
                <a:solidFill>
                  <a:schemeClr val="tx1">
                    <a:lumMod val="50000"/>
                  </a:schemeClr>
                </a:solidFill>
              </a:rPr>
              <a:t>Pertzye</a:t>
            </a:r>
          </a:p>
          <a:p>
            <a:r>
              <a:rPr lang="en-US" sz="2400" dirty="0">
                <a:solidFill>
                  <a:schemeClr val="tx1">
                    <a:lumMod val="50000"/>
                  </a:schemeClr>
                </a:solidFill>
              </a:rPr>
              <a:t>Viokace</a:t>
            </a:r>
          </a:p>
          <a:p>
            <a:r>
              <a:rPr lang="en-US" sz="2400" dirty="0">
                <a:solidFill>
                  <a:schemeClr val="tx1">
                    <a:lumMod val="50000"/>
                  </a:schemeClr>
                </a:solidFill>
              </a:rPr>
              <a:t>Zenpep</a:t>
            </a:r>
            <a:endParaRPr lang="en-US" dirty="0"/>
          </a:p>
        </p:txBody>
      </p:sp>
    </p:spTree>
    <p:extLst>
      <p:ext uri="{BB962C8B-B14F-4D97-AF65-F5344CB8AC3E}">
        <p14:creationId xmlns:p14="http://schemas.microsoft.com/office/powerpoint/2010/main" val="2991320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EE3EA-00FE-4445-B6FE-B047B0B89322}"/>
              </a:ext>
            </a:extLst>
          </p:cNvPr>
          <p:cNvSpPr>
            <a:spLocks noGrp="1"/>
          </p:cNvSpPr>
          <p:nvPr>
            <p:ph type="title"/>
          </p:nvPr>
        </p:nvSpPr>
        <p:spPr>
          <a:xfrm>
            <a:off x="533400" y="9939"/>
            <a:ext cx="8229600" cy="857250"/>
          </a:xfrm>
        </p:spPr>
        <p:txBody>
          <a:bodyPr/>
          <a:lstStyle/>
          <a:p>
            <a:r>
              <a:rPr lang="en-US" altLang="en-US" dirty="0"/>
              <a:t>Anticoagulants</a:t>
            </a:r>
            <a:endParaRPr lang="en-US" dirty="0"/>
          </a:p>
        </p:txBody>
      </p:sp>
      <p:graphicFrame>
        <p:nvGraphicFramePr>
          <p:cNvPr id="4" name="Content Placeholder 3">
            <a:extLst>
              <a:ext uri="{FF2B5EF4-FFF2-40B4-BE49-F238E27FC236}">
                <a16:creationId xmlns:a16="http://schemas.microsoft.com/office/drawing/2014/main" id="{E5803D86-52DA-46D0-8EC9-D1929E880AE0}"/>
              </a:ext>
            </a:extLst>
          </p:cNvPr>
          <p:cNvGraphicFramePr>
            <a:graphicFrameLocks noGrp="1"/>
          </p:cNvGraphicFramePr>
          <p:nvPr>
            <p:ph idx="1"/>
            <p:extLst>
              <p:ext uri="{D42A27DB-BD31-4B8C-83A1-F6EECF244321}">
                <p14:modId xmlns:p14="http://schemas.microsoft.com/office/powerpoint/2010/main" val="2718512499"/>
              </p:ext>
            </p:extLst>
          </p:nvPr>
        </p:nvGraphicFramePr>
        <p:xfrm>
          <a:off x="304800" y="971550"/>
          <a:ext cx="8610601" cy="2913541"/>
        </p:xfrm>
        <a:graphic>
          <a:graphicData uri="http://schemas.openxmlformats.org/drawingml/2006/table">
            <a:tbl>
              <a:tblPr firstRow="1" bandRow="1">
                <a:tableStyleId>{5C22544A-7EE6-4342-B048-85BDC9FD1C3A}</a:tableStyleId>
              </a:tblPr>
              <a:tblGrid>
                <a:gridCol w="1056021">
                  <a:extLst>
                    <a:ext uri="{9D8B030D-6E8A-4147-A177-3AD203B41FA5}">
                      <a16:colId xmlns:a16="http://schemas.microsoft.com/office/drawing/2014/main" val="20000"/>
                    </a:ext>
                  </a:extLst>
                </a:gridCol>
                <a:gridCol w="1137248">
                  <a:extLst>
                    <a:ext uri="{9D8B030D-6E8A-4147-A177-3AD203B41FA5}">
                      <a16:colId xmlns:a16="http://schemas.microsoft.com/office/drawing/2014/main" val="20001"/>
                    </a:ext>
                  </a:extLst>
                </a:gridCol>
                <a:gridCol w="266903">
                  <a:extLst>
                    <a:ext uri="{9D8B030D-6E8A-4147-A177-3AD203B41FA5}">
                      <a16:colId xmlns:a16="http://schemas.microsoft.com/office/drawing/2014/main" val="20002"/>
                    </a:ext>
                  </a:extLst>
                </a:gridCol>
                <a:gridCol w="1114042">
                  <a:extLst>
                    <a:ext uri="{9D8B030D-6E8A-4147-A177-3AD203B41FA5}">
                      <a16:colId xmlns:a16="http://schemas.microsoft.com/office/drawing/2014/main" val="20003"/>
                    </a:ext>
                  </a:extLst>
                </a:gridCol>
                <a:gridCol w="1346128">
                  <a:extLst>
                    <a:ext uri="{9D8B030D-6E8A-4147-A177-3AD203B41FA5}">
                      <a16:colId xmlns:a16="http://schemas.microsoft.com/office/drawing/2014/main" val="20004"/>
                    </a:ext>
                  </a:extLst>
                </a:gridCol>
                <a:gridCol w="1230086">
                  <a:extLst>
                    <a:ext uri="{9D8B030D-6E8A-4147-A177-3AD203B41FA5}">
                      <a16:colId xmlns:a16="http://schemas.microsoft.com/office/drawing/2014/main" val="20005"/>
                    </a:ext>
                  </a:extLst>
                </a:gridCol>
                <a:gridCol w="997996">
                  <a:extLst>
                    <a:ext uri="{9D8B030D-6E8A-4147-A177-3AD203B41FA5}">
                      <a16:colId xmlns:a16="http://schemas.microsoft.com/office/drawing/2014/main" val="20006"/>
                    </a:ext>
                  </a:extLst>
                </a:gridCol>
                <a:gridCol w="1462177">
                  <a:extLst>
                    <a:ext uri="{9D8B030D-6E8A-4147-A177-3AD203B41FA5}">
                      <a16:colId xmlns:a16="http://schemas.microsoft.com/office/drawing/2014/main" val="20007"/>
                    </a:ext>
                  </a:extLst>
                </a:gridCol>
              </a:tblGrid>
              <a:tr h="149119">
                <a:tc rowSpan="2">
                  <a:txBody>
                    <a:bodyPr/>
                    <a:lstStyle/>
                    <a:p>
                      <a:pPr marL="0" marR="0" algn="ctr">
                        <a:spcBef>
                          <a:spcPts val="200"/>
                        </a:spcBef>
                        <a:spcAft>
                          <a:spcPts val="200"/>
                        </a:spcAft>
                      </a:pPr>
                      <a:r>
                        <a:rPr lang="en-US" sz="1400" b="1" dirty="0">
                          <a:latin typeface="+mj-lt"/>
                          <a:ea typeface="Times New Roman"/>
                          <a:cs typeface="Times New Roman"/>
                        </a:rPr>
                        <a:t>Drug</a:t>
                      </a:r>
                    </a:p>
                  </a:txBody>
                  <a:tcPr marL="18415" marR="18415" marT="0" marB="0" anchor="ctr"/>
                </a:tc>
                <a:tc rowSpan="2" gridSpan="2">
                  <a:txBody>
                    <a:bodyPr/>
                    <a:lstStyle/>
                    <a:p>
                      <a:pPr marL="0" marR="0" algn="ctr">
                        <a:spcBef>
                          <a:spcPts val="200"/>
                        </a:spcBef>
                        <a:spcAft>
                          <a:spcPts val="200"/>
                        </a:spcAft>
                      </a:pPr>
                      <a:r>
                        <a:rPr lang="en-US" sz="1400" b="1" dirty="0">
                          <a:latin typeface="+mj-lt"/>
                          <a:ea typeface="Times New Roman"/>
                          <a:cs typeface="Times New Roman"/>
                        </a:rPr>
                        <a:t>Manufacturer</a:t>
                      </a:r>
                    </a:p>
                  </a:txBody>
                  <a:tcPr marL="18415" marR="18415" marT="0" marB="0" anchor="ctr"/>
                </a:tc>
                <a:tc rowSpan="2" hMerge="1">
                  <a:txBody>
                    <a:bodyPr/>
                    <a:lstStyle/>
                    <a:p>
                      <a:endParaRPr lang="en-US"/>
                    </a:p>
                  </a:txBody>
                  <a:tcPr/>
                </a:tc>
                <a:tc gridSpan="4">
                  <a:txBody>
                    <a:bodyPr/>
                    <a:lstStyle/>
                    <a:p>
                      <a:pPr marL="0" marR="0" algn="ctr">
                        <a:spcBef>
                          <a:spcPts val="200"/>
                        </a:spcBef>
                        <a:spcAft>
                          <a:spcPts val="200"/>
                        </a:spcAft>
                      </a:pPr>
                      <a:r>
                        <a:rPr lang="en-US" sz="1400" b="1" dirty="0">
                          <a:latin typeface="+mj-lt"/>
                          <a:ea typeface="Times New Roman"/>
                          <a:cs typeface="Times New Roman"/>
                        </a:rPr>
                        <a:t>DVT prophylaxis</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a:spcBef>
                          <a:spcPts val="200"/>
                        </a:spcBef>
                        <a:spcAft>
                          <a:spcPts val="200"/>
                        </a:spcAft>
                      </a:pPr>
                      <a:r>
                        <a:rPr lang="en-US" sz="1400" b="1" dirty="0">
                          <a:latin typeface="+mj-lt"/>
                          <a:ea typeface="Times New Roman"/>
                          <a:cs typeface="Times New Roman"/>
                        </a:rPr>
                        <a:t>DVT Treatment</a:t>
                      </a:r>
                    </a:p>
                  </a:txBody>
                  <a:tcPr marL="18415" marR="18415" marT="0" marB="0" anchor="ctr"/>
                </a:tc>
                <a:extLst>
                  <a:ext uri="{0D108BD9-81ED-4DB2-BD59-A6C34878D82A}">
                    <a16:rowId xmlns:a16="http://schemas.microsoft.com/office/drawing/2014/main" val="10000"/>
                  </a:ext>
                </a:extLst>
              </a:tr>
              <a:tr h="331899">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marL="0" marR="0" algn="ctr">
                        <a:spcBef>
                          <a:spcPts val="200"/>
                        </a:spcBef>
                        <a:spcAft>
                          <a:spcPts val="200"/>
                        </a:spcAft>
                      </a:pPr>
                      <a:r>
                        <a:rPr lang="en-US" sz="1400" b="1" dirty="0">
                          <a:latin typeface="+mj-lt"/>
                          <a:ea typeface="Times New Roman"/>
                          <a:cs typeface="Times New Roman"/>
                        </a:rPr>
                        <a:t>Hip</a:t>
                      </a:r>
                      <a:br>
                        <a:rPr lang="en-US" sz="1400" b="1" dirty="0">
                          <a:latin typeface="+mj-lt"/>
                          <a:ea typeface="Times New Roman"/>
                          <a:cs typeface="Times New Roman"/>
                        </a:rPr>
                      </a:br>
                      <a:r>
                        <a:rPr lang="en-US" sz="1400" b="1" dirty="0">
                          <a:latin typeface="+mj-lt"/>
                          <a:ea typeface="Times New Roman"/>
                          <a:cs typeface="Times New Roman"/>
                        </a:rPr>
                        <a:t>Replacement</a:t>
                      </a:r>
                    </a:p>
                  </a:txBody>
                  <a:tcPr marL="18415" marR="18415" marT="0" marB="0" anchor="ctr"/>
                </a:tc>
                <a:tc>
                  <a:txBody>
                    <a:bodyPr/>
                    <a:lstStyle/>
                    <a:p>
                      <a:pPr marL="0" marR="0" algn="ctr">
                        <a:spcBef>
                          <a:spcPts val="200"/>
                        </a:spcBef>
                        <a:spcAft>
                          <a:spcPts val="200"/>
                        </a:spcAft>
                      </a:pPr>
                      <a:r>
                        <a:rPr lang="en-US" sz="1400" b="1" dirty="0">
                          <a:latin typeface="+mj-lt"/>
                          <a:ea typeface="Times New Roman"/>
                          <a:cs typeface="Times New Roman"/>
                        </a:rPr>
                        <a:t>Knee Replacement</a:t>
                      </a:r>
                    </a:p>
                  </a:txBody>
                  <a:tcPr marL="18415" marR="18415" marT="0" marB="0" anchor="ctr"/>
                </a:tc>
                <a:tc>
                  <a:txBody>
                    <a:bodyPr/>
                    <a:lstStyle/>
                    <a:p>
                      <a:pPr marL="0" marR="0" algn="ctr">
                        <a:spcBef>
                          <a:spcPts val="200"/>
                        </a:spcBef>
                        <a:spcAft>
                          <a:spcPts val="200"/>
                        </a:spcAft>
                      </a:pPr>
                      <a:r>
                        <a:rPr lang="en-US" sz="1400" b="1" dirty="0">
                          <a:latin typeface="+mj-lt"/>
                          <a:ea typeface="Times New Roman"/>
                          <a:cs typeface="Times New Roman"/>
                        </a:rPr>
                        <a:t>Hip Fracture surgery</a:t>
                      </a:r>
                    </a:p>
                  </a:txBody>
                  <a:tcPr marL="18415" marR="18415" marT="0" marB="0" anchor="ctr"/>
                </a:tc>
                <a:tc>
                  <a:txBody>
                    <a:bodyPr/>
                    <a:lstStyle/>
                    <a:p>
                      <a:pPr marL="0" marR="0" algn="ctr">
                        <a:spcBef>
                          <a:spcPts val="200"/>
                        </a:spcBef>
                        <a:spcAft>
                          <a:spcPts val="200"/>
                        </a:spcAft>
                      </a:pPr>
                      <a:r>
                        <a:rPr lang="en-US" sz="1400" b="1" dirty="0">
                          <a:latin typeface="+mj-lt"/>
                          <a:ea typeface="Times New Roman"/>
                          <a:cs typeface="Times New Roman"/>
                        </a:rPr>
                        <a:t>Abdominal Surgery</a:t>
                      </a:r>
                    </a:p>
                  </a:txBody>
                  <a:tcPr marL="18415" marR="18415" marT="0" marB="0" anchor="ctr"/>
                </a:tc>
                <a:tc vMerge="1">
                  <a:txBody>
                    <a:bodyPr/>
                    <a:lstStyle/>
                    <a:p>
                      <a:endParaRPr lang="en-US" dirty="0"/>
                    </a:p>
                  </a:txBody>
                  <a:tcPr/>
                </a:tc>
                <a:extLst>
                  <a:ext uri="{0D108BD9-81ED-4DB2-BD59-A6C34878D82A}">
                    <a16:rowId xmlns:a16="http://schemas.microsoft.com/office/drawing/2014/main" val="10001"/>
                  </a:ext>
                </a:extLst>
              </a:tr>
              <a:tr h="135562">
                <a:tc gridSpan="8">
                  <a:txBody>
                    <a:bodyPr/>
                    <a:lstStyle/>
                    <a:p>
                      <a:pPr marL="0" marR="0" algn="ctr">
                        <a:spcBef>
                          <a:spcPts val="200"/>
                        </a:spcBef>
                        <a:spcAft>
                          <a:spcPts val="200"/>
                        </a:spcAft>
                      </a:pPr>
                      <a:r>
                        <a:rPr lang="en-US" sz="1100" b="1" dirty="0">
                          <a:solidFill>
                            <a:schemeClr val="tx1">
                              <a:lumMod val="50000"/>
                            </a:schemeClr>
                          </a:solidFill>
                          <a:latin typeface="+mj-lt"/>
                          <a:ea typeface="Times New Roman"/>
                          <a:cs typeface="Arial"/>
                        </a:rPr>
                        <a:t>Injectable</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2"/>
                  </a:ext>
                </a:extLst>
              </a:tr>
              <a:tr h="563880">
                <a:tc>
                  <a:txBody>
                    <a:bodyPr/>
                    <a:lstStyle/>
                    <a:p>
                      <a:pPr marL="0" marR="0">
                        <a:spcBef>
                          <a:spcPts val="200"/>
                        </a:spcBef>
                        <a:spcAft>
                          <a:spcPts val="200"/>
                        </a:spcAft>
                      </a:pPr>
                      <a:r>
                        <a:rPr lang="en-US" sz="1100" dirty="0">
                          <a:solidFill>
                            <a:schemeClr val="tx1">
                              <a:lumMod val="50000"/>
                            </a:schemeClr>
                          </a:solidFill>
                          <a:latin typeface="+mj-lt"/>
                          <a:ea typeface="Times New Roman"/>
                          <a:cs typeface="Arial"/>
                        </a:rPr>
                        <a:t>dalteparin (Fragmin®)</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Pfizer</a:t>
                      </a:r>
                    </a:p>
                  </a:txBody>
                  <a:tcPr marL="18415" marR="18415" marT="0" marB="0" anchor="ctr"/>
                </a:tc>
                <a:tc gridSpan="2">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X</a:t>
                      </a:r>
                    </a:p>
                  </a:txBody>
                  <a:tcPr marL="18415" marR="18415" marT="0" marB="0" anchor="ctr"/>
                </a:tc>
                <a:tc hMerge="1">
                  <a:txBody>
                    <a:bodyPr/>
                    <a:lstStyle/>
                    <a:p>
                      <a:pPr marL="0" marR="0" algn="ctr">
                        <a:spcBef>
                          <a:spcPts val="200"/>
                        </a:spcBef>
                        <a:spcAft>
                          <a:spcPts val="200"/>
                        </a:spcAft>
                      </a:pPr>
                      <a:endParaRPr lang="en-US" sz="1200" dirty="0">
                        <a:latin typeface="Arial"/>
                        <a:ea typeface="Times New Roman"/>
                        <a:cs typeface="Arial"/>
                      </a:endParaRP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a:t>
                      </a:r>
                    </a:p>
                  </a:txBody>
                  <a:tcPr marL="18415" marR="18415" marT="0" marB="0" anchor="ctr"/>
                </a:tc>
                <a:extLst>
                  <a:ext uri="{0D108BD9-81ED-4DB2-BD59-A6C34878D82A}">
                    <a16:rowId xmlns:a16="http://schemas.microsoft.com/office/drawing/2014/main" val="10003"/>
                  </a:ext>
                </a:extLst>
              </a:tr>
              <a:tr h="886350">
                <a:tc>
                  <a:txBody>
                    <a:bodyPr/>
                    <a:lstStyle/>
                    <a:p>
                      <a:pPr marL="0" marR="0">
                        <a:spcBef>
                          <a:spcPts val="200"/>
                        </a:spcBef>
                        <a:spcAft>
                          <a:spcPts val="200"/>
                        </a:spcAft>
                      </a:pPr>
                      <a:r>
                        <a:rPr lang="en-US" sz="1100" dirty="0">
                          <a:solidFill>
                            <a:schemeClr val="tx1">
                              <a:lumMod val="50000"/>
                            </a:schemeClr>
                          </a:solidFill>
                          <a:latin typeface="+mj-lt"/>
                          <a:ea typeface="Times New Roman"/>
                          <a:cs typeface="Arial"/>
                        </a:rPr>
                        <a:t>enoxaparin (Lovenox®)</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generic,</a:t>
                      </a:r>
                      <a:br>
                        <a:rPr lang="en-US" sz="1100" dirty="0">
                          <a:solidFill>
                            <a:schemeClr val="tx1">
                              <a:lumMod val="50000"/>
                            </a:schemeClr>
                          </a:solidFill>
                          <a:latin typeface="+mj-lt"/>
                          <a:ea typeface="Times New Roman"/>
                          <a:cs typeface="Arial"/>
                        </a:rPr>
                      </a:br>
                      <a:r>
                        <a:rPr lang="en-US" sz="1100" dirty="0">
                          <a:solidFill>
                            <a:schemeClr val="tx1">
                              <a:lumMod val="50000"/>
                            </a:schemeClr>
                          </a:solidFill>
                          <a:latin typeface="+mj-lt"/>
                          <a:ea typeface="Times New Roman"/>
                          <a:cs typeface="Arial"/>
                        </a:rPr>
                        <a:t>Sanofi-Aventis</a:t>
                      </a:r>
                    </a:p>
                  </a:txBody>
                  <a:tcPr marL="18415" marR="18415" marT="0" marB="0" anchor="ctr"/>
                </a:tc>
                <a:tc gridSpan="2">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X</a:t>
                      </a:r>
                    </a:p>
                  </a:txBody>
                  <a:tcPr marL="18415" marR="18415" marT="0" marB="0" anchor="ctr"/>
                </a:tc>
                <a:tc hMerge="1">
                  <a:txBody>
                    <a:bodyPr/>
                    <a:lstStyle/>
                    <a:p>
                      <a:pPr marL="0" marR="0" algn="ctr">
                        <a:spcBef>
                          <a:spcPts val="200"/>
                        </a:spcBef>
                        <a:spcAft>
                          <a:spcPts val="200"/>
                        </a:spcAft>
                      </a:pPr>
                      <a:endParaRPr lang="en-US" sz="1200" dirty="0">
                        <a:latin typeface="Arial"/>
                        <a:ea typeface="Times New Roman"/>
                        <a:cs typeface="Arial"/>
                      </a:endParaRP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X</a:t>
                      </a:r>
                      <a:br>
                        <a:rPr lang="en-US" sz="1100" dirty="0">
                          <a:solidFill>
                            <a:schemeClr val="tx1">
                              <a:lumMod val="50000"/>
                            </a:schemeClr>
                          </a:solidFill>
                          <a:latin typeface="+mj-lt"/>
                          <a:ea typeface="Times New Roman"/>
                          <a:cs typeface="Arial"/>
                        </a:rPr>
                      </a:br>
                      <a:r>
                        <a:rPr lang="en-US" sz="1100" dirty="0">
                          <a:solidFill>
                            <a:schemeClr val="tx1">
                              <a:lumMod val="50000"/>
                            </a:schemeClr>
                          </a:solidFill>
                          <a:latin typeface="+mj-lt"/>
                          <a:ea typeface="Times New Roman"/>
                          <a:cs typeface="Arial"/>
                        </a:rPr>
                        <a:t>(without PE in outpatient setting, with or without PE in inpatient setting)</a:t>
                      </a:r>
                    </a:p>
                  </a:txBody>
                  <a:tcPr marL="18415" marR="18415" marT="0" marB="0" anchor="ctr"/>
                </a:tc>
                <a:extLst>
                  <a:ext uri="{0D108BD9-81ED-4DB2-BD59-A6C34878D82A}">
                    <a16:rowId xmlns:a16="http://schemas.microsoft.com/office/drawing/2014/main" val="10004"/>
                  </a:ext>
                </a:extLst>
              </a:tr>
              <a:tr h="655591">
                <a:tc>
                  <a:txBody>
                    <a:bodyPr/>
                    <a:lstStyle/>
                    <a:p>
                      <a:pPr marL="0" marR="0">
                        <a:spcBef>
                          <a:spcPts val="200"/>
                        </a:spcBef>
                        <a:spcAft>
                          <a:spcPts val="200"/>
                        </a:spcAft>
                      </a:pPr>
                      <a:r>
                        <a:rPr lang="en-US" sz="1100" dirty="0">
                          <a:solidFill>
                            <a:schemeClr val="tx1">
                              <a:lumMod val="50000"/>
                            </a:schemeClr>
                          </a:solidFill>
                          <a:latin typeface="+mj-lt"/>
                          <a:ea typeface="Times New Roman"/>
                          <a:cs typeface="Arial"/>
                        </a:rPr>
                        <a:t>fondaparinux (Arixtra®)</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generic,</a:t>
                      </a:r>
                      <a:br>
                        <a:rPr lang="en-US" sz="1100" dirty="0">
                          <a:solidFill>
                            <a:schemeClr val="tx1">
                              <a:lumMod val="50000"/>
                            </a:schemeClr>
                          </a:solidFill>
                          <a:latin typeface="+mj-lt"/>
                          <a:ea typeface="Times New Roman"/>
                          <a:cs typeface="Arial"/>
                        </a:rPr>
                      </a:br>
                      <a:r>
                        <a:rPr lang="en-US" sz="1100" dirty="0">
                          <a:solidFill>
                            <a:schemeClr val="tx1">
                              <a:lumMod val="50000"/>
                            </a:schemeClr>
                          </a:solidFill>
                          <a:latin typeface="+mj-lt"/>
                          <a:ea typeface="Times New Roman"/>
                          <a:cs typeface="Arial"/>
                        </a:rPr>
                        <a:t>Mylan</a:t>
                      </a:r>
                    </a:p>
                  </a:txBody>
                  <a:tcPr marL="18415" marR="18415" marT="0" marB="0" anchor="ctr"/>
                </a:tc>
                <a:tc gridSpan="2">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X</a:t>
                      </a:r>
                    </a:p>
                  </a:txBody>
                  <a:tcPr marL="18415" marR="18415" marT="0" marB="0" anchor="ctr"/>
                </a:tc>
                <a:tc hMerge="1">
                  <a:txBody>
                    <a:bodyPr/>
                    <a:lstStyle/>
                    <a:p>
                      <a:pPr marL="0" marR="0" algn="ctr">
                        <a:spcBef>
                          <a:spcPts val="200"/>
                        </a:spcBef>
                        <a:spcAft>
                          <a:spcPts val="200"/>
                        </a:spcAft>
                      </a:pPr>
                      <a:endParaRPr lang="en-US" sz="1200">
                        <a:latin typeface="Arial"/>
                        <a:ea typeface="Times New Roman"/>
                        <a:cs typeface="Arial"/>
                      </a:endParaRP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X</a:t>
                      </a:r>
                    </a:p>
                  </a:txBody>
                  <a:tcPr marL="18415" marR="18415"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1585101"/>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07EF7-76FC-4A27-AE6C-734677249FE2}"/>
              </a:ext>
            </a:extLst>
          </p:cNvPr>
          <p:cNvSpPr>
            <a:spLocks noGrp="1"/>
          </p:cNvSpPr>
          <p:nvPr>
            <p:ph type="title"/>
          </p:nvPr>
        </p:nvSpPr>
        <p:spPr/>
        <p:txBody>
          <a:bodyPr/>
          <a:lstStyle/>
          <a:p>
            <a:r>
              <a:rPr lang="en-US" altLang="en-US" dirty="0"/>
              <a:t>Pancreatic Enzymes</a:t>
            </a:r>
            <a:endParaRPr lang="en-US" dirty="0"/>
          </a:p>
        </p:txBody>
      </p:sp>
      <p:sp>
        <p:nvSpPr>
          <p:cNvPr id="3" name="Content Placeholder 2">
            <a:extLst>
              <a:ext uri="{FF2B5EF4-FFF2-40B4-BE49-F238E27FC236}">
                <a16:creationId xmlns:a16="http://schemas.microsoft.com/office/drawing/2014/main" id="{BD22D35E-9E2F-414D-8A88-5FCF87B0D2E2}"/>
              </a:ext>
            </a:extLst>
          </p:cNvPr>
          <p:cNvSpPr>
            <a:spLocks noGrp="1"/>
          </p:cNvSpPr>
          <p:nvPr>
            <p:ph idx="1"/>
          </p:nvPr>
        </p:nvSpPr>
        <p:spPr>
          <a:xfrm>
            <a:off x="457200" y="992888"/>
            <a:ext cx="8229600" cy="3068333"/>
          </a:xfrm>
        </p:spPr>
        <p:txBody>
          <a:bodyPr/>
          <a:lstStyle/>
          <a:p>
            <a:pPr>
              <a:buNone/>
            </a:pPr>
            <a:r>
              <a:rPr lang="en-US" altLang="en-US" b="1" i="1" dirty="0">
                <a:solidFill>
                  <a:schemeClr val="tx1">
                    <a:lumMod val="50000"/>
                  </a:schemeClr>
                </a:solidFill>
              </a:rPr>
              <a:t>Class Overview: Product Indications</a:t>
            </a:r>
            <a:endParaRPr lang="en-US" dirty="0">
              <a:solidFill>
                <a:schemeClr val="tx1">
                  <a:lumMod val="50000"/>
                </a:schemeClr>
              </a:solidFill>
            </a:endParaRPr>
          </a:p>
          <a:p>
            <a:r>
              <a:rPr lang="en-US" sz="2000" dirty="0">
                <a:solidFill>
                  <a:srgbClr val="000000"/>
                </a:solidFill>
              </a:rPr>
              <a:t>Pancreaze, Pertzye, and Zenpep </a:t>
            </a:r>
            <a:r>
              <a:rPr lang="en-US" sz="2000" dirty="0">
                <a:solidFill>
                  <a:schemeClr val="tx1">
                    <a:lumMod val="50000"/>
                  </a:schemeClr>
                </a:solidFill>
              </a:rPr>
              <a:t>are indicated for the treatment of exocrine pancreatic insufficiency due to cystic fibrosis or other conditions in both adults and children </a:t>
            </a:r>
          </a:p>
          <a:p>
            <a:r>
              <a:rPr lang="en-US" sz="2000" dirty="0">
                <a:solidFill>
                  <a:schemeClr val="tx1">
                    <a:lumMod val="50000"/>
                  </a:schemeClr>
                </a:solidFill>
              </a:rPr>
              <a:t>Creon is indicated for these conditions, as well as exocrine pancreatic insufficiency due to chronic pancreatitis and pancreatectomy </a:t>
            </a:r>
          </a:p>
          <a:p>
            <a:r>
              <a:rPr lang="en-US" sz="2000" dirty="0">
                <a:solidFill>
                  <a:schemeClr val="tx1">
                    <a:lumMod val="50000"/>
                  </a:schemeClr>
                </a:solidFill>
              </a:rPr>
              <a:t>Other conditions that may result in exocrine pancreatic insufficiency include ductal obstruction from a neoplasm and gastrointestinal bypass surgery </a:t>
            </a:r>
          </a:p>
          <a:p>
            <a:endParaRPr lang="en-US" sz="2000" dirty="0"/>
          </a:p>
        </p:txBody>
      </p:sp>
    </p:spTree>
    <p:extLst>
      <p:ext uri="{BB962C8B-B14F-4D97-AF65-F5344CB8AC3E}">
        <p14:creationId xmlns:p14="http://schemas.microsoft.com/office/powerpoint/2010/main" val="343388435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D938E-33C3-4AF7-AA4B-A9E24106B444}"/>
              </a:ext>
            </a:extLst>
          </p:cNvPr>
          <p:cNvSpPr>
            <a:spLocks noGrp="1"/>
          </p:cNvSpPr>
          <p:nvPr>
            <p:ph type="title"/>
          </p:nvPr>
        </p:nvSpPr>
        <p:spPr/>
        <p:txBody>
          <a:bodyPr/>
          <a:lstStyle/>
          <a:p>
            <a:r>
              <a:rPr lang="en-US" altLang="en-US" dirty="0"/>
              <a:t>Pancreatic Enzymes</a:t>
            </a:r>
            <a:endParaRPr lang="en-US" dirty="0"/>
          </a:p>
        </p:txBody>
      </p:sp>
      <p:sp>
        <p:nvSpPr>
          <p:cNvPr id="3" name="Content Placeholder 2">
            <a:extLst>
              <a:ext uri="{FF2B5EF4-FFF2-40B4-BE49-F238E27FC236}">
                <a16:creationId xmlns:a16="http://schemas.microsoft.com/office/drawing/2014/main" id="{EFE17BAF-D5BA-47B8-881C-0826F7A09688}"/>
              </a:ext>
            </a:extLst>
          </p:cNvPr>
          <p:cNvSpPr>
            <a:spLocks noGrp="1"/>
          </p:cNvSpPr>
          <p:nvPr>
            <p:ph idx="1"/>
          </p:nvPr>
        </p:nvSpPr>
        <p:spPr>
          <a:xfrm>
            <a:off x="457200" y="1123950"/>
            <a:ext cx="8229600" cy="3318272"/>
          </a:xfrm>
        </p:spPr>
        <p:txBody>
          <a:bodyPr/>
          <a:lstStyle/>
          <a:p>
            <a:pPr>
              <a:buNone/>
            </a:pPr>
            <a:r>
              <a:rPr lang="en-US" altLang="en-US" b="1" i="1" dirty="0">
                <a:solidFill>
                  <a:schemeClr val="tx1">
                    <a:lumMod val="50000"/>
                  </a:schemeClr>
                </a:solidFill>
              </a:rPr>
              <a:t>Class Overview: Product Indications</a:t>
            </a:r>
          </a:p>
          <a:p>
            <a:r>
              <a:rPr lang="en-US" sz="2400" dirty="0">
                <a:solidFill>
                  <a:schemeClr val="tx1">
                    <a:lumMod val="50000"/>
                  </a:schemeClr>
                </a:solidFill>
              </a:rPr>
              <a:t>Viokace is indicated for the treatment of exocrine pancreatic insufficiency due to chronic pancreatitis or pancreatectomy in combination with a proton pump inhibitor in adults only</a:t>
            </a:r>
          </a:p>
          <a:p>
            <a:endParaRPr lang="en-US" dirty="0"/>
          </a:p>
        </p:txBody>
      </p:sp>
    </p:spTree>
    <p:extLst>
      <p:ext uri="{BB962C8B-B14F-4D97-AF65-F5344CB8AC3E}">
        <p14:creationId xmlns:p14="http://schemas.microsoft.com/office/powerpoint/2010/main" val="39032738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E0CD2-7483-4FEF-8397-EB4C5FD2ECF7}"/>
              </a:ext>
            </a:extLst>
          </p:cNvPr>
          <p:cNvSpPr>
            <a:spLocks noGrp="1"/>
          </p:cNvSpPr>
          <p:nvPr>
            <p:ph type="title"/>
          </p:nvPr>
        </p:nvSpPr>
        <p:spPr/>
        <p:txBody>
          <a:bodyPr/>
          <a:lstStyle/>
          <a:p>
            <a:r>
              <a:rPr lang="en-US" dirty="0"/>
              <a:t>Pancreatic Enzymes</a:t>
            </a:r>
          </a:p>
        </p:txBody>
      </p:sp>
      <p:graphicFrame>
        <p:nvGraphicFramePr>
          <p:cNvPr id="4" name="Content Placeholder 3">
            <a:extLst>
              <a:ext uri="{FF2B5EF4-FFF2-40B4-BE49-F238E27FC236}">
                <a16:creationId xmlns:a16="http://schemas.microsoft.com/office/drawing/2014/main" id="{40F0519C-FAEB-4DFF-807C-DFC10AF2FDC9}"/>
              </a:ext>
            </a:extLst>
          </p:cNvPr>
          <p:cNvGraphicFramePr>
            <a:graphicFrameLocks noGrp="1"/>
          </p:cNvGraphicFramePr>
          <p:nvPr>
            <p:ph idx="1"/>
            <p:extLst>
              <p:ext uri="{D42A27DB-BD31-4B8C-83A1-F6EECF244321}">
                <p14:modId xmlns:p14="http://schemas.microsoft.com/office/powerpoint/2010/main" val="550417648"/>
              </p:ext>
            </p:extLst>
          </p:nvPr>
        </p:nvGraphicFramePr>
        <p:xfrm>
          <a:off x="76201" y="992889"/>
          <a:ext cx="8915401" cy="3126489"/>
        </p:xfrm>
        <a:graphic>
          <a:graphicData uri="http://schemas.openxmlformats.org/drawingml/2006/table">
            <a:tbl>
              <a:tblPr firstRow="1" bandRow="1">
                <a:tableStyleId>{5C22544A-7EE6-4342-B048-85BDC9FD1C3A}</a:tableStyleId>
              </a:tblPr>
              <a:tblGrid>
                <a:gridCol w="1093401">
                  <a:extLst>
                    <a:ext uri="{9D8B030D-6E8A-4147-A177-3AD203B41FA5}">
                      <a16:colId xmlns:a16="http://schemas.microsoft.com/office/drawing/2014/main" val="20000"/>
                    </a:ext>
                  </a:extLst>
                </a:gridCol>
                <a:gridCol w="1155527">
                  <a:extLst>
                    <a:ext uri="{9D8B030D-6E8A-4147-A177-3AD203B41FA5}">
                      <a16:colId xmlns:a16="http://schemas.microsoft.com/office/drawing/2014/main" val="20001"/>
                    </a:ext>
                  </a:extLst>
                </a:gridCol>
                <a:gridCol w="1124465">
                  <a:extLst>
                    <a:ext uri="{9D8B030D-6E8A-4147-A177-3AD203B41FA5}">
                      <a16:colId xmlns:a16="http://schemas.microsoft.com/office/drawing/2014/main" val="20002"/>
                    </a:ext>
                  </a:extLst>
                </a:gridCol>
                <a:gridCol w="1285102">
                  <a:extLst>
                    <a:ext uri="{9D8B030D-6E8A-4147-A177-3AD203B41FA5}">
                      <a16:colId xmlns:a16="http://schemas.microsoft.com/office/drawing/2014/main" val="20003"/>
                    </a:ext>
                  </a:extLst>
                </a:gridCol>
                <a:gridCol w="1124465">
                  <a:extLst>
                    <a:ext uri="{9D8B030D-6E8A-4147-A177-3AD203B41FA5}">
                      <a16:colId xmlns:a16="http://schemas.microsoft.com/office/drawing/2014/main" val="20004"/>
                    </a:ext>
                  </a:extLst>
                </a:gridCol>
                <a:gridCol w="1044146">
                  <a:extLst>
                    <a:ext uri="{9D8B030D-6E8A-4147-A177-3AD203B41FA5}">
                      <a16:colId xmlns:a16="http://schemas.microsoft.com/office/drawing/2014/main" val="20005"/>
                    </a:ext>
                  </a:extLst>
                </a:gridCol>
                <a:gridCol w="2088295">
                  <a:extLst>
                    <a:ext uri="{9D8B030D-6E8A-4147-A177-3AD203B41FA5}">
                      <a16:colId xmlns:a16="http://schemas.microsoft.com/office/drawing/2014/main" val="20006"/>
                    </a:ext>
                  </a:extLst>
                </a:gridCol>
              </a:tblGrid>
              <a:tr h="379909">
                <a:tc>
                  <a:txBody>
                    <a:bodyPr/>
                    <a:lstStyle/>
                    <a:p>
                      <a:pPr marL="0" marR="0" algn="ctr">
                        <a:spcBef>
                          <a:spcPts val="200"/>
                        </a:spcBef>
                        <a:spcAft>
                          <a:spcPts val="200"/>
                        </a:spcAft>
                      </a:pPr>
                      <a:r>
                        <a:rPr lang="en-US" sz="1200" b="1" dirty="0">
                          <a:latin typeface="Arial"/>
                          <a:ea typeface="Times New Roman"/>
                          <a:cs typeface="Arial"/>
                        </a:rPr>
                        <a:t>Product</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Manufacturer</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Formulation</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Amylase (Units)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Lipase (Units)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Protease (Units)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Notes</a:t>
                      </a:r>
                    </a:p>
                  </a:txBody>
                  <a:tcPr marL="27305" marR="27305" marT="0" marB="0" anchor="ctr"/>
                </a:tc>
                <a:extLst>
                  <a:ext uri="{0D108BD9-81ED-4DB2-BD59-A6C34878D82A}">
                    <a16:rowId xmlns:a16="http://schemas.microsoft.com/office/drawing/2014/main" val="10000"/>
                  </a:ext>
                </a:extLst>
              </a:tr>
              <a:tr h="549316">
                <a:tc>
                  <a:txBody>
                    <a:bodyPr/>
                    <a:lstStyle/>
                    <a:p>
                      <a:pPr marL="0" marR="0" algn="l">
                        <a:spcBef>
                          <a:spcPts val="200"/>
                        </a:spcBef>
                        <a:spcAft>
                          <a:spcPts val="200"/>
                        </a:spcAft>
                      </a:pPr>
                      <a:r>
                        <a:rPr lang="en-US" sz="1200" dirty="0">
                          <a:solidFill>
                            <a:schemeClr val="tx1"/>
                          </a:solidFill>
                          <a:latin typeface="Arial"/>
                          <a:ea typeface="Times New Roman"/>
                          <a:cs typeface="Arial"/>
                        </a:rPr>
                        <a:t>Creon® 3,000</a:t>
                      </a:r>
                    </a:p>
                  </a:txBody>
                  <a:tcPr marL="27305" marR="27305" marT="0" marB="0" anchor="ctr"/>
                </a:tc>
                <a:tc rowSpan="5">
                  <a:txBody>
                    <a:bodyPr/>
                    <a:lstStyle/>
                    <a:p>
                      <a:pPr marL="0" marR="0" algn="ctr">
                        <a:spcBef>
                          <a:spcPts val="200"/>
                        </a:spcBef>
                        <a:spcAft>
                          <a:spcPts val="200"/>
                        </a:spcAft>
                      </a:pPr>
                      <a:r>
                        <a:rPr lang="en-US" sz="1200" dirty="0">
                          <a:solidFill>
                            <a:schemeClr val="tx1"/>
                          </a:solidFill>
                          <a:latin typeface="Arial"/>
                          <a:ea typeface="Times New Roman"/>
                          <a:cs typeface="Arial"/>
                        </a:rPr>
                        <a:t>AbbVie</a:t>
                      </a:r>
                    </a:p>
                  </a:txBody>
                  <a:tcPr marL="27305" marR="27305" marT="0" marB="0" anchor="ctr"/>
                </a:tc>
                <a:tc rowSpan="5">
                  <a:txBody>
                    <a:bodyPr/>
                    <a:lstStyle/>
                    <a:p>
                      <a:pPr marL="0" marR="0" algn="ctr">
                        <a:spcBef>
                          <a:spcPts val="200"/>
                        </a:spcBef>
                        <a:spcAft>
                          <a:spcPts val="200"/>
                        </a:spcAft>
                      </a:pPr>
                      <a:r>
                        <a:rPr lang="en-US" sz="1200" dirty="0">
                          <a:solidFill>
                            <a:schemeClr val="tx1"/>
                          </a:solidFill>
                          <a:latin typeface="Arial"/>
                          <a:ea typeface="Times New Roman"/>
                          <a:cs typeface="Arial"/>
                        </a:rPr>
                        <a:t>Capsule </a:t>
                      </a:r>
                      <a:br>
                        <a:rPr lang="en-US" sz="1200" dirty="0">
                          <a:solidFill>
                            <a:schemeClr val="tx1"/>
                          </a:solidFill>
                          <a:latin typeface="Arial"/>
                          <a:ea typeface="Times New Roman"/>
                          <a:cs typeface="Arial"/>
                        </a:rPr>
                      </a:br>
                      <a:r>
                        <a:rPr lang="en-US" sz="1200" dirty="0">
                          <a:solidFill>
                            <a:schemeClr val="tx1"/>
                          </a:solidFill>
                          <a:latin typeface="Arial"/>
                          <a:ea typeface="Times New Roman"/>
                          <a:cs typeface="Arial"/>
                        </a:rPr>
                        <a:t>(EC, DR)</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15,000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3,000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9,500</a:t>
                      </a:r>
                    </a:p>
                  </a:txBody>
                  <a:tcPr marL="27305" marR="27305" marT="0" marB="0" anchor="ctr"/>
                </a:tc>
                <a:tc rowSpan="5">
                  <a:txBody>
                    <a:bodyPr/>
                    <a:lstStyle/>
                    <a:p>
                      <a:pPr marL="0" marR="0">
                        <a:spcBef>
                          <a:spcPts val="200"/>
                        </a:spcBef>
                        <a:spcAft>
                          <a:spcPts val="200"/>
                        </a:spcAft>
                      </a:pPr>
                      <a:r>
                        <a:rPr lang="en-US" sz="1200" b="0" dirty="0">
                          <a:solidFill>
                            <a:schemeClr val="tx1"/>
                          </a:solidFill>
                          <a:latin typeface="Arial"/>
                          <a:ea typeface="Times New Roman"/>
                          <a:cs typeface="Arial"/>
                        </a:rPr>
                        <a:t>For infants, capsule contents may be administered directly to the mouth or with a small amount of applesauce</a:t>
                      </a:r>
                    </a:p>
                    <a:p>
                      <a:pPr marL="0" marR="0">
                        <a:spcBef>
                          <a:spcPts val="200"/>
                        </a:spcBef>
                        <a:spcAft>
                          <a:spcPts val="200"/>
                        </a:spcAft>
                      </a:pPr>
                      <a:endParaRPr lang="en-US" sz="1200" b="0" dirty="0">
                        <a:solidFill>
                          <a:schemeClr val="tx1"/>
                        </a:solidFill>
                        <a:latin typeface="Arial"/>
                        <a:ea typeface="Times New Roman"/>
                        <a:cs typeface="Arial"/>
                      </a:endParaRPr>
                    </a:p>
                    <a:p>
                      <a:pPr marL="0" marR="0">
                        <a:spcBef>
                          <a:spcPts val="200"/>
                        </a:spcBef>
                        <a:spcAft>
                          <a:spcPts val="200"/>
                        </a:spcAft>
                      </a:pPr>
                      <a:endParaRPr lang="en-US" sz="1200" b="0" dirty="0">
                        <a:solidFill>
                          <a:schemeClr val="tx1"/>
                        </a:solidFill>
                        <a:latin typeface="Arial"/>
                        <a:ea typeface="Times New Roman"/>
                        <a:cs typeface="Arial"/>
                      </a:endParaRPr>
                    </a:p>
                    <a:p>
                      <a:pPr marL="0" marR="0">
                        <a:spcBef>
                          <a:spcPts val="200"/>
                        </a:spcBef>
                        <a:spcAft>
                          <a:spcPts val="200"/>
                        </a:spcAft>
                      </a:pPr>
                      <a:r>
                        <a:rPr lang="en-US" sz="1200" b="0" dirty="0">
                          <a:solidFill>
                            <a:schemeClr val="tx1"/>
                          </a:solidFill>
                          <a:latin typeface="Arial"/>
                          <a:ea typeface="Times New Roman"/>
                          <a:cs typeface="Arial"/>
                        </a:rPr>
                        <a:t>Capsule can be opened for patients unable to swallow</a:t>
                      </a:r>
                    </a:p>
                  </a:txBody>
                  <a:tcPr marL="27305" marR="27305" marT="0" marB="0"/>
                </a:tc>
                <a:extLst>
                  <a:ext uri="{0D108BD9-81ED-4DB2-BD59-A6C34878D82A}">
                    <a16:rowId xmlns:a16="http://schemas.microsoft.com/office/drawing/2014/main" val="10001"/>
                  </a:ext>
                </a:extLst>
              </a:tr>
              <a:tr h="549316">
                <a:tc>
                  <a:txBody>
                    <a:bodyPr/>
                    <a:lstStyle/>
                    <a:p>
                      <a:pPr marL="0" marR="0" algn="l">
                        <a:spcBef>
                          <a:spcPts val="200"/>
                        </a:spcBef>
                        <a:spcAft>
                          <a:spcPts val="200"/>
                        </a:spcAft>
                      </a:pPr>
                      <a:r>
                        <a:rPr lang="en-US" sz="1200" dirty="0">
                          <a:solidFill>
                            <a:schemeClr val="tx1"/>
                          </a:solidFill>
                          <a:latin typeface="Arial"/>
                          <a:ea typeface="Times New Roman"/>
                          <a:cs typeface="Arial"/>
                        </a:rPr>
                        <a:t>Creon 6,000</a:t>
                      </a:r>
                    </a:p>
                  </a:txBody>
                  <a:tcPr marL="27305" marR="27305" marT="0" marB="0" anchor="ctr"/>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200" dirty="0">
                          <a:solidFill>
                            <a:schemeClr val="tx1"/>
                          </a:solidFill>
                          <a:latin typeface="Arial"/>
                          <a:ea typeface="Times New Roman"/>
                          <a:cs typeface="Arial"/>
                        </a:rPr>
                        <a:t>30,000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6,000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19,000</a:t>
                      </a:r>
                    </a:p>
                  </a:txBody>
                  <a:tcPr marL="27305" marR="27305" marT="0" marB="0" anchor="ctr"/>
                </a:tc>
                <a:tc vMerge="1">
                  <a:txBody>
                    <a:bodyPr/>
                    <a:lstStyle/>
                    <a:p>
                      <a:pPr marL="0" marR="0">
                        <a:spcBef>
                          <a:spcPts val="200"/>
                        </a:spcBef>
                        <a:spcAft>
                          <a:spcPts val="200"/>
                        </a:spcAft>
                      </a:pPr>
                      <a:endParaRPr lang="en-US" sz="1200" b="0" dirty="0">
                        <a:latin typeface="Arial"/>
                        <a:ea typeface="Times New Roman"/>
                        <a:cs typeface="Arial"/>
                      </a:endParaRPr>
                    </a:p>
                  </a:txBody>
                  <a:tcPr marL="27305" marR="27305" marT="0" marB="0"/>
                </a:tc>
                <a:extLst>
                  <a:ext uri="{0D108BD9-81ED-4DB2-BD59-A6C34878D82A}">
                    <a16:rowId xmlns:a16="http://schemas.microsoft.com/office/drawing/2014/main" val="10002"/>
                  </a:ext>
                </a:extLst>
              </a:tr>
              <a:tr h="549316">
                <a:tc>
                  <a:txBody>
                    <a:bodyPr/>
                    <a:lstStyle/>
                    <a:p>
                      <a:pPr marL="0" marR="0" algn="l">
                        <a:spcBef>
                          <a:spcPts val="200"/>
                        </a:spcBef>
                        <a:spcAft>
                          <a:spcPts val="200"/>
                        </a:spcAft>
                      </a:pPr>
                      <a:r>
                        <a:rPr lang="en-US" sz="1200" dirty="0">
                          <a:solidFill>
                            <a:schemeClr val="tx1"/>
                          </a:solidFill>
                          <a:latin typeface="Arial"/>
                          <a:ea typeface="Times New Roman"/>
                          <a:cs typeface="Arial"/>
                        </a:rPr>
                        <a:t>Creon 12,000</a:t>
                      </a:r>
                    </a:p>
                  </a:txBody>
                  <a:tcPr marL="27305" marR="2730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27305" marR="2730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60,000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12,000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38,000</a:t>
                      </a:r>
                    </a:p>
                  </a:txBody>
                  <a:tcPr marL="27305" marR="2730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nchor="ctr"/>
                </a:tc>
                <a:extLst>
                  <a:ext uri="{0D108BD9-81ED-4DB2-BD59-A6C34878D82A}">
                    <a16:rowId xmlns:a16="http://schemas.microsoft.com/office/drawing/2014/main" val="10003"/>
                  </a:ext>
                </a:extLst>
              </a:tr>
              <a:tr h="549316">
                <a:tc>
                  <a:txBody>
                    <a:bodyPr/>
                    <a:lstStyle/>
                    <a:p>
                      <a:pPr marL="0" marR="0" algn="l">
                        <a:spcBef>
                          <a:spcPts val="200"/>
                        </a:spcBef>
                        <a:spcAft>
                          <a:spcPts val="200"/>
                        </a:spcAft>
                      </a:pPr>
                      <a:r>
                        <a:rPr lang="en-US" sz="1200" dirty="0">
                          <a:solidFill>
                            <a:schemeClr val="tx1"/>
                          </a:solidFill>
                          <a:latin typeface="Arial"/>
                          <a:ea typeface="Times New Roman"/>
                          <a:cs typeface="Arial"/>
                        </a:rPr>
                        <a:t>Creon 24,000 </a:t>
                      </a:r>
                    </a:p>
                  </a:txBody>
                  <a:tcPr marL="27305" marR="27305" marT="0" marB="0" anchor="ctr"/>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200" dirty="0">
                          <a:solidFill>
                            <a:schemeClr val="tx1"/>
                          </a:solidFill>
                          <a:latin typeface="Arial"/>
                          <a:ea typeface="Times New Roman"/>
                          <a:cs typeface="Arial"/>
                        </a:rPr>
                        <a:t>120,000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24,000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76,000</a:t>
                      </a:r>
                    </a:p>
                  </a:txBody>
                  <a:tcPr marL="27305" marR="2730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nchor="ctr"/>
                </a:tc>
                <a:extLst>
                  <a:ext uri="{0D108BD9-81ED-4DB2-BD59-A6C34878D82A}">
                    <a16:rowId xmlns:a16="http://schemas.microsoft.com/office/drawing/2014/main" val="10004"/>
                  </a:ext>
                </a:extLst>
              </a:tr>
              <a:tr h="549316">
                <a:tc>
                  <a:txBody>
                    <a:bodyPr/>
                    <a:lstStyle/>
                    <a:p>
                      <a:pPr marL="0" marR="0" algn="l">
                        <a:spcBef>
                          <a:spcPts val="200"/>
                        </a:spcBef>
                        <a:spcAft>
                          <a:spcPts val="200"/>
                        </a:spcAft>
                      </a:pPr>
                      <a:r>
                        <a:rPr lang="en-US" sz="1200" dirty="0">
                          <a:solidFill>
                            <a:schemeClr val="tx1"/>
                          </a:solidFill>
                          <a:latin typeface="Arial"/>
                          <a:ea typeface="Times New Roman"/>
                          <a:cs typeface="Arial"/>
                        </a:rPr>
                        <a:t>Creon 36,000</a:t>
                      </a:r>
                    </a:p>
                  </a:txBody>
                  <a:tcPr marL="27305" marR="27305" marT="0" marB="0" anchor="ctr"/>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200" dirty="0">
                          <a:solidFill>
                            <a:schemeClr val="tx1"/>
                          </a:solidFill>
                          <a:latin typeface="Arial"/>
                          <a:ea typeface="Times New Roman"/>
                          <a:cs typeface="Arial"/>
                        </a:rPr>
                        <a:t>180,000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36,000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114,000</a:t>
                      </a:r>
                    </a:p>
                  </a:txBody>
                  <a:tcPr marL="27305" marR="2730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68490713"/>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124C-3FF1-4A38-BDC7-7CCEA847AC3D}"/>
              </a:ext>
            </a:extLst>
          </p:cNvPr>
          <p:cNvSpPr>
            <a:spLocks noGrp="1"/>
          </p:cNvSpPr>
          <p:nvPr>
            <p:ph type="title"/>
          </p:nvPr>
        </p:nvSpPr>
        <p:spPr/>
        <p:txBody>
          <a:bodyPr/>
          <a:lstStyle/>
          <a:p>
            <a:r>
              <a:rPr lang="en-US" dirty="0"/>
              <a:t>Pancreatic Enzymes</a:t>
            </a:r>
          </a:p>
        </p:txBody>
      </p:sp>
      <p:graphicFrame>
        <p:nvGraphicFramePr>
          <p:cNvPr id="4" name="Content Placeholder 3">
            <a:extLst>
              <a:ext uri="{FF2B5EF4-FFF2-40B4-BE49-F238E27FC236}">
                <a16:creationId xmlns:a16="http://schemas.microsoft.com/office/drawing/2014/main" id="{D749FB34-0D7E-4887-8A27-0DF2E826B117}"/>
              </a:ext>
            </a:extLst>
          </p:cNvPr>
          <p:cNvGraphicFramePr>
            <a:graphicFrameLocks noGrp="1"/>
          </p:cNvGraphicFramePr>
          <p:nvPr>
            <p:ph idx="1"/>
            <p:extLst>
              <p:ext uri="{D42A27DB-BD31-4B8C-83A1-F6EECF244321}">
                <p14:modId xmlns:p14="http://schemas.microsoft.com/office/powerpoint/2010/main" val="1133165849"/>
              </p:ext>
            </p:extLst>
          </p:nvPr>
        </p:nvGraphicFramePr>
        <p:xfrm>
          <a:off x="76201" y="819151"/>
          <a:ext cx="8991600" cy="3740100"/>
        </p:xfrm>
        <a:graphic>
          <a:graphicData uri="http://schemas.openxmlformats.org/drawingml/2006/table">
            <a:tbl>
              <a:tblPr firstRow="1" bandRow="1">
                <a:tableStyleId>{5C22544A-7EE6-4342-B048-85BDC9FD1C3A}</a:tableStyleId>
              </a:tblPr>
              <a:tblGrid>
                <a:gridCol w="1032934">
                  <a:extLst>
                    <a:ext uri="{9D8B030D-6E8A-4147-A177-3AD203B41FA5}">
                      <a16:colId xmlns:a16="http://schemas.microsoft.com/office/drawing/2014/main" val="20000"/>
                    </a:ext>
                  </a:extLst>
                </a:gridCol>
                <a:gridCol w="1175717">
                  <a:extLst>
                    <a:ext uri="{9D8B030D-6E8A-4147-A177-3AD203B41FA5}">
                      <a16:colId xmlns:a16="http://schemas.microsoft.com/office/drawing/2014/main" val="20001"/>
                    </a:ext>
                  </a:extLst>
                </a:gridCol>
                <a:gridCol w="1225834">
                  <a:extLst>
                    <a:ext uri="{9D8B030D-6E8A-4147-A177-3AD203B41FA5}">
                      <a16:colId xmlns:a16="http://schemas.microsoft.com/office/drawing/2014/main" val="20002"/>
                    </a:ext>
                  </a:extLst>
                </a:gridCol>
                <a:gridCol w="1471000">
                  <a:extLst>
                    <a:ext uri="{9D8B030D-6E8A-4147-A177-3AD203B41FA5}">
                      <a16:colId xmlns:a16="http://schemas.microsoft.com/office/drawing/2014/main" val="20003"/>
                    </a:ext>
                  </a:extLst>
                </a:gridCol>
                <a:gridCol w="1307555">
                  <a:extLst>
                    <a:ext uri="{9D8B030D-6E8A-4147-A177-3AD203B41FA5}">
                      <a16:colId xmlns:a16="http://schemas.microsoft.com/office/drawing/2014/main" val="20004"/>
                    </a:ext>
                  </a:extLst>
                </a:gridCol>
                <a:gridCol w="898945">
                  <a:extLst>
                    <a:ext uri="{9D8B030D-6E8A-4147-A177-3AD203B41FA5}">
                      <a16:colId xmlns:a16="http://schemas.microsoft.com/office/drawing/2014/main" val="20005"/>
                    </a:ext>
                  </a:extLst>
                </a:gridCol>
                <a:gridCol w="1879615">
                  <a:extLst>
                    <a:ext uri="{9D8B030D-6E8A-4147-A177-3AD203B41FA5}">
                      <a16:colId xmlns:a16="http://schemas.microsoft.com/office/drawing/2014/main" val="20006"/>
                    </a:ext>
                  </a:extLst>
                </a:gridCol>
              </a:tblGrid>
              <a:tr h="312248">
                <a:tc>
                  <a:txBody>
                    <a:bodyPr/>
                    <a:lstStyle/>
                    <a:p>
                      <a:pPr marL="0" marR="0" algn="ctr">
                        <a:spcBef>
                          <a:spcPts val="200"/>
                        </a:spcBef>
                        <a:spcAft>
                          <a:spcPts val="200"/>
                        </a:spcAft>
                      </a:pPr>
                      <a:r>
                        <a:rPr lang="en-US" sz="1200" b="1" dirty="0">
                          <a:latin typeface="Arial"/>
                          <a:ea typeface="Times New Roman"/>
                          <a:cs typeface="Arial"/>
                        </a:rPr>
                        <a:t>Product</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Manufacturer</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Formulation</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Amylase (Units)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Lipase (Units)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Protease (Units)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Notes</a:t>
                      </a:r>
                    </a:p>
                  </a:txBody>
                  <a:tcPr marL="27305" marR="27305" marT="0" marB="0" anchor="ctr"/>
                </a:tc>
                <a:extLst>
                  <a:ext uri="{0D108BD9-81ED-4DB2-BD59-A6C34878D82A}">
                    <a16:rowId xmlns:a16="http://schemas.microsoft.com/office/drawing/2014/main" val="10000"/>
                  </a:ext>
                </a:extLst>
              </a:tr>
              <a:tr h="562390">
                <a:tc rowSpan="6">
                  <a:txBody>
                    <a:bodyPr/>
                    <a:lstStyle/>
                    <a:p>
                      <a:pPr marL="0" marR="0">
                        <a:spcBef>
                          <a:spcPts val="200"/>
                        </a:spcBef>
                        <a:spcAft>
                          <a:spcPts val="200"/>
                        </a:spcAft>
                      </a:pPr>
                      <a:r>
                        <a:rPr lang="en-US" sz="1200" dirty="0">
                          <a:solidFill>
                            <a:schemeClr val="tx1"/>
                          </a:solidFill>
                          <a:latin typeface="Arial"/>
                          <a:ea typeface="Times New Roman"/>
                          <a:cs typeface="Arial"/>
                        </a:rPr>
                        <a:t>Pancreaze®</a:t>
                      </a:r>
                    </a:p>
                  </a:txBody>
                  <a:tcPr marL="27305" marR="27305" marT="0" marB="0" anchor="ctr"/>
                </a:tc>
                <a:tc rowSpan="6">
                  <a:txBody>
                    <a:bodyPr/>
                    <a:lstStyle/>
                    <a:p>
                      <a:pPr marL="0" marR="0" algn="ctr">
                        <a:spcBef>
                          <a:spcPts val="200"/>
                        </a:spcBef>
                        <a:spcAft>
                          <a:spcPts val="200"/>
                        </a:spcAft>
                      </a:pPr>
                      <a:r>
                        <a:rPr lang="en-US" sz="1200" dirty="0">
                          <a:solidFill>
                            <a:schemeClr val="tx1"/>
                          </a:solidFill>
                          <a:latin typeface="Arial"/>
                          <a:ea typeface="Times New Roman"/>
                          <a:cs typeface="Arial"/>
                        </a:rPr>
                        <a:t> Vivus</a:t>
                      </a:r>
                    </a:p>
                  </a:txBody>
                  <a:tcPr marL="27305" marR="27305" marT="0" marB="0" anchor="ctr"/>
                </a:tc>
                <a:tc rowSpan="6">
                  <a:txBody>
                    <a:bodyPr/>
                    <a:lstStyle/>
                    <a:p>
                      <a:pPr marL="0" marR="0" algn="ctr">
                        <a:spcBef>
                          <a:spcPts val="200"/>
                        </a:spcBef>
                        <a:spcAft>
                          <a:spcPts val="200"/>
                        </a:spcAft>
                      </a:pPr>
                      <a:r>
                        <a:rPr lang="en-US" sz="1200" dirty="0">
                          <a:solidFill>
                            <a:schemeClr val="tx1"/>
                          </a:solidFill>
                          <a:latin typeface="Arial"/>
                          <a:ea typeface="Times New Roman"/>
                          <a:cs typeface="Arial"/>
                        </a:rPr>
                        <a:t>Capsule</a:t>
                      </a:r>
                      <a:br>
                        <a:rPr lang="en-US" sz="1200" dirty="0">
                          <a:solidFill>
                            <a:schemeClr val="tx1"/>
                          </a:solidFill>
                          <a:latin typeface="Arial"/>
                          <a:ea typeface="Times New Roman"/>
                          <a:cs typeface="Arial"/>
                        </a:rPr>
                      </a:br>
                      <a:r>
                        <a:rPr lang="en-US" sz="1200" dirty="0">
                          <a:solidFill>
                            <a:schemeClr val="tx1"/>
                          </a:solidFill>
                          <a:latin typeface="Arial"/>
                          <a:ea typeface="Times New Roman"/>
                          <a:cs typeface="Arial"/>
                        </a:rPr>
                        <a:t>(DR)</a:t>
                      </a:r>
                    </a:p>
                  </a:txBody>
                  <a:tcPr marL="27305" marR="27305" marT="0" marB="0" anchor="ctr"/>
                </a:tc>
                <a:tc>
                  <a:txBody>
                    <a:bodyPr/>
                    <a:lstStyle/>
                    <a:p>
                      <a:pPr marL="0" marR="0" algn="ctr">
                        <a:spcBef>
                          <a:spcPts val="200"/>
                        </a:spcBef>
                        <a:spcAft>
                          <a:spcPts val="200"/>
                        </a:spcAft>
                      </a:pPr>
                      <a:r>
                        <a:rPr lang="en-US" sz="1200" dirty="0">
                          <a:solidFill>
                            <a:schemeClr val="tx1"/>
                          </a:solidFill>
                          <a:highlight>
                            <a:srgbClr val="00FFFF"/>
                          </a:highlight>
                          <a:latin typeface="Arial"/>
                          <a:ea typeface="Times New Roman"/>
                          <a:cs typeface="Arial"/>
                        </a:rPr>
                        <a:t>15,200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2,600</a:t>
                      </a:r>
                    </a:p>
                  </a:txBody>
                  <a:tcPr marL="27305" marR="27305" marT="0" marB="0" anchor="ctr"/>
                </a:tc>
                <a:tc>
                  <a:txBody>
                    <a:bodyPr/>
                    <a:lstStyle/>
                    <a:p>
                      <a:pPr marL="0" marR="0" algn="ctr">
                        <a:spcBef>
                          <a:spcPts val="200"/>
                        </a:spcBef>
                        <a:spcAft>
                          <a:spcPts val="200"/>
                        </a:spcAft>
                      </a:pPr>
                      <a:r>
                        <a:rPr lang="en-US" sz="1200" dirty="0">
                          <a:solidFill>
                            <a:schemeClr val="tx1"/>
                          </a:solidFill>
                          <a:highlight>
                            <a:srgbClr val="00FFFF"/>
                          </a:highlight>
                          <a:latin typeface="Arial"/>
                          <a:ea typeface="Times New Roman"/>
                          <a:cs typeface="Arial"/>
                        </a:rPr>
                        <a:t>8,800</a:t>
                      </a:r>
                    </a:p>
                  </a:txBody>
                  <a:tcPr marL="27305" marR="27305" marT="0" marB="0" anchor="ctr"/>
                </a:tc>
                <a:tc rowSpan="6">
                  <a:txBody>
                    <a:bodyPr/>
                    <a:lstStyle/>
                    <a:p>
                      <a:pPr marL="0" marR="0">
                        <a:spcBef>
                          <a:spcPts val="200"/>
                        </a:spcBef>
                        <a:spcAft>
                          <a:spcPts val="200"/>
                        </a:spcAft>
                      </a:pPr>
                      <a:r>
                        <a:rPr lang="en-US" sz="1200" b="0" dirty="0">
                          <a:solidFill>
                            <a:schemeClr val="tx1"/>
                          </a:solidFill>
                          <a:latin typeface="Arial"/>
                          <a:ea typeface="Times New Roman"/>
                          <a:cs typeface="Arial"/>
                        </a:rPr>
                        <a:t>Capsule can be opened for patients unable to swallow</a:t>
                      </a:r>
                    </a:p>
                    <a:p>
                      <a:pPr marL="0" marR="0">
                        <a:spcBef>
                          <a:spcPts val="200"/>
                        </a:spcBef>
                        <a:spcAft>
                          <a:spcPts val="200"/>
                        </a:spcAft>
                      </a:pPr>
                      <a:endParaRPr lang="en-US" sz="1200" b="0" dirty="0">
                        <a:solidFill>
                          <a:schemeClr val="tx1"/>
                        </a:solidFill>
                        <a:latin typeface="Arial"/>
                        <a:ea typeface="Times New Roman"/>
                        <a:cs typeface="Arial"/>
                      </a:endParaRPr>
                    </a:p>
                    <a:p>
                      <a:pPr marL="0" marR="0">
                        <a:spcBef>
                          <a:spcPts val="200"/>
                        </a:spcBef>
                        <a:spcAft>
                          <a:spcPts val="200"/>
                        </a:spcAft>
                      </a:pPr>
                      <a:r>
                        <a:rPr lang="en-US" sz="1200" b="0" dirty="0">
                          <a:solidFill>
                            <a:schemeClr val="tx1"/>
                          </a:solidFill>
                          <a:latin typeface="Arial"/>
                          <a:ea typeface="Times New Roman"/>
                          <a:cs typeface="Arial"/>
                        </a:rPr>
                        <a:t>For infants, capsule contents may be administered directly to the mouth or with a small amount of acidic food such as applesauce.</a:t>
                      </a:r>
                    </a:p>
                    <a:p>
                      <a:pPr marL="0" marR="0">
                        <a:spcBef>
                          <a:spcPts val="200"/>
                        </a:spcBef>
                        <a:spcAft>
                          <a:spcPts val="200"/>
                        </a:spcAft>
                      </a:pPr>
                      <a:endParaRPr lang="en-US" sz="1200" b="0" dirty="0">
                        <a:solidFill>
                          <a:schemeClr val="tx1"/>
                        </a:solidFill>
                        <a:latin typeface="Arial"/>
                        <a:ea typeface="Times New Roman"/>
                        <a:cs typeface="Arial"/>
                      </a:endParaRPr>
                    </a:p>
                    <a:p>
                      <a:pPr marL="0" marR="0">
                        <a:spcBef>
                          <a:spcPts val="200"/>
                        </a:spcBef>
                        <a:spcAft>
                          <a:spcPts val="200"/>
                        </a:spcAft>
                      </a:pPr>
                      <a:r>
                        <a:rPr lang="en-US" sz="1200" b="0" dirty="0">
                          <a:solidFill>
                            <a:schemeClr val="tx1"/>
                          </a:solidFill>
                          <a:latin typeface="Arial"/>
                          <a:ea typeface="Times New Roman"/>
                          <a:cs typeface="Arial"/>
                        </a:rPr>
                        <a:t>Contents should be followed by breast milk or formula but may not be administered directly into breast milk or formula.</a:t>
                      </a:r>
                    </a:p>
                  </a:txBody>
                  <a:tcPr marL="27305" marR="27305" marT="0" marB="0"/>
                </a:tc>
                <a:extLst>
                  <a:ext uri="{0D108BD9-81ED-4DB2-BD59-A6C34878D82A}">
                    <a16:rowId xmlns:a16="http://schemas.microsoft.com/office/drawing/2014/main" val="10001"/>
                  </a:ext>
                </a:extLst>
              </a:tr>
              <a:tr h="562390">
                <a:tc vMerge="1">
                  <a:txBody>
                    <a:bodyPr/>
                    <a:lstStyle/>
                    <a:p>
                      <a:pPr marL="0" marR="0">
                        <a:spcBef>
                          <a:spcPts val="200"/>
                        </a:spcBef>
                        <a:spcAft>
                          <a:spcPts val="200"/>
                        </a:spcAft>
                      </a:pPr>
                      <a:endParaRPr lang="en-US" sz="1200" dirty="0">
                        <a:latin typeface="Arial"/>
                        <a:ea typeface="Times New Roman"/>
                        <a:cs typeface="Arial"/>
                      </a:endParaRPr>
                    </a:p>
                  </a:txBody>
                  <a:tcPr marL="27305" marR="27305" marT="0" marB="0"/>
                </a:tc>
                <a:tc vMerge="1">
                  <a:txBody>
                    <a:bodyPr/>
                    <a:lstStyle/>
                    <a:p>
                      <a:endParaRPr lang="en-US" sz="1200" dirty="0">
                        <a:solidFill>
                          <a:schemeClr val="tx1"/>
                        </a:solidFill>
                        <a:latin typeface="Arial"/>
                        <a:cs typeface="Arial"/>
                      </a:endParaRPr>
                    </a:p>
                  </a:txBody>
                  <a:tcPr/>
                </a:tc>
                <a:tc vMerge="1">
                  <a:txBody>
                    <a:bodyPr/>
                    <a:lstStyle/>
                    <a:p>
                      <a:endParaRPr lang="en-US" sz="1200" dirty="0">
                        <a:solidFill>
                          <a:schemeClr val="tx1"/>
                        </a:solidFill>
                        <a:latin typeface="Arial"/>
                        <a:cs typeface="Arial"/>
                      </a:endParaRPr>
                    </a:p>
                  </a:txBody>
                  <a:tcPr/>
                </a:tc>
                <a:tc>
                  <a:txBody>
                    <a:bodyPr/>
                    <a:lstStyle/>
                    <a:p>
                      <a:pPr marL="0" marR="0" algn="ctr">
                        <a:spcBef>
                          <a:spcPts val="200"/>
                        </a:spcBef>
                        <a:spcAft>
                          <a:spcPts val="200"/>
                        </a:spcAft>
                      </a:pPr>
                      <a:r>
                        <a:rPr lang="en-US" sz="1200" dirty="0">
                          <a:solidFill>
                            <a:schemeClr val="tx1"/>
                          </a:solidFill>
                          <a:latin typeface="Arial"/>
                          <a:ea typeface="Times New Roman"/>
                          <a:cs typeface="Arial"/>
                        </a:rPr>
                        <a:t>24,600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4,200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14,200</a:t>
                      </a:r>
                    </a:p>
                  </a:txBody>
                  <a:tcPr marL="27305" marR="27305" marT="0" marB="0" anchor="ctr"/>
                </a:tc>
                <a:tc vMerge="1">
                  <a:txBody>
                    <a:bodyPr/>
                    <a:lstStyle/>
                    <a:p>
                      <a:pPr marL="0" marR="0">
                        <a:spcBef>
                          <a:spcPts val="200"/>
                        </a:spcBef>
                        <a:spcAft>
                          <a:spcPts val="200"/>
                        </a:spcAft>
                      </a:pPr>
                      <a:endParaRPr lang="en-US" sz="1200" b="0" dirty="0">
                        <a:latin typeface="Arial"/>
                        <a:ea typeface="Times New Roman"/>
                        <a:cs typeface="Arial"/>
                      </a:endParaRPr>
                    </a:p>
                  </a:txBody>
                  <a:tcPr marL="27305" marR="27305" marT="0" marB="0"/>
                </a:tc>
                <a:extLst>
                  <a:ext uri="{0D108BD9-81ED-4DB2-BD59-A6C34878D82A}">
                    <a16:rowId xmlns:a16="http://schemas.microsoft.com/office/drawing/2014/main" val="10002"/>
                  </a:ext>
                </a:extLst>
              </a:tr>
              <a:tr h="562390">
                <a:tc vMerge="1">
                  <a:txBody>
                    <a:bodyPr/>
                    <a:lstStyle/>
                    <a:p>
                      <a:pPr marL="0" marR="0">
                        <a:spcBef>
                          <a:spcPts val="200"/>
                        </a:spcBef>
                        <a:spcAft>
                          <a:spcPts val="200"/>
                        </a:spcAft>
                      </a:pPr>
                      <a:endParaRPr lang="en-US" sz="1200" dirty="0">
                        <a:latin typeface="Arial"/>
                        <a:ea typeface="Times New Roman"/>
                        <a:cs typeface="Arial"/>
                      </a:endParaRPr>
                    </a:p>
                  </a:txBody>
                  <a:tcPr marL="27305" marR="27305" marT="0" marB="0"/>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27305" marR="2730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61,500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10,500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35,500</a:t>
                      </a:r>
                    </a:p>
                  </a:txBody>
                  <a:tcPr marL="27305" marR="2730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nchor="ctr"/>
                </a:tc>
                <a:extLst>
                  <a:ext uri="{0D108BD9-81ED-4DB2-BD59-A6C34878D82A}">
                    <a16:rowId xmlns:a16="http://schemas.microsoft.com/office/drawing/2014/main" val="10003"/>
                  </a:ext>
                </a:extLst>
              </a:tr>
              <a:tr h="562390">
                <a:tc vMerge="1">
                  <a:txBody>
                    <a:bodyPr/>
                    <a:lstStyle/>
                    <a:p>
                      <a:pPr marL="0" marR="0">
                        <a:spcBef>
                          <a:spcPts val="200"/>
                        </a:spcBef>
                        <a:spcAft>
                          <a:spcPts val="200"/>
                        </a:spcAft>
                      </a:pPr>
                      <a:endParaRPr lang="en-US" sz="1200" dirty="0">
                        <a:latin typeface="Arial"/>
                        <a:ea typeface="Times New Roman"/>
                        <a:cs typeface="Arial"/>
                      </a:endParaRPr>
                    </a:p>
                  </a:txBody>
                  <a:tcPr marL="27305" marR="27305" marT="0" marB="0"/>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200" dirty="0">
                          <a:solidFill>
                            <a:schemeClr val="tx1"/>
                          </a:solidFill>
                          <a:latin typeface="Arial"/>
                          <a:ea typeface="Times New Roman"/>
                          <a:cs typeface="Arial"/>
                        </a:rPr>
                        <a:t>98,400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16,800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56,800</a:t>
                      </a:r>
                    </a:p>
                  </a:txBody>
                  <a:tcPr marL="27305" marR="2730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nchor="ctr"/>
                </a:tc>
                <a:extLst>
                  <a:ext uri="{0D108BD9-81ED-4DB2-BD59-A6C34878D82A}">
                    <a16:rowId xmlns:a16="http://schemas.microsoft.com/office/drawing/2014/main" val="10004"/>
                  </a:ext>
                </a:extLst>
              </a:tr>
              <a:tr h="562390">
                <a:tc vMerge="1">
                  <a:txBody>
                    <a:bodyPr/>
                    <a:lstStyle/>
                    <a:p>
                      <a:pPr marL="0" marR="0">
                        <a:spcBef>
                          <a:spcPts val="200"/>
                        </a:spcBef>
                        <a:spcAft>
                          <a:spcPts val="200"/>
                        </a:spcAft>
                      </a:pPr>
                      <a:endParaRPr lang="en-US" sz="1200" dirty="0">
                        <a:latin typeface="Arial"/>
                        <a:ea typeface="Times New Roman"/>
                        <a:cs typeface="Arial"/>
                      </a:endParaRPr>
                    </a:p>
                  </a:txBody>
                  <a:tcPr marL="27305" marR="27305" marT="0" marB="0"/>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200" dirty="0">
                          <a:solidFill>
                            <a:schemeClr val="tx1"/>
                          </a:solidFill>
                          <a:latin typeface="Arial"/>
                          <a:ea typeface="Times New Roman"/>
                          <a:cs typeface="Arial"/>
                        </a:rPr>
                        <a:t>83,900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21,000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54,700</a:t>
                      </a:r>
                    </a:p>
                  </a:txBody>
                  <a:tcPr marL="27305" marR="2730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nchor="ctr"/>
                </a:tc>
                <a:extLst>
                  <a:ext uri="{0D108BD9-81ED-4DB2-BD59-A6C34878D82A}">
                    <a16:rowId xmlns:a16="http://schemas.microsoft.com/office/drawing/2014/main" val="10005"/>
                  </a:ext>
                </a:extLst>
              </a:tr>
              <a:tr h="562390">
                <a:tc vMerge="1">
                  <a:txBody>
                    <a:bodyPr/>
                    <a:lstStyle/>
                    <a:p>
                      <a:pPr marL="0" marR="0">
                        <a:spcBef>
                          <a:spcPts val="200"/>
                        </a:spcBef>
                        <a:spcAft>
                          <a:spcPts val="200"/>
                        </a:spcAft>
                      </a:pPr>
                      <a:endParaRPr lang="en-US" sz="1200" dirty="0">
                        <a:solidFill>
                          <a:schemeClr val="tx1"/>
                        </a:solidFill>
                        <a:latin typeface="Arial"/>
                        <a:ea typeface="Times New Roman"/>
                        <a:cs typeface="Arial"/>
                      </a:endParaRPr>
                    </a:p>
                  </a:txBody>
                  <a:tcPr marL="27305" marR="27305" marT="0" marB="0" anchor="ctr"/>
                </a:tc>
                <a:tc vMerge="1">
                  <a:txBody>
                    <a:bodyPr/>
                    <a:lstStyle/>
                    <a:p>
                      <a:pPr marL="0" marR="0" algn="ctr">
                        <a:spcBef>
                          <a:spcPts val="200"/>
                        </a:spcBef>
                        <a:spcAft>
                          <a:spcPts val="200"/>
                        </a:spcAft>
                      </a:pPr>
                      <a:endParaRPr lang="en-US" sz="1200" dirty="0">
                        <a:solidFill>
                          <a:schemeClr val="tx1"/>
                        </a:solidFill>
                        <a:latin typeface="Arial"/>
                        <a:ea typeface="Times New Roman"/>
                        <a:cs typeface="Arial"/>
                      </a:endParaRPr>
                    </a:p>
                  </a:txBody>
                  <a:tcPr marL="27305" marR="27305" marT="0" marB="0" anchor="ctr"/>
                </a:tc>
                <a:tc vMerge="1">
                  <a:txBody>
                    <a:bodyPr/>
                    <a:lstStyle/>
                    <a:p>
                      <a:pPr marL="0" marR="0" algn="ctr">
                        <a:spcBef>
                          <a:spcPts val="200"/>
                        </a:spcBef>
                        <a:spcAft>
                          <a:spcPts val="200"/>
                        </a:spcAft>
                      </a:pPr>
                      <a:endParaRPr lang="en-US" sz="1200" dirty="0">
                        <a:solidFill>
                          <a:schemeClr val="tx1"/>
                        </a:solidFill>
                        <a:latin typeface="Arial"/>
                        <a:ea typeface="Times New Roman"/>
                        <a:cs typeface="Arial"/>
                      </a:endParaRPr>
                    </a:p>
                  </a:txBody>
                  <a:tcPr marL="27305" marR="27305" marT="0" marB="0" anchor="ctr"/>
                </a:tc>
                <a:tc>
                  <a:txBody>
                    <a:bodyPr/>
                    <a:lstStyle/>
                    <a:p>
                      <a:pPr marL="0" marR="0" algn="ctr">
                        <a:spcBef>
                          <a:spcPts val="200"/>
                        </a:spcBef>
                        <a:spcAft>
                          <a:spcPts val="200"/>
                        </a:spcAft>
                      </a:pPr>
                      <a:r>
                        <a:rPr lang="en-US" sz="1200" dirty="0">
                          <a:solidFill>
                            <a:schemeClr val="tx1"/>
                          </a:solidFill>
                          <a:highlight>
                            <a:srgbClr val="00FFFF"/>
                          </a:highlight>
                          <a:latin typeface="Arial"/>
                          <a:ea typeface="Times New Roman"/>
                          <a:cs typeface="Arial"/>
                        </a:rPr>
                        <a:t>149,900</a:t>
                      </a:r>
                    </a:p>
                  </a:txBody>
                  <a:tcPr marL="27305" marR="27305" marT="0" marB="0" anchor="ctr"/>
                </a:tc>
                <a:tc>
                  <a:txBody>
                    <a:bodyPr/>
                    <a:lstStyle/>
                    <a:p>
                      <a:pPr marL="0" marR="0" algn="ctr">
                        <a:spcBef>
                          <a:spcPts val="200"/>
                        </a:spcBef>
                        <a:spcAft>
                          <a:spcPts val="200"/>
                        </a:spcAft>
                      </a:pPr>
                      <a:r>
                        <a:rPr lang="en-US" sz="1200" dirty="0">
                          <a:solidFill>
                            <a:schemeClr val="tx1"/>
                          </a:solidFill>
                          <a:highlight>
                            <a:srgbClr val="00FFFF"/>
                          </a:highlight>
                          <a:latin typeface="Arial"/>
                          <a:ea typeface="Times New Roman"/>
                          <a:cs typeface="Arial"/>
                        </a:rPr>
                        <a:t>37,000</a:t>
                      </a:r>
                    </a:p>
                  </a:txBody>
                  <a:tcPr marL="27305" marR="27305" marT="0" marB="0" anchor="ctr"/>
                </a:tc>
                <a:tc>
                  <a:txBody>
                    <a:bodyPr/>
                    <a:lstStyle/>
                    <a:p>
                      <a:pPr marL="0" marR="0" algn="ctr">
                        <a:spcBef>
                          <a:spcPts val="200"/>
                        </a:spcBef>
                        <a:spcAft>
                          <a:spcPts val="200"/>
                        </a:spcAft>
                      </a:pPr>
                      <a:r>
                        <a:rPr lang="en-US" sz="1200" dirty="0">
                          <a:solidFill>
                            <a:schemeClr val="tx1"/>
                          </a:solidFill>
                          <a:highlight>
                            <a:srgbClr val="00FFFF"/>
                          </a:highlight>
                          <a:latin typeface="Arial"/>
                          <a:ea typeface="Times New Roman"/>
                          <a:cs typeface="Arial"/>
                        </a:rPr>
                        <a:t>97,300</a:t>
                      </a:r>
                    </a:p>
                  </a:txBody>
                  <a:tcPr marL="27305" marR="27305" marT="0" marB="0" anchor="ctr"/>
                </a:tc>
                <a:tc vMerge="1">
                  <a:txBody>
                    <a:bodyPr/>
                    <a:lstStyle/>
                    <a:p>
                      <a:pPr marL="0" marR="0">
                        <a:spcBef>
                          <a:spcPts val="200"/>
                        </a:spcBef>
                        <a:spcAft>
                          <a:spcPts val="200"/>
                        </a:spcAft>
                      </a:pPr>
                      <a:endParaRPr lang="en-US" sz="1200" b="0" dirty="0">
                        <a:solidFill>
                          <a:schemeClr val="tx1"/>
                        </a:solidFill>
                        <a:latin typeface="Arial"/>
                        <a:ea typeface="Times New Roman"/>
                        <a:cs typeface="Arial"/>
                      </a:endParaRPr>
                    </a:p>
                  </a:txBody>
                  <a:tcPr marL="27305" marR="27305" marT="0" marB="0"/>
                </a:tc>
                <a:extLst>
                  <a:ext uri="{0D108BD9-81ED-4DB2-BD59-A6C34878D82A}">
                    <a16:rowId xmlns:a16="http://schemas.microsoft.com/office/drawing/2014/main" val="367209121"/>
                  </a:ext>
                </a:extLst>
              </a:tr>
            </a:tbl>
          </a:graphicData>
        </a:graphic>
      </p:graphicFrame>
    </p:spTree>
    <p:extLst>
      <p:ext uri="{BB962C8B-B14F-4D97-AF65-F5344CB8AC3E}">
        <p14:creationId xmlns:p14="http://schemas.microsoft.com/office/powerpoint/2010/main" val="108920581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7EAA5-C874-4AC1-A75F-96F59963F52A}"/>
              </a:ext>
            </a:extLst>
          </p:cNvPr>
          <p:cNvSpPr>
            <a:spLocks noGrp="1"/>
          </p:cNvSpPr>
          <p:nvPr>
            <p:ph type="title"/>
          </p:nvPr>
        </p:nvSpPr>
        <p:spPr/>
        <p:txBody>
          <a:bodyPr/>
          <a:lstStyle/>
          <a:p>
            <a:r>
              <a:rPr lang="en-US" dirty="0"/>
              <a:t>Pancreatic Enzymes</a:t>
            </a:r>
          </a:p>
        </p:txBody>
      </p:sp>
      <p:graphicFrame>
        <p:nvGraphicFramePr>
          <p:cNvPr id="4" name="Content Placeholder 3">
            <a:extLst>
              <a:ext uri="{FF2B5EF4-FFF2-40B4-BE49-F238E27FC236}">
                <a16:creationId xmlns:a16="http://schemas.microsoft.com/office/drawing/2014/main" id="{E3051547-ED32-4D8B-BE66-37D88872DFE3}"/>
              </a:ext>
            </a:extLst>
          </p:cNvPr>
          <p:cNvGraphicFramePr>
            <a:graphicFrameLocks noGrp="1"/>
          </p:cNvGraphicFramePr>
          <p:nvPr>
            <p:ph idx="1"/>
            <p:extLst>
              <p:ext uri="{D42A27DB-BD31-4B8C-83A1-F6EECF244321}">
                <p14:modId xmlns:p14="http://schemas.microsoft.com/office/powerpoint/2010/main" val="1984865884"/>
              </p:ext>
            </p:extLst>
          </p:nvPr>
        </p:nvGraphicFramePr>
        <p:xfrm>
          <a:off x="76201" y="742950"/>
          <a:ext cx="8991600" cy="3911600"/>
        </p:xfrm>
        <a:graphic>
          <a:graphicData uri="http://schemas.openxmlformats.org/drawingml/2006/table">
            <a:tbl>
              <a:tblPr firstRow="1" bandRow="1">
                <a:tableStyleId>{5C22544A-7EE6-4342-B048-85BDC9FD1C3A}</a:tableStyleId>
              </a:tblPr>
              <a:tblGrid>
                <a:gridCol w="933089">
                  <a:extLst>
                    <a:ext uri="{9D8B030D-6E8A-4147-A177-3AD203B41FA5}">
                      <a16:colId xmlns:a16="http://schemas.microsoft.com/office/drawing/2014/main" val="20000"/>
                    </a:ext>
                  </a:extLst>
                </a:gridCol>
                <a:gridCol w="1187570">
                  <a:extLst>
                    <a:ext uri="{9D8B030D-6E8A-4147-A177-3AD203B41FA5}">
                      <a16:colId xmlns:a16="http://schemas.microsoft.com/office/drawing/2014/main" val="20001"/>
                    </a:ext>
                  </a:extLst>
                </a:gridCol>
                <a:gridCol w="1017916">
                  <a:extLst>
                    <a:ext uri="{9D8B030D-6E8A-4147-A177-3AD203B41FA5}">
                      <a16:colId xmlns:a16="http://schemas.microsoft.com/office/drawing/2014/main" val="20002"/>
                    </a:ext>
                  </a:extLst>
                </a:gridCol>
                <a:gridCol w="1440478">
                  <a:extLst>
                    <a:ext uri="{9D8B030D-6E8A-4147-A177-3AD203B41FA5}">
                      <a16:colId xmlns:a16="http://schemas.microsoft.com/office/drawing/2014/main" val="20003"/>
                    </a:ext>
                  </a:extLst>
                </a:gridCol>
                <a:gridCol w="1248834">
                  <a:extLst>
                    <a:ext uri="{9D8B030D-6E8A-4147-A177-3AD203B41FA5}">
                      <a16:colId xmlns:a16="http://schemas.microsoft.com/office/drawing/2014/main" val="20004"/>
                    </a:ext>
                  </a:extLst>
                </a:gridCol>
                <a:gridCol w="915812">
                  <a:extLst>
                    <a:ext uri="{9D8B030D-6E8A-4147-A177-3AD203B41FA5}">
                      <a16:colId xmlns:a16="http://schemas.microsoft.com/office/drawing/2014/main" val="20005"/>
                    </a:ext>
                  </a:extLst>
                </a:gridCol>
                <a:gridCol w="2247901">
                  <a:extLst>
                    <a:ext uri="{9D8B030D-6E8A-4147-A177-3AD203B41FA5}">
                      <a16:colId xmlns:a16="http://schemas.microsoft.com/office/drawing/2014/main" val="20006"/>
                    </a:ext>
                  </a:extLst>
                </a:gridCol>
              </a:tblGrid>
              <a:tr h="356260">
                <a:tc>
                  <a:txBody>
                    <a:bodyPr/>
                    <a:lstStyle/>
                    <a:p>
                      <a:pPr marL="0" marR="0" algn="ctr">
                        <a:spcBef>
                          <a:spcPts val="200"/>
                        </a:spcBef>
                        <a:spcAft>
                          <a:spcPts val="200"/>
                        </a:spcAft>
                      </a:pPr>
                      <a:r>
                        <a:rPr lang="en-US" sz="1200" b="1" dirty="0">
                          <a:latin typeface="Arial"/>
                          <a:ea typeface="Times New Roman"/>
                          <a:cs typeface="Arial"/>
                        </a:rPr>
                        <a:t>Product</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Manufacturer</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Formulation</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Amylase (Units)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Lipase (Units)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Protease (Units)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Notes</a:t>
                      </a:r>
                    </a:p>
                  </a:txBody>
                  <a:tcPr marL="27305" marR="27305" marT="0" marB="0" anchor="ctr"/>
                </a:tc>
                <a:extLst>
                  <a:ext uri="{0D108BD9-81ED-4DB2-BD59-A6C34878D82A}">
                    <a16:rowId xmlns:a16="http://schemas.microsoft.com/office/drawing/2014/main" val="10000"/>
                  </a:ext>
                </a:extLst>
              </a:tr>
              <a:tr h="647438">
                <a:tc>
                  <a:txBody>
                    <a:bodyPr/>
                    <a:lstStyle/>
                    <a:p>
                      <a:pPr marL="0" marR="0">
                        <a:spcBef>
                          <a:spcPts val="200"/>
                        </a:spcBef>
                        <a:spcAft>
                          <a:spcPts val="200"/>
                        </a:spcAft>
                      </a:pPr>
                      <a:r>
                        <a:rPr lang="en-US" sz="1200" dirty="0">
                          <a:solidFill>
                            <a:schemeClr val="tx1"/>
                          </a:solidFill>
                          <a:latin typeface="Arial"/>
                          <a:ea typeface="Times New Roman"/>
                          <a:cs typeface="Arial"/>
                        </a:rPr>
                        <a:t>Pertzye™ 4,000</a:t>
                      </a:r>
                    </a:p>
                  </a:txBody>
                  <a:tcPr marL="27305" marR="27305" marT="0" marB="0"/>
                </a:tc>
                <a:tc rowSpan="4">
                  <a:txBody>
                    <a:bodyPr/>
                    <a:lstStyle/>
                    <a:p>
                      <a:pPr marL="0" marR="0" algn="ctr">
                        <a:spcBef>
                          <a:spcPts val="200"/>
                        </a:spcBef>
                        <a:spcAft>
                          <a:spcPts val="200"/>
                        </a:spcAft>
                      </a:pPr>
                      <a:r>
                        <a:rPr lang="en-US" sz="1200" dirty="0">
                          <a:solidFill>
                            <a:schemeClr val="tx1"/>
                          </a:solidFill>
                          <a:latin typeface="Arial"/>
                          <a:ea typeface="Times New Roman"/>
                          <a:cs typeface="Arial"/>
                        </a:rPr>
                        <a:t>Digestive Care</a:t>
                      </a:r>
                    </a:p>
                  </a:txBody>
                  <a:tcPr marL="27305" marR="27305" marT="0" marB="0" anchor="ctr"/>
                </a:tc>
                <a:tc rowSpan="4">
                  <a:txBody>
                    <a:bodyPr/>
                    <a:lstStyle/>
                    <a:p>
                      <a:pPr marL="0" marR="0" algn="ctr">
                        <a:spcBef>
                          <a:spcPts val="200"/>
                        </a:spcBef>
                        <a:spcAft>
                          <a:spcPts val="200"/>
                        </a:spcAft>
                      </a:pPr>
                      <a:r>
                        <a:rPr lang="en-US" sz="1200" dirty="0">
                          <a:solidFill>
                            <a:schemeClr val="tx1"/>
                          </a:solidFill>
                          <a:latin typeface="Arial"/>
                          <a:ea typeface="Times New Roman"/>
                          <a:cs typeface="Arial"/>
                        </a:rPr>
                        <a:t>Capsule</a:t>
                      </a:r>
                      <a:br>
                        <a:rPr lang="en-US" sz="1200" dirty="0">
                          <a:solidFill>
                            <a:schemeClr val="tx1"/>
                          </a:solidFill>
                          <a:latin typeface="Arial"/>
                          <a:ea typeface="Times New Roman"/>
                          <a:cs typeface="Arial"/>
                        </a:rPr>
                      </a:br>
                      <a:r>
                        <a:rPr lang="en-US" sz="1200" dirty="0">
                          <a:solidFill>
                            <a:schemeClr val="tx1"/>
                          </a:solidFill>
                          <a:latin typeface="Arial"/>
                          <a:ea typeface="Times New Roman"/>
                          <a:cs typeface="Arial"/>
                        </a:rPr>
                        <a:t>(DR)</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15,125</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4,000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14,375</a:t>
                      </a:r>
                    </a:p>
                  </a:txBody>
                  <a:tcPr marL="27305" marR="27305" marT="0" marB="0" anchor="ctr"/>
                </a:tc>
                <a:tc rowSpan="4">
                  <a:txBody>
                    <a:bodyPr/>
                    <a:lstStyle/>
                    <a:p>
                      <a:pPr marL="0" marR="0">
                        <a:spcBef>
                          <a:spcPts val="200"/>
                        </a:spcBef>
                        <a:spcAft>
                          <a:spcPts val="200"/>
                        </a:spcAft>
                      </a:pPr>
                      <a:r>
                        <a:rPr lang="en-US" sz="1200" dirty="0">
                          <a:solidFill>
                            <a:schemeClr val="tx1"/>
                          </a:solidFill>
                          <a:latin typeface="Arial"/>
                          <a:ea typeface="Times New Roman"/>
                          <a:cs typeface="Arial"/>
                        </a:rPr>
                        <a:t>Only pancreatic enzyme containing bicarbonate-buffered enteric-coated microspheres </a:t>
                      </a:r>
                    </a:p>
                    <a:p>
                      <a:pPr marL="0" marR="0">
                        <a:spcBef>
                          <a:spcPts val="200"/>
                        </a:spcBef>
                        <a:spcAft>
                          <a:spcPts val="200"/>
                        </a:spcAft>
                      </a:pPr>
                      <a:endParaRPr lang="en-US" sz="1200" dirty="0">
                        <a:solidFill>
                          <a:schemeClr val="tx1"/>
                        </a:solidFill>
                        <a:latin typeface="Arial"/>
                        <a:ea typeface="Times New Roman"/>
                        <a:cs typeface="Arial"/>
                      </a:endParaRPr>
                    </a:p>
                    <a:p>
                      <a:pPr marL="0" marR="0">
                        <a:spcBef>
                          <a:spcPts val="200"/>
                        </a:spcBef>
                        <a:spcAft>
                          <a:spcPts val="200"/>
                        </a:spcAft>
                      </a:pPr>
                      <a:r>
                        <a:rPr lang="en-US" sz="1200" dirty="0">
                          <a:solidFill>
                            <a:schemeClr val="tx1"/>
                          </a:solidFill>
                          <a:latin typeface="Arial"/>
                          <a:ea typeface="Times New Roman"/>
                          <a:cs typeface="Arial"/>
                        </a:rPr>
                        <a:t>Capsule can be opened for patients unable to swallow </a:t>
                      </a:r>
                    </a:p>
                    <a:p>
                      <a:pPr marL="0" marR="0">
                        <a:spcBef>
                          <a:spcPts val="200"/>
                        </a:spcBef>
                        <a:spcAft>
                          <a:spcPts val="200"/>
                        </a:spcAft>
                      </a:pPr>
                      <a:br>
                        <a:rPr lang="en-US" sz="1200" dirty="0">
                          <a:solidFill>
                            <a:schemeClr val="tx1"/>
                          </a:solidFill>
                          <a:latin typeface="Arial"/>
                          <a:ea typeface="Times New Roman"/>
                          <a:cs typeface="Arial"/>
                        </a:rPr>
                      </a:br>
                      <a:r>
                        <a:rPr lang="en-US" sz="1200" dirty="0">
                          <a:solidFill>
                            <a:schemeClr val="tx1"/>
                          </a:solidFill>
                          <a:latin typeface="Arial"/>
                          <a:ea typeface="Times New Roman"/>
                          <a:cs typeface="Arial"/>
                        </a:rPr>
                        <a:t>Pertzye 400 (infants up to 12 months): For infants, capsule contents may be administered directly to the mouth or with a small amount of acidic food with a pH ≤ 4.5, such as applesauce.</a:t>
                      </a:r>
                    </a:p>
                    <a:p>
                      <a:pPr marL="0" marR="0">
                        <a:spcBef>
                          <a:spcPts val="200"/>
                        </a:spcBef>
                        <a:spcAft>
                          <a:spcPts val="200"/>
                        </a:spcAft>
                      </a:pPr>
                      <a:endParaRPr lang="en-US" sz="1200" dirty="0">
                        <a:solidFill>
                          <a:schemeClr val="tx1"/>
                        </a:solidFill>
                        <a:latin typeface="Arial"/>
                        <a:ea typeface="Times New Roman"/>
                        <a:cs typeface="Arial"/>
                      </a:endParaRPr>
                    </a:p>
                    <a:p>
                      <a:pPr marL="0" marR="0">
                        <a:spcBef>
                          <a:spcPts val="200"/>
                        </a:spcBef>
                        <a:spcAft>
                          <a:spcPts val="200"/>
                        </a:spcAft>
                      </a:pPr>
                      <a:r>
                        <a:rPr lang="en-US" sz="1200" dirty="0">
                          <a:solidFill>
                            <a:schemeClr val="tx1"/>
                          </a:solidFill>
                          <a:latin typeface="Arial"/>
                          <a:ea typeface="Times New Roman"/>
                          <a:cs typeface="Arial"/>
                        </a:rPr>
                        <a:t>Contents should be followed by breast milk or formula but may not be administered directly into breast milk or formula.</a:t>
                      </a:r>
                    </a:p>
                  </a:txBody>
                  <a:tcPr marL="27305" marR="27305" marT="0" marB="0"/>
                </a:tc>
                <a:extLst>
                  <a:ext uri="{0D108BD9-81ED-4DB2-BD59-A6C34878D82A}">
                    <a16:rowId xmlns:a16="http://schemas.microsoft.com/office/drawing/2014/main" val="10001"/>
                  </a:ext>
                </a:extLst>
              </a:tr>
              <a:tr h="647438">
                <a:tc>
                  <a:txBody>
                    <a:bodyPr/>
                    <a:lstStyle/>
                    <a:p>
                      <a:pPr marL="0" marR="0">
                        <a:spcBef>
                          <a:spcPts val="200"/>
                        </a:spcBef>
                        <a:spcAft>
                          <a:spcPts val="200"/>
                        </a:spcAft>
                      </a:pPr>
                      <a:r>
                        <a:rPr lang="en-US" sz="1200" dirty="0">
                          <a:solidFill>
                            <a:schemeClr val="tx1"/>
                          </a:solidFill>
                          <a:latin typeface="Arial"/>
                          <a:ea typeface="Times New Roman"/>
                          <a:cs typeface="Arial"/>
                        </a:rPr>
                        <a:t>Pertzye™ 8,000</a:t>
                      </a:r>
                    </a:p>
                  </a:txBody>
                  <a:tcPr marL="27305" marR="27305" marT="0" marB="0"/>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27305" marR="2730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30,250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8,000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28,750</a:t>
                      </a:r>
                    </a:p>
                  </a:txBody>
                  <a:tcPr marL="27305" marR="27305" marT="0" marB="0" anchor="ctr"/>
                </a:tc>
                <a:tc vMerge="1">
                  <a:txBody>
                    <a:bodyPr/>
                    <a:lstStyle/>
                    <a:p>
                      <a:pPr marL="0" marR="0">
                        <a:spcBef>
                          <a:spcPts val="200"/>
                        </a:spcBef>
                        <a:spcAft>
                          <a:spcPts val="200"/>
                        </a:spcAft>
                      </a:pPr>
                      <a:endParaRPr lang="en-US" sz="1200" b="0" dirty="0">
                        <a:latin typeface="Arial"/>
                        <a:ea typeface="Times New Roman"/>
                        <a:cs typeface="Arial"/>
                      </a:endParaRPr>
                    </a:p>
                  </a:txBody>
                  <a:tcPr marL="27305" marR="27305" marT="0" marB="0"/>
                </a:tc>
                <a:extLst>
                  <a:ext uri="{0D108BD9-81ED-4DB2-BD59-A6C34878D82A}">
                    <a16:rowId xmlns:a16="http://schemas.microsoft.com/office/drawing/2014/main" val="10002"/>
                  </a:ext>
                </a:extLst>
              </a:tr>
              <a:tr h="647438">
                <a:tc>
                  <a:txBody>
                    <a:bodyPr/>
                    <a:lstStyle/>
                    <a:p>
                      <a:pPr marL="0" marR="0">
                        <a:spcBef>
                          <a:spcPts val="200"/>
                        </a:spcBef>
                        <a:spcAft>
                          <a:spcPts val="200"/>
                        </a:spcAft>
                      </a:pPr>
                      <a:r>
                        <a:rPr lang="en-US" sz="1200" dirty="0">
                          <a:solidFill>
                            <a:schemeClr val="tx1"/>
                          </a:solidFill>
                          <a:latin typeface="Arial"/>
                          <a:ea typeface="Times New Roman"/>
                          <a:cs typeface="Arial"/>
                        </a:rPr>
                        <a:t>Pertzye 16,000</a:t>
                      </a:r>
                    </a:p>
                  </a:txBody>
                  <a:tcPr marL="27305" marR="27305" marT="0" marB="0"/>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200" dirty="0">
                          <a:solidFill>
                            <a:schemeClr val="tx1"/>
                          </a:solidFill>
                          <a:latin typeface="Arial"/>
                          <a:ea typeface="Times New Roman"/>
                          <a:cs typeface="Arial"/>
                        </a:rPr>
                        <a:t>60,500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16,000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57,500</a:t>
                      </a:r>
                    </a:p>
                  </a:txBody>
                  <a:tcPr marL="27305" marR="2730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nchor="ctr"/>
                </a:tc>
                <a:extLst>
                  <a:ext uri="{0D108BD9-81ED-4DB2-BD59-A6C34878D82A}">
                    <a16:rowId xmlns:a16="http://schemas.microsoft.com/office/drawing/2014/main" val="10003"/>
                  </a:ext>
                </a:extLst>
              </a:tr>
              <a:tr h="1511426">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200" dirty="0">
                          <a:solidFill>
                            <a:schemeClr val="tx1"/>
                          </a:solidFill>
                          <a:latin typeface="Arial"/>
                          <a:ea typeface="Times New Roman"/>
                          <a:cs typeface="Arial"/>
                        </a:rPr>
                        <a:t>Pertzye 24,000</a:t>
                      </a:r>
                    </a:p>
                  </a:txBody>
                  <a:tcPr marL="27305" marR="27305" marT="0" marB="0"/>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200" dirty="0">
                          <a:solidFill>
                            <a:schemeClr val="tx1"/>
                          </a:solidFill>
                          <a:latin typeface="Arial"/>
                          <a:ea typeface="Times New Roman"/>
                          <a:cs typeface="Arial"/>
                        </a:rPr>
                        <a:t>90,750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24,000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86,250</a:t>
                      </a:r>
                    </a:p>
                  </a:txBody>
                  <a:tcPr marL="27305" marR="27305" marT="0" marB="0" anchor="ctr"/>
                </a:tc>
                <a:tc vMerge="1">
                  <a:txBody>
                    <a:bodyPr/>
                    <a:lstStyle/>
                    <a:p>
                      <a:endParaRPr lang="en-US"/>
                    </a:p>
                  </a:txBody>
                  <a:tcPr/>
                </a:tc>
                <a:extLst>
                  <a:ext uri="{0D108BD9-81ED-4DB2-BD59-A6C34878D82A}">
                    <a16:rowId xmlns:a16="http://schemas.microsoft.com/office/drawing/2014/main" val="1151577120"/>
                  </a:ext>
                </a:extLst>
              </a:tr>
            </a:tbl>
          </a:graphicData>
        </a:graphic>
      </p:graphicFrame>
    </p:spTree>
    <p:extLst>
      <p:ext uri="{BB962C8B-B14F-4D97-AF65-F5344CB8AC3E}">
        <p14:creationId xmlns:p14="http://schemas.microsoft.com/office/powerpoint/2010/main" val="2546467936"/>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8F680-7199-4A93-AC0C-968C4BA9B28C}"/>
              </a:ext>
            </a:extLst>
          </p:cNvPr>
          <p:cNvSpPr>
            <a:spLocks noGrp="1"/>
          </p:cNvSpPr>
          <p:nvPr>
            <p:ph type="title"/>
          </p:nvPr>
        </p:nvSpPr>
        <p:spPr/>
        <p:txBody>
          <a:bodyPr/>
          <a:lstStyle/>
          <a:p>
            <a:r>
              <a:rPr lang="en-US" dirty="0"/>
              <a:t>Pancreatic Enzymes</a:t>
            </a:r>
          </a:p>
        </p:txBody>
      </p:sp>
      <p:graphicFrame>
        <p:nvGraphicFramePr>
          <p:cNvPr id="4" name="Content Placeholder 3">
            <a:extLst>
              <a:ext uri="{FF2B5EF4-FFF2-40B4-BE49-F238E27FC236}">
                <a16:creationId xmlns:a16="http://schemas.microsoft.com/office/drawing/2014/main" id="{CA507A89-273F-4B0F-8385-8B797F3581DF}"/>
              </a:ext>
            </a:extLst>
          </p:cNvPr>
          <p:cNvGraphicFramePr>
            <a:graphicFrameLocks noGrp="1"/>
          </p:cNvGraphicFramePr>
          <p:nvPr>
            <p:ph idx="1"/>
            <p:extLst>
              <p:ext uri="{D42A27DB-BD31-4B8C-83A1-F6EECF244321}">
                <p14:modId xmlns:p14="http://schemas.microsoft.com/office/powerpoint/2010/main" val="2541404342"/>
              </p:ext>
            </p:extLst>
          </p:nvPr>
        </p:nvGraphicFramePr>
        <p:xfrm>
          <a:off x="76199" y="992889"/>
          <a:ext cx="8991601" cy="2667000"/>
        </p:xfrm>
        <a:graphic>
          <a:graphicData uri="http://schemas.openxmlformats.org/drawingml/2006/table">
            <a:tbl>
              <a:tblPr firstRow="1" bandRow="1">
                <a:tableStyleId>{5C22544A-7EE6-4342-B048-85BDC9FD1C3A}</a:tableStyleId>
              </a:tblPr>
              <a:tblGrid>
                <a:gridCol w="1102747">
                  <a:extLst>
                    <a:ext uri="{9D8B030D-6E8A-4147-A177-3AD203B41FA5}">
                      <a16:colId xmlns:a16="http://schemas.microsoft.com/office/drawing/2014/main" val="20000"/>
                    </a:ext>
                  </a:extLst>
                </a:gridCol>
                <a:gridCol w="1187566">
                  <a:extLst>
                    <a:ext uri="{9D8B030D-6E8A-4147-A177-3AD203B41FA5}">
                      <a16:colId xmlns:a16="http://schemas.microsoft.com/office/drawing/2014/main" val="20001"/>
                    </a:ext>
                  </a:extLst>
                </a:gridCol>
                <a:gridCol w="1102744">
                  <a:extLst>
                    <a:ext uri="{9D8B030D-6E8A-4147-A177-3AD203B41FA5}">
                      <a16:colId xmlns:a16="http://schemas.microsoft.com/office/drawing/2014/main" val="20002"/>
                    </a:ext>
                  </a:extLst>
                </a:gridCol>
                <a:gridCol w="1357222">
                  <a:extLst>
                    <a:ext uri="{9D8B030D-6E8A-4147-A177-3AD203B41FA5}">
                      <a16:colId xmlns:a16="http://schemas.microsoft.com/office/drawing/2014/main" val="20003"/>
                    </a:ext>
                  </a:extLst>
                </a:gridCol>
                <a:gridCol w="1058455">
                  <a:extLst>
                    <a:ext uri="{9D8B030D-6E8A-4147-A177-3AD203B41FA5}">
                      <a16:colId xmlns:a16="http://schemas.microsoft.com/office/drawing/2014/main" val="20004"/>
                    </a:ext>
                  </a:extLst>
                </a:gridCol>
                <a:gridCol w="1034432">
                  <a:extLst>
                    <a:ext uri="{9D8B030D-6E8A-4147-A177-3AD203B41FA5}">
                      <a16:colId xmlns:a16="http://schemas.microsoft.com/office/drawing/2014/main" val="20005"/>
                    </a:ext>
                  </a:extLst>
                </a:gridCol>
                <a:gridCol w="2148435">
                  <a:extLst>
                    <a:ext uri="{9D8B030D-6E8A-4147-A177-3AD203B41FA5}">
                      <a16:colId xmlns:a16="http://schemas.microsoft.com/office/drawing/2014/main" val="20006"/>
                    </a:ext>
                  </a:extLst>
                </a:gridCol>
              </a:tblGrid>
              <a:tr h="544285">
                <a:tc>
                  <a:txBody>
                    <a:bodyPr/>
                    <a:lstStyle/>
                    <a:p>
                      <a:pPr marL="0" marR="0" algn="ctr">
                        <a:spcBef>
                          <a:spcPts val="200"/>
                        </a:spcBef>
                        <a:spcAft>
                          <a:spcPts val="200"/>
                        </a:spcAft>
                      </a:pPr>
                      <a:r>
                        <a:rPr lang="en-US" sz="1200" b="1" dirty="0">
                          <a:latin typeface="Arial"/>
                          <a:ea typeface="Times New Roman"/>
                          <a:cs typeface="Arial"/>
                        </a:rPr>
                        <a:t>Product</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Manufacturer</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Formulation</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Amylase </a:t>
                      </a:r>
                    </a:p>
                    <a:p>
                      <a:pPr marL="0" marR="0" algn="ctr">
                        <a:spcBef>
                          <a:spcPts val="200"/>
                        </a:spcBef>
                        <a:spcAft>
                          <a:spcPts val="200"/>
                        </a:spcAft>
                      </a:pPr>
                      <a:r>
                        <a:rPr lang="en-US" sz="1200" b="1" dirty="0">
                          <a:latin typeface="Arial"/>
                          <a:ea typeface="Times New Roman"/>
                          <a:cs typeface="Arial"/>
                        </a:rPr>
                        <a:t>(Units)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Lipase </a:t>
                      </a:r>
                    </a:p>
                    <a:p>
                      <a:pPr marL="0" marR="0" algn="ctr">
                        <a:spcBef>
                          <a:spcPts val="200"/>
                        </a:spcBef>
                        <a:spcAft>
                          <a:spcPts val="200"/>
                        </a:spcAft>
                      </a:pPr>
                      <a:r>
                        <a:rPr lang="en-US" sz="1200" b="1" dirty="0">
                          <a:latin typeface="Arial"/>
                          <a:ea typeface="Times New Roman"/>
                          <a:cs typeface="Arial"/>
                        </a:rPr>
                        <a:t>(Units)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Protease (Units)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Notes</a:t>
                      </a:r>
                    </a:p>
                  </a:txBody>
                  <a:tcPr marL="27305" marR="27305" marT="0" marB="0" anchor="ctr"/>
                </a:tc>
                <a:extLst>
                  <a:ext uri="{0D108BD9-81ED-4DB2-BD59-A6C34878D82A}">
                    <a16:rowId xmlns:a16="http://schemas.microsoft.com/office/drawing/2014/main" val="10000"/>
                  </a:ext>
                </a:extLst>
              </a:tr>
              <a:tr h="544285">
                <a:tc>
                  <a:txBody>
                    <a:bodyPr/>
                    <a:lstStyle/>
                    <a:p>
                      <a:pPr marL="0" marR="0">
                        <a:spcBef>
                          <a:spcPts val="200"/>
                        </a:spcBef>
                        <a:spcAft>
                          <a:spcPts val="200"/>
                        </a:spcAft>
                      </a:pPr>
                      <a:r>
                        <a:rPr lang="en-US" sz="1200" dirty="0">
                          <a:latin typeface="Arial"/>
                          <a:ea typeface="Times New Roman"/>
                          <a:cs typeface="Arial"/>
                        </a:rPr>
                        <a:t>Viokace™ 10,440</a:t>
                      </a:r>
                    </a:p>
                  </a:txBody>
                  <a:tcPr marL="27305" marR="27305" marT="0" marB="0"/>
                </a:tc>
                <a:tc rowSpan="2">
                  <a:txBody>
                    <a:bodyPr/>
                    <a:lstStyle/>
                    <a:p>
                      <a:pPr marL="0" marR="0" algn="ctr">
                        <a:spcBef>
                          <a:spcPts val="200"/>
                        </a:spcBef>
                        <a:spcAft>
                          <a:spcPts val="200"/>
                        </a:spcAft>
                      </a:pPr>
                      <a:r>
                        <a:rPr lang="en-US" sz="1200" dirty="0">
                          <a:solidFill>
                            <a:schemeClr val="tx1"/>
                          </a:solidFill>
                          <a:latin typeface="Arial"/>
                          <a:ea typeface="Times New Roman"/>
                          <a:cs typeface="Arial"/>
                        </a:rPr>
                        <a:t>Allergan/Aptalis</a:t>
                      </a:r>
                    </a:p>
                  </a:txBody>
                  <a:tcPr marL="27305" marR="27305" marT="0" marB="0" anchor="ctr"/>
                </a:tc>
                <a:tc rowSpan="2">
                  <a:txBody>
                    <a:bodyPr/>
                    <a:lstStyle/>
                    <a:p>
                      <a:pPr marL="0" marR="0" algn="ctr">
                        <a:spcBef>
                          <a:spcPts val="200"/>
                        </a:spcBef>
                        <a:spcAft>
                          <a:spcPts val="200"/>
                        </a:spcAft>
                      </a:pPr>
                      <a:r>
                        <a:rPr lang="en-US" sz="1200" dirty="0">
                          <a:solidFill>
                            <a:schemeClr val="tx1"/>
                          </a:solidFill>
                          <a:latin typeface="Arial"/>
                          <a:ea typeface="Times New Roman"/>
                          <a:cs typeface="Arial"/>
                        </a:rPr>
                        <a:t>Tablet</a:t>
                      </a:r>
                    </a:p>
                  </a:txBody>
                  <a:tcPr marL="27305" marR="27305" marT="0" marB="0" anchor="ctr"/>
                </a:tc>
                <a:tc>
                  <a:txBody>
                    <a:bodyPr/>
                    <a:lstStyle/>
                    <a:p>
                      <a:pPr marL="0" marR="0" algn="ctr" defTabSz="914400" rtl="0" eaLnBrk="1" latinLnBrk="0" hangingPunct="1">
                        <a:spcBef>
                          <a:spcPts val="200"/>
                        </a:spcBef>
                        <a:spcAft>
                          <a:spcPts val="200"/>
                        </a:spcAft>
                      </a:pPr>
                      <a:r>
                        <a:rPr lang="en-US" sz="1200" kern="1200" dirty="0">
                          <a:solidFill>
                            <a:schemeClr val="tx1"/>
                          </a:solidFill>
                          <a:latin typeface="Arial"/>
                          <a:ea typeface="Times New Roman"/>
                          <a:cs typeface="Arial"/>
                        </a:rPr>
                        <a:t>39,150</a:t>
                      </a:r>
                    </a:p>
                  </a:txBody>
                  <a:tcPr marL="27305" marR="27305" marT="0" marB="0" anchor="ctr"/>
                </a:tc>
                <a:tc>
                  <a:txBody>
                    <a:bodyPr/>
                    <a:lstStyle/>
                    <a:p>
                      <a:pPr marL="0" marR="0" algn="ctr" defTabSz="914400" rtl="0" eaLnBrk="1" latinLnBrk="0" hangingPunct="1">
                        <a:spcBef>
                          <a:spcPts val="200"/>
                        </a:spcBef>
                        <a:spcAft>
                          <a:spcPts val="200"/>
                        </a:spcAft>
                      </a:pPr>
                      <a:r>
                        <a:rPr lang="en-US" sz="1200" kern="1200" dirty="0">
                          <a:solidFill>
                            <a:schemeClr val="tx1"/>
                          </a:solidFill>
                          <a:latin typeface="Arial"/>
                          <a:ea typeface="Times New Roman"/>
                          <a:cs typeface="Arial"/>
                        </a:rPr>
                        <a:t>10,440</a:t>
                      </a:r>
                    </a:p>
                  </a:txBody>
                  <a:tcPr marL="27305" marR="27305" marT="0" marB="0" anchor="ctr"/>
                </a:tc>
                <a:tc>
                  <a:txBody>
                    <a:bodyPr/>
                    <a:lstStyle/>
                    <a:p>
                      <a:pPr marL="0" marR="0" algn="ctr" defTabSz="914400" rtl="0" eaLnBrk="1" latinLnBrk="0" hangingPunct="1">
                        <a:spcBef>
                          <a:spcPts val="200"/>
                        </a:spcBef>
                        <a:spcAft>
                          <a:spcPts val="200"/>
                        </a:spcAft>
                      </a:pPr>
                      <a:r>
                        <a:rPr lang="en-US" sz="1200" kern="1200" dirty="0">
                          <a:solidFill>
                            <a:schemeClr val="tx1"/>
                          </a:solidFill>
                          <a:latin typeface="Arial"/>
                          <a:ea typeface="Times New Roman"/>
                          <a:cs typeface="Arial"/>
                        </a:rPr>
                        <a:t>39,150</a:t>
                      </a:r>
                    </a:p>
                  </a:txBody>
                  <a:tcPr marL="27305" marR="27305" marT="0" marB="0" anchor="ctr"/>
                </a:tc>
                <a:tc rowSpan="2">
                  <a:txBody>
                    <a:bodyPr/>
                    <a:lstStyle/>
                    <a:p>
                      <a:pPr marL="0" marR="0">
                        <a:spcBef>
                          <a:spcPts val="200"/>
                        </a:spcBef>
                        <a:spcAft>
                          <a:spcPts val="200"/>
                        </a:spcAft>
                      </a:pPr>
                      <a:r>
                        <a:rPr lang="en-US" sz="1200" dirty="0">
                          <a:solidFill>
                            <a:schemeClr val="tx1"/>
                          </a:solidFill>
                          <a:latin typeface="Arial"/>
                          <a:ea typeface="Times New Roman"/>
                          <a:cs typeface="Arial"/>
                        </a:rPr>
                        <a:t>Tablets should be swallowed whole and not crushed</a:t>
                      </a:r>
                    </a:p>
                    <a:p>
                      <a:pPr marL="0" marR="0">
                        <a:spcBef>
                          <a:spcPts val="200"/>
                        </a:spcBef>
                        <a:spcAft>
                          <a:spcPts val="200"/>
                        </a:spcAft>
                      </a:pPr>
                      <a:endParaRPr lang="en-US" sz="1200" dirty="0">
                        <a:solidFill>
                          <a:schemeClr val="tx1"/>
                        </a:solidFill>
                        <a:latin typeface="Arial"/>
                        <a:ea typeface="Times New Roman"/>
                        <a:cs typeface="Arial"/>
                      </a:endParaRPr>
                    </a:p>
                    <a:p>
                      <a:pPr marL="0" marR="0">
                        <a:spcBef>
                          <a:spcPts val="200"/>
                        </a:spcBef>
                        <a:spcAft>
                          <a:spcPts val="200"/>
                        </a:spcAft>
                      </a:pPr>
                      <a:br>
                        <a:rPr lang="en-US" sz="1200" dirty="0">
                          <a:solidFill>
                            <a:schemeClr val="tx1"/>
                          </a:solidFill>
                          <a:latin typeface="Arial"/>
                          <a:ea typeface="Times New Roman"/>
                          <a:cs typeface="Arial"/>
                        </a:rPr>
                      </a:br>
                      <a:r>
                        <a:rPr lang="en-US" sz="1200" dirty="0">
                          <a:solidFill>
                            <a:schemeClr val="tx1"/>
                          </a:solidFill>
                          <a:latin typeface="Arial"/>
                          <a:ea typeface="Times New Roman"/>
                          <a:cs typeface="Arial"/>
                        </a:rPr>
                        <a:t>Should not be used in pediatric patients; may result in tablet degradation in the gastric environment which may result in suboptimal growth</a:t>
                      </a:r>
                    </a:p>
                  </a:txBody>
                  <a:tcPr marL="27305" marR="27305" marT="0" marB="0"/>
                </a:tc>
                <a:extLst>
                  <a:ext uri="{0D108BD9-81ED-4DB2-BD59-A6C34878D82A}">
                    <a16:rowId xmlns:a16="http://schemas.microsoft.com/office/drawing/2014/main" val="10001"/>
                  </a:ext>
                </a:extLst>
              </a:tr>
              <a:tr h="1578430">
                <a:tc>
                  <a:txBody>
                    <a:bodyPr/>
                    <a:lstStyle/>
                    <a:p>
                      <a:pPr marL="0" marR="0">
                        <a:spcBef>
                          <a:spcPts val="200"/>
                        </a:spcBef>
                        <a:spcAft>
                          <a:spcPts val="200"/>
                        </a:spcAft>
                      </a:pPr>
                      <a:endParaRPr lang="en-US" sz="1200" dirty="0">
                        <a:solidFill>
                          <a:schemeClr val="tx1"/>
                        </a:solidFill>
                        <a:latin typeface="Arial"/>
                        <a:ea typeface="Times New Roman"/>
                        <a:cs typeface="Arial"/>
                      </a:endParaRPr>
                    </a:p>
                    <a:p>
                      <a:pPr marL="0" marR="0">
                        <a:spcBef>
                          <a:spcPts val="200"/>
                        </a:spcBef>
                        <a:spcAft>
                          <a:spcPts val="200"/>
                        </a:spcAft>
                      </a:pPr>
                      <a:endParaRPr lang="en-US" sz="1200" dirty="0">
                        <a:solidFill>
                          <a:schemeClr val="tx1"/>
                        </a:solidFill>
                        <a:latin typeface="Arial"/>
                        <a:ea typeface="Times New Roman"/>
                        <a:cs typeface="Arial"/>
                      </a:endParaRPr>
                    </a:p>
                    <a:p>
                      <a:pPr marL="0" marR="0">
                        <a:spcBef>
                          <a:spcPts val="200"/>
                        </a:spcBef>
                        <a:spcAft>
                          <a:spcPts val="200"/>
                        </a:spcAft>
                      </a:pPr>
                      <a:endParaRPr lang="en-US" sz="1200" dirty="0">
                        <a:solidFill>
                          <a:schemeClr val="tx1"/>
                        </a:solidFill>
                        <a:latin typeface="Arial"/>
                        <a:ea typeface="Times New Roman"/>
                        <a:cs typeface="Arial"/>
                      </a:endParaRPr>
                    </a:p>
                    <a:p>
                      <a:pPr marL="0" marR="0">
                        <a:spcBef>
                          <a:spcPts val="200"/>
                        </a:spcBef>
                        <a:spcAft>
                          <a:spcPts val="200"/>
                        </a:spcAft>
                      </a:pPr>
                      <a:r>
                        <a:rPr lang="en-US" sz="1200" dirty="0">
                          <a:solidFill>
                            <a:schemeClr val="tx1"/>
                          </a:solidFill>
                          <a:latin typeface="Arial"/>
                          <a:ea typeface="Times New Roman"/>
                          <a:cs typeface="Arial"/>
                        </a:rPr>
                        <a:t>Viokace 20,880</a:t>
                      </a:r>
                    </a:p>
                  </a:txBody>
                  <a:tcPr marL="27305" marR="27305" marT="0" marB="0"/>
                </a:tc>
                <a:tc vMerge="1">
                  <a:txBody>
                    <a:bodyPr/>
                    <a:lstStyle/>
                    <a:p>
                      <a:pPr marL="0" marR="0" algn="ctr">
                        <a:spcBef>
                          <a:spcPts val="200"/>
                        </a:spcBef>
                        <a:spcAft>
                          <a:spcPts val="200"/>
                        </a:spcAft>
                      </a:pPr>
                      <a:endParaRPr lang="en-US" sz="1200" dirty="0">
                        <a:latin typeface="Arial"/>
                        <a:ea typeface="Times New Roman"/>
                        <a:cs typeface="Arial"/>
                      </a:endParaRPr>
                    </a:p>
                  </a:txBody>
                  <a:tcPr marL="27305" marR="27305" marT="0" marB="0" anchor="ctr"/>
                </a:tc>
                <a:tc vMerge="1">
                  <a:txBody>
                    <a:bodyPr/>
                    <a:lstStyle/>
                    <a:p>
                      <a:pPr marL="0" marR="0" algn="ctr">
                        <a:spcBef>
                          <a:spcPts val="200"/>
                        </a:spcBef>
                        <a:spcAft>
                          <a:spcPts val="200"/>
                        </a:spcAft>
                      </a:pPr>
                      <a:endParaRPr lang="en-US" sz="1200" dirty="0">
                        <a:latin typeface="Arial"/>
                        <a:ea typeface="Times New Roman"/>
                        <a:cs typeface="Arial"/>
                      </a:endParaRP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78,300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20,880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78,300</a:t>
                      </a:r>
                    </a:p>
                  </a:txBody>
                  <a:tcPr marL="27305" marR="27305" marT="0" marB="0" anchor="ctr"/>
                </a:tc>
                <a:tc vMerge="1">
                  <a:txBody>
                    <a:bodyPr/>
                    <a:lstStyle/>
                    <a:p>
                      <a:pPr marL="0" marR="0">
                        <a:spcBef>
                          <a:spcPts val="200"/>
                        </a:spcBef>
                        <a:spcAft>
                          <a:spcPts val="200"/>
                        </a:spcAft>
                      </a:pPr>
                      <a:endParaRPr lang="en-US" sz="1200" b="0" dirty="0">
                        <a:latin typeface="Arial"/>
                        <a:ea typeface="Times New Roman"/>
                        <a:cs typeface="Arial"/>
                      </a:endParaRPr>
                    </a:p>
                  </a:txBody>
                  <a:tcPr marL="27305" marR="27305"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4044294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5F08D-D52A-4DAA-BD56-EAFAA7F4DE81}"/>
              </a:ext>
            </a:extLst>
          </p:cNvPr>
          <p:cNvSpPr>
            <a:spLocks noGrp="1"/>
          </p:cNvSpPr>
          <p:nvPr>
            <p:ph type="title"/>
          </p:nvPr>
        </p:nvSpPr>
        <p:spPr/>
        <p:txBody>
          <a:bodyPr/>
          <a:lstStyle/>
          <a:p>
            <a:r>
              <a:rPr lang="en-US" dirty="0"/>
              <a:t>Pancreatic Enzymes</a:t>
            </a:r>
          </a:p>
        </p:txBody>
      </p:sp>
      <p:graphicFrame>
        <p:nvGraphicFramePr>
          <p:cNvPr id="4" name="Content Placeholder 3">
            <a:extLst>
              <a:ext uri="{FF2B5EF4-FFF2-40B4-BE49-F238E27FC236}">
                <a16:creationId xmlns:a16="http://schemas.microsoft.com/office/drawing/2014/main" id="{27210294-0594-4F45-9F5F-59F140C0E85C}"/>
              </a:ext>
            </a:extLst>
          </p:cNvPr>
          <p:cNvGraphicFramePr>
            <a:graphicFrameLocks noGrp="1"/>
          </p:cNvGraphicFramePr>
          <p:nvPr>
            <p:ph idx="1"/>
            <p:extLst>
              <p:ext uri="{D42A27DB-BD31-4B8C-83A1-F6EECF244321}">
                <p14:modId xmlns:p14="http://schemas.microsoft.com/office/powerpoint/2010/main" val="487502078"/>
              </p:ext>
            </p:extLst>
          </p:nvPr>
        </p:nvGraphicFramePr>
        <p:xfrm>
          <a:off x="76200" y="895350"/>
          <a:ext cx="8991599" cy="3754260"/>
        </p:xfrm>
        <a:graphic>
          <a:graphicData uri="http://schemas.openxmlformats.org/drawingml/2006/table">
            <a:tbl>
              <a:tblPr firstRow="1" bandRow="1">
                <a:tableStyleId>{5C22544A-7EE6-4342-B048-85BDC9FD1C3A}</a:tableStyleId>
              </a:tblPr>
              <a:tblGrid>
                <a:gridCol w="1102746">
                  <a:extLst>
                    <a:ext uri="{9D8B030D-6E8A-4147-A177-3AD203B41FA5}">
                      <a16:colId xmlns:a16="http://schemas.microsoft.com/office/drawing/2014/main" val="20000"/>
                    </a:ext>
                  </a:extLst>
                </a:gridCol>
                <a:gridCol w="1125941">
                  <a:extLst>
                    <a:ext uri="{9D8B030D-6E8A-4147-A177-3AD203B41FA5}">
                      <a16:colId xmlns:a16="http://schemas.microsoft.com/office/drawing/2014/main" val="20001"/>
                    </a:ext>
                  </a:extLst>
                </a:gridCol>
                <a:gridCol w="1191195">
                  <a:extLst>
                    <a:ext uri="{9D8B030D-6E8A-4147-A177-3AD203B41FA5}">
                      <a16:colId xmlns:a16="http://schemas.microsoft.com/office/drawing/2014/main" val="20002"/>
                    </a:ext>
                  </a:extLst>
                </a:gridCol>
                <a:gridCol w="1229620">
                  <a:extLst>
                    <a:ext uri="{9D8B030D-6E8A-4147-A177-3AD203B41FA5}">
                      <a16:colId xmlns:a16="http://schemas.microsoft.com/office/drawing/2014/main" val="20003"/>
                    </a:ext>
                  </a:extLst>
                </a:gridCol>
                <a:gridCol w="1152770">
                  <a:extLst>
                    <a:ext uri="{9D8B030D-6E8A-4147-A177-3AD203B41FA5}">
                      <a16:colId xmlns:a16="http://schemas.microsoft.com/office/drawing/2014/main" val="20004"/>
                    </a:ext>
                  </a:extLst>
                </a:gridCol>
                <a:gridCol w="1306471">
                  <a:extLst>
                    <a:ext uri="{9D8B030D-6E8A-4147-A177-3AD203B41FA5}">
                      <a16:colId xmlns:a16="http://schemas.microsoft.com/office/drawing/2014/main" val="20005"/>
                    </a:ext>
                  </a:extLst>
                </a:gridCol>
                <a:gridCol w="1882856">
                  <a:extLst>
                    <a:ext uri="{9D8B030D-6E8A-4147-A177-3AD203B41FA5}">
                      <a16:colId xmlns:a16="http://schemas.microsoft.com/office/drawing/2014/main" val="20006"/>
                    </a:ext>
                  </a:extLst>
                </a:gridCol>
              </a:tblGrid>
              <a:tr h="302720">
                <a:tc>
                  <a:txBody>
                    <a:bodyPr/>
                    <a:lstStyle/>
                    <a:p>
                      <a:pPr marL="0" marR="0" algn="ctr">
                        <a:spcBef>
                          <a:spcPts val="200"/>
                        </a:spcBef>
                        <a:spcAft>
                          <a:spcPts val="200"/>
                        </a:spcAft>
                      </a:pPr>
                      <a:r>
                        <a:rPr lang="en-US" sz="1200" b="1" dirty="0">
                          <a:latin typeface="Arial"/>
                          <a:ea typeface="Times New Roman"/>
                          <a:cs typeface="Arial"/>
                        </a:rPr>
                        <a:t>Product</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Manufacturer</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Formulation</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Amylase (Units)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Lipase (Units)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Protease (Units)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Notes</a:t>
                      </a:r>
                    </a:p>
                  </a:txBody>
                  <a:tcPr marL="27305" marR="27305" marT="0" marB="0" anchor="ctr"/>
                </a:tc>
                <a:extLst>
                  <a:ext uri="{0D108BD9-81ED-4DB2-BD59-A6C34878D82A}">
                    <a16:rowId xmlns:a16="http://schemas.microsoft.com/office/drawing/2014/main" val="10000"/>
                  </a:ext>
                </a:extLst>
              </a:tr>
              <a:tr h="377756">
                <a:tc>
                  <a:txBody>
                    <a:bodyPr/>
                    <a:lstStyle/>
                    <a:p>
                      <a:pPr marL="0" marR="0">
                        <a:spcBef>
                          <a:spcPts val="200"/>
                        </a:spcBef>
                        <a:spcAft>
                          <a:spcPts val="200"/>
                        </a:spcAft>
                      </a:pPr>
                      <a:r>
                        <a:rPr lang="en-US" sz="1200" dirty="0">
                          <a:solidFill>
                            <a:schemeClr val="tx1"/>
                          </a:solidFill>
                          <a:latin typeface="Arial"/>
                          <a:ea typeface="Times New Roman"/>
                          <a:cs typeface="Arial"/>
                        </a:rPr>
                        <a:t>Zenpep 3,000</a:t>
                      </a:r>
                    </a:p>
                    <a:p>
                      <a:pPr marL="0" marR="0">
                        <a:spcBef>
                          <a:spcPts val="200"/>
                        </a:spcBef>
                        <a:spcAft>
                          <a:spcPts val="200"/>
                        </a:spcAft>
                      </a:pPr>
                      <a:endParaRPr lang="en-US" sz="1200" dirty="0">
                        <a:solidFill>
                          <a:schemeClr val="tx1"/>
                        </a:solidFill>
                        <a:latin typeface="Arial"/>
                        <a:ea typeface="Times New Roman"/>
                        <a:cs typeface="Arial"/>
                      </a:endParaRPr>
                    </a:p>
                  </a:txBody>
                  <a:tcPr marL="27305" marR="27305" marT="0" marB="0"/>
                </a:tc>
                <a:tc rowSpan="7">
                  <a:txBody>
                    <a:bodyPr/>
                    <a:lstStyle/>
                    <a:p>
                      <a:pPr marL="0" marR="0" algn="ctr">
                        <a:spcBef>
                          <a:spcPts val="200"/>
                        </a:spcBef>
                        <a:spcAft>
                          <a:spcPts val="200"/>
                        </a:spcAft>
                      </a:pPr>
                      <a:r>
                        <a:rPr lang="en-US" sz="1200" dirty="0">
                          <a:solidFill>
                            <a:schemeClr val="tx1"/>
                          </a:solidFill>
                          <a:latin typeface="Arial"/>
                          <a:ea typeface="Times New Roman"/>
                          <a:cs typeface="Arial"/>
                        </a:rPr>
                        <a:t>Aptalis</a:t>
                      </a:r>
                    </a:p>
                  </a:txBody>
                  <a:tcPr marL="27305" marR="27305" marT="0" marB="0" anchor="ctr"/>
                </a:tc>
                <a:tc rowSpan="7">
                  <a:txBody>
                    <a:bodyPr/>
                    <a:lstStyle/>
                    <a:p>
                      <a:pPr marL="0" marR="0" algn="ctr">
                        <a:spcBef>
                          <a:spcPts val="200"/>
                        </a:spcBef>
                        <a:spcAft>
                          <a:spcPts val="200"/>
                        </a:spcAft>
                      </a:pPr>
                      <a:r>
                        <a:rPr lang="en-US" sz="1200" dirty="0">
                          <a:solidFill>
                            <a:schemeClr val="tx1"/>
                          </a:solidFill>
                          <a:latin typeface="Arial"/>
                          <a:ea typeface="Times New Roman"/>
                          <a:cs typeface="Arial"/>
                        </a:rPr>
                        <a:t>Capsule </a:t>
                      </a:r>
                      <a:br>
                        <a:rPr lang="en-US" sz="1200" dirty="0">
                          <a:solidFill>
                            <a:schemeClr val="tx1"/>
                          </a:solidFill>
                          <a:latin typeface="Arial"/>
                          <a:ea typeface="Times New Roman"/>
                          <a:cs typeface="Arial"/>
                        </a:rPr>
                      </a:br>
                      <a:r>
                        <a:rPr lang="en-US" sz="1200" dirty="0">
                          <a:solidFill>
                            <a:schemeClr val="tx1"/>
                          </a:solidFill>
                          <a:latin typeface="Arial"/>
                          <a:ea typeface="Times New Roman"/>
                          <a:cs typeface="Arial"/>
                        </a:rPr>
                        <a:t>(EC,DR)</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14,000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3,000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10,000</a:t>
                      </a:r>
                    </a:p>
                  </a:txBody>
                  <a:tcPr marL="27305" marR="27305" marT="0" marB="0" anchor="ctr"/>
                </a:tc>
                <a:tc rowSpan="7">
                  <a:txBody>
                    <a:bodyPr/>
                    <a:lstStyle/>
                    <a:p>
                      <a:pPr marL="0" marR="0">
                        <a:spcBef>
                          <a:spcPts val="200"/>
                        </a:spcBef>
                        <a:spcAft>
                          <a:spcPts val="200"/>
                        </a:spcAft>
                      </a:pPr>
                      <a:r>
                        <a:rPr lang="en-US" sz="1200" dirty="0">
                          <a:solidFill>
                            <a:schemeClr val="tx1"/>
                          </a:solidFill>
                          <a:latin typeface="Arial"/>
                          <a:ea typeface="Times New Roman"/>
                          <a:cs typeface="Arial"/>
                        </a:rPr>
                        <a:t>For infants, capsule contents may be administered directly to the mouth or with a small amount of acidic food with a PH greater than 4.5 such as applesauce</a:t>
                      </a:r>
                    </a:p>
                    <a:p>
                      <a:pPr marL="0" marR="0">
                        <a:spcBef>
                          <a:spcPts val="200"/>
                        </a:spcBef>
                        <a:spcAft>
                          <a:spcPts val="200"/>
                        </a:spcAft>
                      </a:pPr>
                      <a:endParaRPr lang="en-US" sz="1200" dirty="0">
                        <a:solidFill>
                          <a:schemeClr val="tx1"/>
                        </a:solidFill>
                        <a:latin typeface="Arial"/>
                        <a:ea typeface="Times New Roman"/>
                        <a:cs typeface="Arial"/>
                      </a:endParaRPr>
                    </a:p>
                    <a:p>
                      <a:pPr marL="0" marR="0">
                        <a:spcBef>
                          <a:spcPts val="200"/>
                        </a:spcBef>
                        <a:spcAft>
                          <a:spcPts val="200"/>
                        </a:spcAft>
                      </a:pPr>
                      <a:endParaRPr lang="en-US" sz="1200" dirty="0">
                        <a:solidFill>
                          <a:schemeClr val="tx1"/>
                        </a:solidFill>
                        <a:latin typeface="Arial"/>
                        <a:ea typeface="Times New Roman"/>
                        <a:cs typeface="Arial"/>
                      </a:endParaRPr>
                    </a:p>
                    <a:p>
                      <a:pPr marL="0" marR="0">
                        <a:spcBef>
                          <a:spcPts val="200"/>
                        </a:spcBef>
                        <a:spcAft>
                          <a:spcPts val="200"/>
                        </a:spcAft>
                      </a:pPr>
                      <a:r>
                        <a:rPr lang="en-US" sz="1200" dirty="0">
                          <a:solidFill>
                            <a:schemeClr val="tx1"/>
                          </a:solidFill>
                          <a:latin typeface="Arial"/>
                          <a:ea typeface="Times New Roman"/>
                          <a:cs typeface="Arial"/>
                        </a:rPr>
                        <a:t>Capsule can be opened for patients unable to swallow</a:t>
                      </a:r>
                    </a:p>
                  </a:txBody>
                  <a:tcPr marL="27305" marR="27305" marT="0" marB="0"/>
                </a:tc>
                <a:extLst>
                  <a:ext uri="{0D108BD9-81ED-4DB2-BD59-A6C34878D82A}">
                    <a16:rowId xmlns:a16="http://schemas.microsoft.com/office/drawing/2014/main" val="10001"/>
                  </a:ext>
                </a:extLst>
              </a:tr>
              <a:tr h="377756">
                <a:tc>
                  <a:txBody>
                    <a:bodyPr/>
                    <a:lstStyle/>
                    <a:p>
                      <a:pPr marL="0" marR="0">
                        <a:spcBef>
                          <a:spcPts val="200"/>
                        </a:spcBef>
                        <a:spcAft>
                          <a:spcPts val="200"/>
                        </a:spcAft>
                      </a:pPr>
                      <a:r>
                        <a:rPr lang="en-US" sz="1200" dirty="0">
                          <a:solidFill>
                            <a:schemeClr val="tx1"/>
                          </a:solidFill>
                          <a:latin typeface="Arial"/>
                          <a:ea typeface="Times New Roman"/>
                          <a:cs typeface="Arial"/>
                        </a:rPr>
                        <a:t>Zenpep 5,000</a:t>
                      </a:r>
                    </a:p>
                    <a:p>
                      <a:pPr marL="0" marR="0">
                        <a:spcBef>
                          <a:spcPts val="200"/>
                        </a:spcBef>
                        <a:spcAft>
                          <a:spcPts val="200"/>
                        </a:spcAft>
                      </a:pPr>
                      <a:endParaRPr lang="en-US" sz="1200" dirty="0">
                        <a:solidFill>
                          <a:schemeClr val="tx1"/>
                        </a:solidFill>
                        <a:latin typeface="Arial"/>
                        <a:ea typeface="Times New Roman"/>
                        <a:cs typeface="Arial"/>
                      </a:endParaRPr>
                    </a:p>
                  </a:txBody>
                  <a:tcPr marL="27305" marR="27305" marT="0" marB="0"/>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200" dirty="0">
                          <a:solidFill>
                            <a:schemeClr val="tx1"/>
                          </a:solidFill>
                          <a:latin typeface="Arial"/>
                          <a:ea typeface="Times New Roman"/>
                          <a:cs typeface="Arial"/>
                        </a:rPr>
                        <a:t>24,000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5,000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17,000</a:t>
                      </a:r>
                    </a:p>
                  </a:txBody>
                  <a:tcPr marL="27305" marR="27305" marT="0" marB="0" anchor="ctr"/>
                </a:tc>
                <a:tc vMerge="1">
                  <a:txBody>
                    <a:bodyPr/>
                    <a:lstStyle/>
                    <a:p>
                      <a:pPr marL="0" marR="0">
                        <a:spcBef>
                          <a:spcPts val="200"/>
                        </a:spcBef>
                        <a:spcAft>
                          <a:spcPts val="200"/>
                        </a:spcAft>
                      </a:pPr>
                      <a:endParaRPr lang="en-US" sz="1000" dirty="0">
                        <a:latin typeface="Times New Roman"/>
                        <a:ea typeface="Times New Roman"/>
                        <a:cs typeface="Times New Roman"/>
                      </a:endParaRPr>
                    </a:p>
                  </a:txBody>
                  <a:tcPr marL="27305" marR="27305" marT="0" marB="0"/>
                </a:tc>
                <a:extLst>
                  <a:ext uri="{0D108BD9-81ED-4DB2-BD59-A6C34878D82A}">
                    <a16:rowId xmlns:a16="http://schemas.microsoft.com/office/drawing/2014/main" val="10002"/>
                  </a:ext>
                </a:extLst>
              </a:tr>
              <a:tr h="441978">
                <a:tc>
                  <a:txBody>
                    <a:bodyPr/>
                    <a:lstStyle/>
                    <a:p>
                      <a:pPr marL="0" marR="0">
                        <a:spcBef>
                          <a:spcPts val="200"/>
                        </a:spcBef>
                        <a:spcAft>
                          <a:spcPts val="200"/>
                        </a:spcAft>
                      </a:pPr>
                      <a:r>
                        <a:rPr lang="en-US" sz="1200" dirty="0">
                          <a:solidFill>
                            <a:schemeClr val="tx1"/>
                          </a:solidFill>
                          <a:latin typeface="Arial"/>
                          <a:ea typeface="Times New Roman"/>
                          <a:cs typeface="Arial"/>
                        </a:rPr>
                        <a:t>Zenpep 10,000</a:t>
                      </a:r>
                    </a:p>
                  </a:txBody>
                  <a:tcPr marL="27305" marR="27305" marT="0" marB="0"/>
                </a:tc>
                <a:tc vMerge="1">
                  <a:txBody>
                    <a:bodyPr/>
                    <a:lstStyle/>
                    <a:p>
                      <a:pPr marL="0" marR="0">
                        <a:spcBef>
                          <a:spcPts val="200"/>
                        </a:spcBef>
                        <a:spcAft>
                          <a:spcPts val="200"/>
                        </a:spcAft>
                      </a:pPr>
                      <a:endParaRPr lang="en-US" sz="1000" dirty="0">
                        <a:latin typeface="Times New Roman"/>
                        <a:ea typeface="Times New Roman"/>
                        <a:cs typeface="Times New Roman"/>
                      </a:endParaRPr>
                    </a:p>
                  </a:txBody>
                  <a:tcPr marL="27305" marR="27305" marT="0" marB="0"/>
                </a:tc>
                <a:tc vMerge="1">
                  <a:txBody>
                    <a:bodyPr/>
                    <a:lstStyle/>
                    <a:p>
                      <a:pPr marL="0" marR="0">
                        <a:spcBef>
                          <a:spcPts val="200"/>
                        </a:spcBef>
                        <a:spcAft>
                          <a:spcPts val="200"/>
                        </a:spcAft>
                      </a:pPr>
                      <a:endParaRPr lang="en-US" sz="1000" dirty="0">
                        <a:latin typeface="Times New Roman"/>
                        <a:ea typeface="Times New Roman"/>
                        <a:cs typeface="Times New Roman"/>
                      </a:endParaRPr>
                    </a:p>
                  </a:txBody>
                  <a:tcPr marL="27305" marR="27305" marT="0" marB="0"/>
                </a:tc>
                <a:tc>
                  <a:txBody>
                    <a:bodyPr/>
                    <a:lstStyle/>
                    <a:p>
                      <a:pPr marL="0" marR="0" algn="ctr">
                        <a:spcBef>
                          <a:spcPts val="200"/>
                        </a:spcBef>
                        <a:spcAft>
                          <a:spcPts val="200"/>
                        </a:spcAft>
                      </a:pPr>
                      <a:r>
                        <a:rPr lang="en-US" sz="1200" dirty="0">
                          <a:solidFill>
                            <a:schemeClr val="tx1"/>
                          </a:solidFill>
                          <a:latin typeface="Arial"/>
                          <a:ea typeface="Times New Roman"/>
                          <a:cs typeface="Arial"/>
                        </a:rPr>
                        <a:t>42,000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10,000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32,000</a:t>
                      </a:r>
                    </a:p>
                  </a:txBody>
                  <a:tcPr marL="27305" marR="2730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nchor="ctr"/>
                </a:tc>
                <a:extLst>
                  <a:ext uri="{0D108BD9-81ED-4DB2-BD59-A6C34878D82A}">
                    <a16:rowId xmlns:a16="http://schemas.microsoft.com/office/drawing/2014/main" val="10003"/>
                  </a:ext>
                </a:extLst>
              </a:tr>
              <a:tr h="441978">
                <a:tc>
                  <a:txBody>
                    <a:bodyPr/>
                    <a:lstStyle/>
                    <a:p>
                      <a:pPr marL="0" marR="0">
                        <a:spcBef>
                          <a:spcPts val="200"/>
                        </a:spcBef>
                        <a:spcAft>
                          <a:spcPts val="200"/>
                        </a:spcAft>
                      </a:pPr>
                      <a:r>
                        <a:rPr lang="en-US" sz="1200" dirty="0">
                          <a:solidFill>
                            <a:schemeClr val="tx1"/>
                          </a:solidFill>
                          <a:latin typeface="Arial"/>
                          <a:ea typeface="Times New Roman"/>
                          <a:cs typeface="Arial"/>
                        </a:rPr>
                        <a:t>Zenpep 15,000</a:t>
                      </a:r>
                    </a:p>
                  </a:txBody>
                  <a:tcPr marL="27305" marR="27305" marT="0" marB="0"/>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200" dirty="0">
                          <a:solidFill>
                            <a:schemeClr val="tx1"/>
                          </a:solidFill>
                          <a:latin typeface="Arial"/>
                          <a:ea typeface="Times New Roman"/>
                          <a:cs typeface="Arial"/>
                        </a:rPr>
                        <a:t>63,000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15,000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47,000</a:t>
                      </a:r>
                    </a:p>
                  </a:txBody>
                  <a:tcPr marL="27305" marR="27305" marT="0" marB="0" anchor="ctr"/>
                </a:tc>
                <a:tc vMerge="1">
                  <a:txBody>
                    <a:bodyPr/>
                    <a:lstStyle/>
                    <a:p>
                      <a:endParaRPr lang="en-US"/>
                    </a:p>
                  </a:txBody>
                  <a:tcPr/>
                </a:tc>
                <a:extLst>
                  <a:ext uri="{0D108BD9-81ED-4DB2-BD59-A6C34878D82A}">
                    <a16:rowId xmlns:a16="http://schemas.microsoft.com/office/drawing/2014/main" val="10004"/>
                  </a:ext>
                </a:extLst>
              </a:tr>
              <a:tr h="441978">
                <a:tc>
                  <a:txBody>
                    <a:bodyPr/>
                    <a:lstStyle/>
                    <a:p>
                      <a:pPr marL="0" marR="0">
                        <a:spcBef>
                          <a:spcPts val="200"/>
                        </a:spcBef>
                        <a:spcAft>
                          <a:spcPts val="200"/>
                        </a:spcAft>
                      </a:pPr>
                      <a:r>
                        <a:rPr lang="en-US" sz="1200" dirty="0">
                          <a:solidFill>
                            <a:schemeClr val="tx1"/>
                          </a:solidFill>
                          <a:latin typeface="Arial"/>
                          <a:ea typeface="Times New Roman"/>
                          <a:cs typeface="Arial"/>
                        </a:rPr>
                        <a:t>Zenpep 20,000</a:t>
                      </a:r>
                    </a:p>
                  </a:txBody>
                  <a:tcPr marL="27305" marR="27305" marT="0" marB="0"/>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200" dirty="0">
                          <a:solidFill>
                            <a:schemeClr val="tx1"/>
                          </a:solidFill>
                          <a:latin typeface="Arial"/>
                          <a:ea typeface="Times New Roman"/>
                          <a:cs typeface="Arial"/>
                        </a:rPr>
                        <a:t>84,000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20,000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63,000</a:t>
                      </a:r>
                    </a:p>
                  </a:txBody>
                  <a:tcPr marL="27305" marR="27305" marT="0" marB="0" anchor="ctr"/>
                </a:tc>
                <a:tc vMerge="1">
                  <a:txBody>
                    <a:bodyPr/>
                    <a:lstStyle/>
                    <a:p>
                      <a:endParaRPr lang="en-US"/>
                    </a:p>
                  </a:txBody>
                  <a:tcPr/>
                </a:tc>
                <a:extLst>
                  <a:ext uri="{0D108BD9-81ED-4DB2-BD59-A6C34878D82A}">
                    <a16:rowId xmlns:a16="http://schemas.microsoft.com/office/drawing/2014/main" val="10005"/>
                  </a:ext>
                </a:extLst>
              </a:tr>
              <a:tr h="742956">
                <a:tc>
                  <a:txBody>
                    <a:bodyPr/>
                    <a:lstStyle/>
                    <a:p>
                      <a:pPr marL="0" marR="0">
                        <a:spcBef>
                          <a:spcPts val="200"/>
                        </a:spcBef>
                        <a:spcAft>
                          <a:spcPts val="200"/>
                        </a:spcAft>
                      </a:pPr>
                      <a:r>
                        <a:rPr lang="en-US" sz="1200" dirty="0">
                          <a:solidFill>
                            <a:schemeClr val="tx1"/>
                          </a:solidFill>
                          <a:latin typeface="Arial"/>
                          <a:ea typeface="Times New Roman"/>
                          <a:cs typeface="Arial"/>
                        </a:rPr>
                        <a:t>Zenpep 25,000</a:t>
                      </a:r>
                    </a:p>
                  </a:txBody>
                  <a:tcPr marL="27305" marR="27305" marT="0" marB="0"/>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200" dirty="0">
                          <a:solidFill>
                            <a:schemeClr val="tx1"/>
                          </a:solidFill>
                          <a:latin typeface="Arial"/>
                          <a:ea typeface="Times New Roman"/>
                          <a:cs typeface="Arial"/>
                        </a:rPr>
                        <a:t>105,000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25,000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79,000</a:t>
                      </a:r>
                    </a:p>
                  </a:txBody>
                  <a:tcPr marL="27305" marR="2730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nchor="ctr"/>
                </a:tc>
                <a:extLst>
                  <a:ext uri="{0D108BD9-81ED-4DB2-BD59-A6C34878D82A}">
                    <a16:rowId xmlns:a16="http://schemas.microsoft.com/office/drawing/2014/main" val="10006"/>
                  </a:ext>
                </a:extLst>
              </a:tr>
              <a:tr h="549530">
                <a:tc>
                  <a:txBody>
                    <a:bodyPr/>
                    <a:lstStyle/>
                    <a:p>
                      <a:pPr marL="0" marR="0">
                        <a:spcBef>
                          <a:spcPts val="200"/>
                        </a:spcBef>
                        <a:spcAft>
                          <a:spcPts val="200"/>
                        </a:spcAft>
                      </a:pPr>
                      <a:r>
                        <a:rPr lang="en-US" sz="1200" dirty="0">
                          <a:solidFill>
                            <a:schemeClr val="tx1"/>
                          </a:solidFill>
                          <a:latin typeface="Arial"/>
                          <a:ea typeface="Times New Roman"/>
                          <a:cs typeface="Arial"/>
                        </a:rPr>
                        <a:t>Zenpep 40,000</a:t>
                      </a:r>
                    </a:p>
                  </a:txBody>
                  <a:tcPr marL="27305" marR="27305" marT="0" marB="0"/>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200" dirty="0">
                          <a:solidFill>
                            <a:schemeClr val="tx1"/>
                          </a:solidFill>
                          <a:latin typeface="Arial"/>
                          <a:ea typeface="Times New Roman"/>
                          <a:cs typeface="Arial"/>
                        </a:rPr>
                        <a:t>168,000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40,000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126,000</a:t>
                      </a:r>
                    </a:p>
                  </a:txBody>
                  <a:tcPr marL="27305" marR="2730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59041637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32F60-88F3-4E77-A48E-6BD882A42C0B}"/>
              </a:ext>
            </a:extLst>
          </p:cNvPr>
          <p:cNvSpPr>
            <a:spLocks noGrp="1"/>
          </p:cNvSpPr>
          <p:nvPr>
            <p:ph type="title"/>
          </p:nvPr>
        </p:nvSpPr>
        <p:spPr/>
        <p:txBody>
          <a:bodyPr/>
          <a:lstStyle/>
          <a:p>
            <a:r>
              <a:rPr lang="en-US" dirty="0"/>
              <a:t>Pancreatic Enzymes</a:t>
            </a:r>
          </a:p>
        </p:txBody>
      </p:sp>
      <p:sp>
        <p:nvSpPr>
          <p:cNvPr id="3" name="Content Placeholder 2">
            <a:extLst>
              <a:ext uri="{FF2B5EF4-FFF2-40B4-BE49-F238E27FC236}">
                <a16:creationId xmlns:a16="http://schemas.microsoft.com/office/drawing/2014/main" id="{263881A2-599A-4292-9F1D-867BFCABFCE7}"/>
              </a:ext>
            </a:extLst>
          </p:cNvPr>
          <p:cNvSpPr>
            <a:spLocks noGrp="1"/>
          </p:cNvSpPr>
          <p:nvPr>
            <p:ph idx="1"/>
          </p:nvPr>
        </p:nvSpPr>
        <p:spPr>
          <a:xfrm>
            <a:off x="440635" y="874514"/>
            <a:ext cx="8229600" cy="3394472"/>
          </a:xfrm>
        </p:spPr>
        <p:txBody>
          <a:bodyPr/>
          <a:lstStyle/>
          <a:p>
            <a:pPr>
              <a:buNone/>
            </a:pPr>
            <a:r>
              <a:rPr lang="en-US" altLang="en-US" sz="2400" b="1" i="1" dirty="0">
                <a:solidFill>
                  <a:schemeClr val="tx1">
                    <a:lumMod val="50000"/>
                  </a:schemeClr>
                </a:solidFill>
              </a:rPr>
              <a:t>Class Summary:</a:t>
            </a:r>
          </a:p>
          <a:p>
            <a:r>
              <a:rPr lang="en-US" sz="2400" dirty="0">
                <a:solidFill>
                  <a:schemeClr val="tx1">
                    <a:lumMod val="50000"/>
                  </a:schemeClr>
                </a:solidFill>
              </a:rPr>
              <a:t>Pancreatic enzyme supplements differ in enzyme content and bioavailability </a:t>
            </a:r>
          </a:p>
          <a:p>
            <a:r>
              <a:rPr lang="en-US" sz="2400" dirty="0">
                <a:solidFill>
                  <a:schemeClr val="tx1">
                    <a:lumMod val="50000"/>
                  </a:schemeClr>
                </a:solidFill>
              </a:rPr>
              <a:t>These products have demonstrated favorable risk-benefit profiles in the treatment of exocrine pancreatic insufficiency due to cystic fibrosis and other conditions </a:t>
            </a:r>
          </a:p>
          <a:p>
            <a:r>
              <a:rPr lang="en-US" sz="2400" dirty="0">
                <a:solidFill>
                  <a:schemeClr val="tx1">
                    <a:lumMod val="50000"/>
                  </a:schemeClr>
                </a:solidFill>
              </a:rPr>
              <a:t>Dosing of these products should be individualized in accordance with the individual product’s prescribing information and the CFF Consensus Guidelines</a:t>
            </a:r>
          </a:p>
          <a:p>
            <a:endParaRPr lang="en-US" dirty="0"/>
          </a:p>
        </p:txBody>
      </p:sp>
    </p:spTree>
    <p:extLst>
      <p:ext uri="{BB962C8B-B14F-4D97-AF65-F5344CB8AC3E}">
        <p14:creationId xmlns:p14="http://schemas.microsoft.com/office/powerpoint/2010/main" val="225229875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5CF69-0DD3-4B1E-9719-37FBC9C3A277}"/>
              </a:ext>
            </a:extLst>
          </p:cNvPr>
          <p:cNvSpPr>
            <a:spLocks noGrp="1"/>
          </p:cNvSpPr>
          <p:nvPr>
            <p:ph type="ctrTitle"/>
          </p:nvPr>
        </p:nvSpPr>
        <p:spPr/>
        <p:txBody>
          <a:bodyPr/>
          <a:lstStyle/>
          <a:p>
            <a:r>
              <a:rPr lang="en-US" dirty="0"/>
              <a:t>Progestational Agents</a:t>
            </a:r>
            <a:r>
              <a:rPr lang="en-US" altLang="en-US" dirty="0"/>
              <a:t> </a:t>
            </a:r>
            <a:endParaRPr lang="en-US" dirty="0"/>
          </a:p>
        </p:txBody>
      </p:sp>
      <p:sp>
        <p:nvSpPr>
          <p:cNvPr id="3" name="Subtitle 2">
            <a:extLst>
              <a:ext uri="{FF2B5EF4-FFF2-40B4-BE49-F238E27FC236}">
                <a16:creationId xmlns:a16="http://schemas.microsoft.com/office/drawing/2014/main" id="{7DF1671A-C02B-4CE1-90F2-3DE024078599}"/>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44758769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F9187-D349-4488-9FC1-04449FD84A90}"/>
              </a:ext>
            </a:extLst>
          </p:cNvPr>
          <p:cNvSpPr>
            <a:spLocks noGrp="1"/>
          </p:cNvSpPr>
          <p:nvPr>
            <p:ph type="title"/>
          </p:nvPr>
        </p:nvSpPr>
        <p:spPr>
          <a:xfrm>
            <a:off x="427383" y="0"/>
            <a:ext cx="8229600" cy="895350"/>
          </a:xfrm>
        </p:spPr>
        <p:txBody>
          <a:bodyPr/>
          <a:lstStyle/>
          <a:p>
            <a:r>
              <a:rPr lang="en-US" dirty="0"/>
              <a:t>Progestational Agents</a:t>
            </a:r>
          </a:p>
        </p:txBody>
      </p:sp>
      <p:sp>
        <p:nvSpPr>
          <p:cNvPr id="3" name="Content Placeholder 2">
            <a:extLst>
              <a:ext uri="{FF2B5EF4-FFF2-40B4-BE49-F238E27FC236}">
                <a16:creationId xmlns:a16="http://schemas.microsoft.com/office/drawing/2014/main" id="{3CEEDDD2-5147-427A-9AD2-6541F74597F6}"/>
              </a:ext>
            </a:extLst>
          </p:cNvPr>
          <p:cNvSpPr>
            <a:spLocks noGrp="1"/>
          </p:cNvSpPr>
          <p:nvPr>
            <p:ph idx="1"/>
          </p:nvPr>
        </p:nvSpPr>
        <p:spPr/>
        <p:txBody>
          <a:bodyPr/>
          <a:lstStyle/>
          <a:p>
            <a:pPr>
              <a:buNone/>
            </a:pPr>
            <a:r>
              <a:rPr lang="en-US" altLang="en-US" sz="2400" b="1" i="1" dirty="0">
                <a:solidFill>
                  <a:schemeClr val="tx1">
                    <a:lumMod val="50000"/>
                  </a:schemeClr>
                </a:solidFill>
              </a:rPr>
              <a:t>Agents in Class:</a:t>
            </a:r>
            <a:endParaRPr lang="en-US" sz="2400" dirty="0">
              <a:solidFill>
                <a:schemeClr val="tx1">
                  <a:lumMod val="50000"/>
                </a:schemeClr>
              </a:solidFill>
            </a:endParaRPr>
          </a:p>
          <a:p>
            <a:pPr marL="800100" lvl="3" indent="-342900">
              <a:spcBef>
                <a:spcPts val="1000"/>
              </a:spcBef>
              <a:buFont typeface="Arial" panose="020B0604020202020204" pitchFamily="34" charset="0"/>
              <a:buChar char="•"/>
            </a:pPr>
            <a:r>
              <a:rPr lang="en-US" sz="2400" dirty="0">
                <a:solidFill>
                  <a:schemeClr val="tx1">
                    <a:lumMod val="50000"/>
                  </a:schemeClr>
                </a:solidFill>
              </a:rPr>
              <a:t>hydroxyprogesterone caproate MDV</a:t>
            </a:r>
          </a:p>
          <a:p>
            <a:pPr marL="800100" lvl="3" indent="-342900">
              <a:spcBef>
                <a:spcPts val="1000"/>
              </a:spcBef>
              <a:buFont typeface="Arial" panose="020B0604020202020204" pitchFamily="34" charset="0"/>
              <a:buChar char="•"/>
            </a:pPr>
            <a:r>
              <a:rPr lang="en-US" sz="2400" dirty="0">
                <a:solidFill>
                  <a:schemeClr val="tx1">
                    <a:lumMod val="50000"/>
                  </a:schemeClr>
                </a:solidFill>
              </a:rPr>
              <a:t>hydroxyprogesterone caproate SDV</a:t>
            </a:r>
          </a:p>
          <a:p>
            <a:pPr marL="800100" lvl="3" indent="-342900">
              <a:spcBef>
                <a:spcPts val="1000"/>
              </a:spcBef>
              <a:buFont typeface="Arial" panose="020B0604020202020204" pitchFamily="34" charset="0"/>
              <a:buChar char="•"/>
            </a:pPr>
            <a:r>
              <a:rPr lang="en-US" sz="2400" dirty="0"/>
              <a:t>Makena </a:t>
            </a:r>
            <a:r>
              <a:rPr lang="en-US" sz="2400" b="0" i="0" u="none" strike="noStrike" baseline="0" dirty="0">
                <a:solidFill>
                  <a:srgbClr val="000000"/>
                </a:solidFill>
                <a:latin typeface="Calibri" panose="020F0502020204030204" pitchFamily="34" charset="0"/>
              </a:rPr>
              <a:t>Auto-injector </a:t>
            </a:r>
            <a:r>
              <a:rPr lang="en-US" sz="2400" dirty="0">
                <a:solidFill>
                  <a:schemeClr val="tx1">
                    <a:lumMod val="50000"/>
                  </a:schemeClr>
                </a:solidFill>
              </a:rPr>
              <a:t>(hydroxyprogesterone caproate) </a:t>
            </a:r>
            <a:r>
              <a:rPr lang="en-US" sz="1800" b="0" i="0" u="none" strike="noStrike" baseline="0" dirty="0">
                <a:solidFill>
                  <a:srgbClr val="000000"/>
                </a:solidFill>
                <a:latin typeface="Calibri" panose="020F0502020204030204" pitchFamily="34" charset="0"/>
              </a:rPr>
              <a:t>	</a:t>
            </a:r>
          </a:p>
          <a:p>
            <a:pPr marL="800100" lvl="3" indent="-342900">
              <a:spcBef>
                <a:spcPts val="1000"/>
              </a:spcBef>
              <a:buFont typeface="Arial" panose="020B0604020202020204" pitchFamily="34" charset="0"/>
              <a:buChar char="•"/>
            </a:pPr>
            <a:endParaRPr lang="en-US" dirty="0">
              <a:solidFill>
                <a:schemeClr val="tx1">
                  <a:lumMod val="50000"/>
                </a:schemeClr>
              </a:solidFill>
            </a:endParaRPr>
          </a:p>
          <a:p>
            <a:pPr marL="914400" lvl="2" indent="0">
              <a:buNone/>
            </a:pPr>
            <a:endParaRPr lang="en-US" sz="1600" dirty="0"/>
          </a:p>
          <a:p>
            <a:endParaRPr lang="en-US" dirty="0"/>
          </a:p>
        </p:txBody>
      </p:sp>
    </p:spTree>
    <p:extLst>
      <p:ext uri="{BB962C8B-B14F-4D97-AF65-F5344CB8AC3E}">
        <p14:creationId xmlns:p14="http://schemas.microsoft.com/office/powerpoint/2010/main" val="150421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2E5C-FEF0-4E01-B770-282B95C8F45F}"/>
              </a:ext>
            </a:extLst>
          </p:cNvPr>
          <p:cNvSpPr>
            <a:spLocks noGrp="1"/>
          </p:cNvSpPr>
          <p:nvPr>
            <p:ph type="title"/>
          </p:nvPr>
        </p:nvSpPr>
        <p:spPr/>
        <p:txBody>
          <a:bodyPr/>
          <a:lstStyle/>
          <a:p>
            <a:r>
              <a:rPr lang="en-US" altLang="en-US" dirty="0"/>
              <a:t>Anticoagulants</a:t>
            </a:r>
            <a:endParaRPr lang="en-US" dirty="0"/>
          </a:p>
        </p:txBody>
      </p:sp>
      <p:graphicFrame>
        <p:nvGraphicFramePr>
          <p:cNvPr id="4" name="Content Placeholder 3">
            <a:extLst>
              <a:ext uri="{FF2B5EF4-FFF2-40B4-BE49-F238E27FC236}">
                <a16:creationId xmlns:a16="http://schemas.microsoft.com/office/drawing/2014/main" id="{9C049945-34E8-4789-853F-8A040B402249}"/>
              </a:ext>
            </a:extLst>
          </p:cNvPr>
          <p:cNvGraphicFramePr>
            <a:graphicFrameLocks noGrp="1"/>
          </p:cNvGraphicFramePr>
          <p:nvPr>
            <p:ph idx="1"/>
            <p:extLst>
              <p:ext uri="{D42A27DB-BD31-4B8C-83A1-F6EECF244321}">
                <p14:modId xmlns:p14="http://schemas.microsoft.com/office/powerpoint/2010/main" val="2393430145"/>
              </p:ext>
            </p:extLst>
          </p:nvPr>
        </p:nvGraphicFramePr>
        <p:xfrm>
          <a:off x="304800" y="742951"/>
          <a:ext cx="8458199" cy="3520163"/>
        </p:xfrm>
        <a:graphic>
          <a:graphicData uri="http://schemas.openxmlformats.org/drawingml/2006/table">
            <a:tbl>
              <a:tblPr firstRow="1" bandRow="1">
                <a:tableStyleId>{5C22544A-7EE6-4342-B048-85BDC9FD1C3A}</a:tableStyleId>
              </a:tblPr>
              <a:tblGrid>
                <a:gridCol w="1037329">
                  <a:extLst>
                    <a:ext uri="{9D8B030D-6E8A-4147-A177-3AD203B41FA5}">
                      <a16:colId xmlns:a16="http://schemas.microsoft.com/office/drawing/2014/main" val="20000"/>
                    </a:ext>
                  </a:extLst>
                </a:gridCol>
                <a:gridCol w="1379299">
                  <a:extLst>
                    <a:ext uri="{9D8B030D-6E8A-4147-A177-3AD203B41FA5}">
                      <a16:colId xmlns:a16="http://schemas.microsoft.com/office/drawing/2014/main" val="20001"/>
                    </a:ext>
                  </a:extLst>
                </a:gridCol>
                <a:gridCol w="1094325">
                  <a:extLst>
                    <a:ext uri="{9D8B030D-6E8A-4147-A177-3AD203B41FA5}">
                      <a16:colId xmlns:a16="http://schemas.microsoft.com/office/drawing/2014/main" val="20002"/>
                    </a:ext>
                  </a:extLst>
                </a:gridCol>
                <a:gridCol w="1322304">
                  <a:extLst>
                    <a:ext uri="{9D8B030D-6E8A-4147-A177-3AD203B41FA5}">
                      <a16:colId xmlns:a16="http://schemas.microsoft.com/office/drawing/2014/main" val="20003"/>
                    </a:ext>
                  </a:extLst>
                </a:gridCol>
                <a:gridCol w="1208313">
                  <a:extLst>
                    <a:ext uri="{9D8B030D-6E8A-4147-A177-3AD203B41FA5}">
                      <a16:colId xmlns:a16="http://schemas.microsoft.com/office/drawing/2014/main" val="20004"/>
                    </a:ext>
                  </a:extLst>
                </a:gridCol>
                <a:gridCol w="980332">
                  <a:extLst>
                    <a:ext uri="{9D8B030D-6E8A-4147-A177-3AD203B41FA5}">
                      <a16:colId xmlns:a16="http://schemas.microsoft.com/office/drawing/2014/main" val="20005"/>
                    </a:ext>
                  </a:extLst>
                </a:gridCol>
                <a:gridCol w="1436297">
                  <a:extLst>
                    <a:ext uri="{9D8B030D-6E8A-4147-A177-3AD203B41FA5}">
                      <a16:colId xmlns:a16="http://schemas.microsoft.com/office/drawing/2014/main" val="20006"/>
                    </a:ext>
                  </a:extLst>
                </a:gridCol>
              </a:tblGrid>
              <a:tr h="152469">
                <a:tc rowSpan="2">
                  <a:txBody>
                    <a:bodyPr/>
                    <a:lstStyle/>
                    <a:p>
                      <a:pPr marL="0" marR="0" algn="ctr">
                        <a:spcBef>
                          <a:spcPts val="200"/>
                        </a:spcBef>
                        <a:spcAft>
                          <a:spcPts val="200"/>
                        </a:spcAft>
                      </a:pPr>
                      <a:r>
                        <a:rPr lang="en-US" sz="1400" b="1" dirty="0">
                          <a:latin typeface="+mj-lt"/>
                          <a:ea typeface="Times New Roman"/>
                          <a:cs typeface="Times New Roman"/>
                        </a:rPr>
                        <a:t>Drug</a:t>
                      </a:r>
                    </a:p>
                  </a:txBody>
                  <a:tcPr marL="18415" marR="18415" marT="0" marB="0" anchor="ctr"/>
                </a:tc>
                <a:tc rowSpan="2">
                  <a:txBody>
                    <a:bodyPr/>
                    <a:lstStyle/>
                    <a:p>
                      <a:pPr marL="0" marR="0" algn="ctr">
                        <a:spcBef>
                          <a:spcPts val="200"/>
                        </a:spcBef>
                        <a:spcAft>
                          <a:spcPts val="200"/>
                        </a:spcAft>
                      </a:pPr>
                      <a:r>
                        <a:rPr lang="en-US" sz="1400" b="1" dirty="0">
                          <a:latin typeface="+mj-lt"/>
                          <a:ea typeface="Times New Roman"/>
                          <a:cs typeface="Times New Roman"/>
                        </a:rPr>
                        <a:t>Manufacturer</a:t>
                      </a:r>
                    </a:p>
                  </a:txBody>
                  <a:tcPr marL="18415" marR="18415" marT="0" marB="0" anchor="ctr"/>
                </a:tc>
                <a:tc gridSpan="4">
                  <a:txBody>
                    <a:bodyPr/>
                    <a:lstStyle/>
                    <a:p>
                      <a:pPr marL="0" marR="0" algn="ctr">
                        <a:spcBef>
                          <a:spcPts val="200"/>
                        </a:spcBef>
                        <a:spcAft>
                          <a:spcPts val="200"/>
                        </a:spcAft>
                      </a:pPr>
                      <a:r>
                        <a:rPr lang="en-US" sz="1400" b="1" dirty="0">
                          <a:latin typeface="+mj-lt"/>
                          <a:ea typeface="Times New Roman"/>
                          <a:cs typeface="Times New Roman"/>
                        </a:rPr>
                        <a:t>DVT prophylaxis</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a:spcBef>
                          <a:spcPts val="200"/>
                        </a:spcBef>
                        <a:spcAft>
                          <a:spcPts val="200"/>
                        </a:spcAft>
                      </a:pPr>
                      <a:r>
                        <a:rPr lang="en-US" sz="1400" b="1" dirty="0">
                          <a:latin typeface="+mj-lt"/>
                          <a:ea typeface="Times New Roman"/>
                          <a:cs typeface="Times New Roman"/>
                        </a:rPr>
                        <a:t>DVT Treatment</a:t>
                      </a:r>
                    </a:p>
                  </a:txBody>
                  <a:tcPr marL="18415" marR="18415" marT="0" marB="0" anchor="ctr"/>
                </a:tc>
                <a:extLst>
                  <a:ext uri="{0D108BD9-81ED-4DB2-BD59-A6C34878D82A}">
                    <a16:rowId xmlns:a16="http://schemas.microsoft.com/office/drawing/2014/main" val="10000"/>
                  </a:ext>
                </a:extLst>
              </a:tr>
              <a:tr h="304937">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400" b="1" dirty="0">
                          <a:latin typeface="+mj-lt"/>
                          <a:ea typeface="Times New Roman"/>
                          <a:cs typeface="Times New Roman"/>
                        </a:rPr>
                        <a:t>Hip</a:t>
                      </a:r>
                      <a:br>
                        <a:rPr lang="en-US" sz="1400" b="1" dirty="0">
                          <a:latin typeface="+mj-lt"/>
                          <a:ea typeface="Times New Roman"/>
                          <a:cs typeface="Times New Roman"/>
                        </a:rPr>
                      </a:br>
                      <a:r>
                        <a:rPr lang="en-US" sz="1400" b="1" dirty="0">
                          <a:latin typeface="+mj-lt"/>
                          <a:ea typeface="Times New Roman"/>
                          <a:cs typeface="Times New Roman"/>
                        </a:rPr>
                        <a:t>Replacement</a:t>
                      </a:r>
                    </a:p>
                  </a:txBody>
                  <a:tcPr marL="18415" marR="18415" marT="0" marB="0" anchor="ctr"/>
                </a:tc>
                <a:tc>
                  <a:txBody>
                    <a:bodyPr/>
                    <a:lstStyle/>
                    <a:p>
                      <a:pPr marL="0" marR="0" algn="ctr">
                        <a:spcBef>
                          <a:spcPts val="200"/>
                        </a:spcBef>
                        <a:spcAft>
                          <a:spcPts val="200"/>
                        </a:spcAft>
                      </a:pPr>
                      <a:r>
                        <a:rPr lang="en-US" sz="1400" b="1" dirty="0">
                          <a:latin typeface="+mj-lt"/>
                          <a:ea typeface="Times New Roman"/>
                          <a:cs typeface="Times New Roman"/>
                        </a:rPr>
                        <a:t>Knee Replacement</a:t>
                      </a:r>
                    </a:p>
                  </a:txBody>
                  <a:tcPr marL="18415" marR="18415" marT="0" marB="0" anchor="ctr"/>
                </a:tc>
                <a:tc>
                  <a:txBody>
                    <a:bodyPr/>
                    <a:lstStyle/>
                    <a:p>
                      <a:pPr marL="0" marR="0" algn="ctr">
                        <a:spcBef>
                          <a:spcPts val="200"/>
                        </a:spcBef>
                        <a:spcAft>
                          <a:spcPts val="200"/>
                        </a:spcAft>
                      </a:pPr>
                      <a:r>
                        <a:rPr lang="en-US" sz="1400" b="1" dirty="0">
                          <a:latin typeface="+mj-lt"/>
                          <a:ea typeface="Times New Roman"/>
                          <a:cs typeface="Times New Roman"/>
                        </a:rPr>
                        <a:t>Hip Fracture surgery</a:t>
                      </a:r>
                    </a:p>
                  </a:txBody>
                  <a:tcPr marL="18415" marR="18415" marT="0" marB="0" anchor="ctr"/>
                </a:tc>
                <a:tc>
                  <a:txBody>
                    <a:bodyPr/>
                    <a:lstStyle/>
                    <a:p>
                      <a:pPr marL="0" marR="0" algn="ctr">
                        <a:spcBef>
                          <a:spcPts val="200"/>
                        </a:spcBef>
                        <a:spcAft>
                          <a:spcPts val="200"/>
                        </a:spcAft>
                      </a:pPr>
                      <a:r>
                        <a:rPr lang="en-US" sz="1400" b="1" dirty="0">
                          <a:latin typeface="+mj-lt"/>
                          <a:ea typeface="Times New Roman"/>
                          <a:cs typeface="Times New Roman"/>
                        </a:rPr>
                        <a:t>Abdominal Surgery</a:t>
                      </a:r>
                    </a:p>
                  </a:txBody>
                  <a:tcPr marL="18415" marR="18415" marT="0" marB="0" anchor="ctr"/>
                </a:tc>
                <a:tc vMerge="1">
                  <a:txBody>
                    <a:bodyPr/>
                    <a:lstStyle/>
                    <a:p>
                      <a:endParaRPr lang="en-US" dirty="0"/>
                    </a:p>
                  </a:txBody>
                  <a:tcPr/>
                </a:tc>
                <a:extLst>
                  <a:ext uri="{0D108BD9-81ED-4DB2-BD59-A6C34878D82A}">
                    <a16:rowId xmlns:a16="http://schemas.microsoft.com/office/drawing/2014/main" val="10001"/>
                  </a:ext>
                </a:extLst>
              </a:tr>
              <a:tr h="152469">
                <a:tc gridSpan="7">
                  <a:txBody>
                    <a:bodyPr/>
                    <a:lstStyle/>
                    <a:p>
                      <a:pPr marL="0" marR="0" algn="ctr">
                        <a:spcBef>
                          <a:spcPts val="200"/>
                        </a:spcBef>
                        <a:spcAft>
                          <a:spcPts val="200"/>
                        </a:spcAft>
                      </a:pPr>
                      <a:r>
                        <a:rPr lang="en-US" sz="1400" b="1" dirty="0">
                          <a:latin typeface="+mj-lt"/>
                          <a:ea typeface="Times New Roman"/>
                          <a:cs typeface="Times New Roman"/>
                        </a:rPr>
                        <a:t>Oral</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2"/>
                  </a:ext>
                </a:extLst>
              </a:tr>
              <a:tr h="359833">
                <a:tc>
                  <a:txBody>
                    <a:bodyPr/>
                    <a:lstStyle/>
                    <a:p>
                      <a:pPr marL="0" marR="0">
                        <a:spcBef>
                          <a:spcPts val="200"/>
                        </a:spcBef>
                        <a:spcAft>
                          <a:spcPts val="200"/>
                        </a:spcAft>
                      </a:pPr>
                      <a:r>
                        <a:rPr lang="en-US" sz="1100" dirty="0">
                          <a:solidFill>
                            <a:schemeClr val="tx1">
                              <a:lumMod val="50000"/>
                            </a:schemeClr>
                          </a:solidFill>
                          <a:latin typeface="+mj-lt"/>
                          <a:ea typeface="Times New Roman"/>
                          <a:cs typeface="Arial"/>
                        </a:rPr>
                        <a:t>apixaban (Eliquis®)</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Bristol-Myers Squibb</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X</a:t>
                      </a:r>
                    </a:p>
                  </a:txBody>
                  <a:tcPr marL="18415" marR="18415" marT="0" marB="0" anchor="ctr"/>
                </a:tc>
                <a:extLst>
                  <a:ext uri="{0D108BD9-81ED-4DB2-BD59-A6C34878D82A}">
                    <a16:rowId xmlns:a16="http://schemas.microsoft.com/office/drawing/2014/main" val="10003"/>
                  </a:ext>
                </a:extLst>
              </a:tr>
              <a:tr h="359833">
                <a:tc>
                  <a:txBody>
                    <a:bodyPr/>
                    <a:lstStyle/>
                    <a:p>
                      <a:pPr marL="0" marR="0">
                        <a:spcBef>
                          <a:spcPts val="200"/>
                        </a:spcBef>
                        <a:spcAft>
                          <a:spcPts val="200"/>
                        </a:spcAft>
                      </a:pPr>
                      <a:r>
                        <a:rPr lang="en-US" sz="1100" dirty="0">
                          <a:solidFill>
                            <a:schemeClr val="tx1">
                              <a:lumMod val="50000"/>
                            </a:schemeClr>
                          </a:solidFill>
                          <a:latin typeface="+mj-lt"/>
                          <a:ea typeface="Times New Roman"/>
                          <a:cs typeface="Arial"/>
                        </a:rPr>
                        <a:t>betrixaban (Bevyxxa®)*</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Portola</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a:t>
                      </a:r>
                    </a:p>
                  </a:txBody>
                  <a:tcPr marL="18415" marR="18415" marT="0" marB="0" anchor="ctr"/>
                </a:tc>
                <a:extLst>
                  <a:ext uri="{0D108BD9-81ED-4DB2-BD59-A6C34878D82A}">
                    <a16:rowId xmlns:a16="http://schemas.microsoft.com/office/drawing/2014/main" val="10004"/>
                  </a:ext>
                </a:extLst>
              </a:tr>
              <a:tr h="604872">
                <a:tc>
                  <a:txBody>
                    <a:bodyPr/>
                    <a:lstStyle/>
                    <a:p>
                      <a:pPr marL="0" marR="0">
                        <a:spcBef>
                          <a:spcPts val="200"/>
                        </a:spcBef>
                        <a:spcAft>
                          <a:spcPts val="200"/>
                        </a:spcAft>
                      </a:pPr>
                      <a:r>
                        <a:rPr lang="en-US" sz="1100" dirty="0">
                          <a:solidFill>
                            <a:schemeClr val="tx1">
                              <a:lumMod val="50000"/>
                            </a:schemeClr>
                          </a:solidFill>
                          <a:latin typeface="+mj-lt"/>
                          <a:ea typeface="Times New Roman"/>
                          <a:cs typeface="Arial"/>
                        </a:rPr>
                        <a:t>dabigatran (Pradaxa®)</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Boehringer Ingelheim</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a:t>
                      </a:r>
                    </a:p>
                  </a:txBody>
                  <a:tcPr marL="18415" marR="18415" marT="0" marB="0" anchor="ctr"/>
                </a:tc>
                <a:tc>
                  <a:txBody>
                    <a:bodyPr/>
                    <a:lstStyle/>
                    <a:p>
                      <a:pPr marL="0" marR="0" algn="ctr">
                        <a:spcBef>
                          <a:spcPts val="200"/>
                        </a:spcBef>
                        <a:spcAft>
                          <a:spcPts val="200"/>
                        </a:spcAft>
                      </a:pPr>
                      <a:r>
                        <a:rPr lang="en-US" sz="1100" cap="all" dirty="0">
                          <a:solidFill>
                            <a:schemeClr val="tx1">
                              <a:lumMod val="50000"/>
                            </a:schemeClr>
                          </a:solidFill>
                          <a:latin typeface="+mj-lt"/>
                          <a:ea typeface="Times New Roman"/>
                          <a:cs typeface="Arial"/>
                        </a:rPr>
                        <a:t>x</a:t>
                      </a:r>
                      <a:endParaRPr lang="en-US" sz="1100" dirty="0">
                        <a:solidFill>
                          <a:schemeClr val="tx1">
                            <a:lumMod val="50000"/>
                          </a:schemeClr>
                        </a:solidFill>
                        <a:latin typeface="+mj-lt"/>
                        <a:ea typeface="Times New Roman"/>
                        <a:cs typeface="Arial"/>
                      </a:endParaRPr>
                    </a:p>
                  </a:txBody>
                  <a:tcPr marL="18415" marR="18415" marT="0" marB="0" anchor="ctr"/>
                </a:tc>
                <a:extLst>
                  <a:ext uri="{0D108BD9-81ED-4DB2-BD59-A6C34878D82A}">
                    <a16:rowId xmlns:a16="http://schemas.microsoft.com/office/drawing/2014/main" val="10005"/>
                  </a:ext>
                </a:extLst>
              </a:tr>
              <a:tr h="447395">
                <a:tc>
                  <a:txBody>
                    <a:bodyPr/>
                    <a:lstStyle/>
                    <a:p>
                      <a:pPr marL="0" marR="0">
                        <a:spcBef>
                          <a:spcPts val="200"/>
                        </a:spcBef>
                        <a:spcAft>
                          <a:spcPts val="200"/>
                        </a:spcAft>
                      </a:pPr>
                      <a:r>
                        <a:rPr lang="en-US" sz="1100" dirty="0">
                          <a:solidFill>
                            <a:schemeClr val="tx1">
                              <a:lumMod val="50000"/>
                            </a:schemeClr>
                          </a:solidFill>
                          <a:latin typeface="+mj-lt"/>
                          <a:ea typeface="Times New Roman"/>
                          <a:cs typeface="Arial"/>
                        </a:rPr>
                        <a:t>edoxaban (Savaysa®)</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Daiichi Sankyo</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X</a:t>
                      </a:r>
                    </a:p>
                  </a:txBody>
                  <a:tcPr marL="18415" marR="18415" marT="0" marB="0" anchor="ctr"/>
                </a:tc>
                <a:extLst>
                  <a:ext uri="{0D108BD9-81ED-4DB2-BD59-A6C34878D82A}">
                    <a16:rowId xmlns:a16="http://schemas.microsoft.com/office/drawing/2014/main" val="10006"/>
                  </a:ext>
                </a:extLst>
              </a:tr>
              <a:tr h="447395">
                <a:tc>
                  <a:txBody>
                    <a:bodyPr/>
                    <a:lstStyle/>
                    <a:p>
                      <a:pPr marL="0" marR="0">
                        <a:spcBef>
                          <a:spcPts val="200"/>
                        </a:spcBef>
                        <a:spcAft>
                          <a:spcPts val="200"/>
                        </a:spcAft>
                      </a:pPr>
                      <a:r>
                        <a:rPr lang="en-US" sz="1100" dirty="0">
                          <a:solidFill>
                            <a:schemeClr val="tx1">
                              <a:lumMod val="50000"/>
                            </a:schemeClr>
                          </a:solidFill>
                          <a:latin typeface="+mj-lt"/>
                          <a:ea typeface="Times New Roman"/>
                          <a:cs typeface="Arial"/>
                        </a:rPr>
                        <a:t>rivaroxaban (Xarelto®)</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Janssen</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X</a:t>
                      </a:r>
                    </a:p>
                  </a:txBody>
                  <a:tcPr marL="18415" marR="18415" marT="0" marB="0" anchor="ctr"/>
                </a:tc>
                <a:extLst>
                  <a:ext uri="{0D108BD9-81ED-4DB2-BD59-A6C34878D82A}">
                    <a16:rowId xmlns:a16="http://schemas.microsoft.com/office/drawing/2014/main" val="10007"/>
                  </a:ext>
                </a:extLst>
              </a:tr>
              <a:tr h="447395">
                <a:tc>
                  <a:txBody>
                    <a:bodyPr/>
                    <a:lstStyle/>
                    <a:p>
                      <a:pPr marL="0" marR="0">
                        <a:spcBef>
                          <a:spcPts val="200"/>
                        </a:spcBef>
                        <a:spcAft>
                          <a:spcPts val="200"/>
                        </a:spcAft>
                      </a:pPr>
                      <a:r>
                        <a:rPr lang="en-US" sz="1100" dirty="0">
                          <a:solidFill>
                            <a:schemeClr val="tx1">
                              <a:lumMod val="50000"/>
                            </a:schemeClr>
                          </a:solidFill>
                          <a:latin typeface="+mj-lt"/>
                          <a:ea typeface="Times New Roman"/>
                          <a:cs typeface="Arial"/>
                        </a:rPr>
                        <a:t>warfarin (Coumadin®)</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generic,</a:t>
                      </a:r>
                      <a:br>
                        <a:rPr lang="en-US" sz="1100" dirty="0">
                          <a:solidFill>
                            <a:schemeClr val="tx1">
                              <a:lumMod val="50000"/>
                            </a:schemeClr>
                          </a:solidFill>
                          <a:latin typeface="+mj-lt"/>
                          <a:ea typeface="Times New Roman"/>
                          <a:cs typeface="Arial"/>
                        </a:rPr>
                      </a:br>
                      <a:r>
                        <a:rPr lang="en-US" sz="1100" dirty="0">
                          <a:solidFill>
                            <a:schemeClr val="tx1">
                              <a:lumMod val="50000"/>
                            </a:schemeClr>
                          </a:solidFill>
                          <a:latin typeface="+mj-lt"/>
                          <a:ea typeface="Times New Roman"/>
                          <a:cs typeface="Arial"/>
                        </a:rPr>
                        <a:t>Bristol-Myers Squibb</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X</a:t>
                      </a:r>
                    </a:p>
                  </a:txBody>
                  <a:tcPr marL="18415" marR="18415" marT="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001712631"/>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3A947-79F4-4CBF-BEF6-2B119006584E}"/>
              </a:ext>
            </a:extLst>
          </p:cNvPr>
          <p:cNvSpPr>
            <a:spLocks noGrp="1"/>
          </p:cNvSpPr>
          <p:nvPr>
            <p:ph type="title"/>
          </p:nvPr>
        </p:nvSpPr>
        <p:spPr/>
        <p:txBody>
          <a:bodyPr/>
          <a:lstStyle/>
          <a:p>
            <a:r>
              <a:rPr lang="en-US" dirty="0"/>
              <a:t>Progestational Agents</a:t>
            </a:r>
          </a:p>
        </p:txBody>
      </p:sp>
      <p:sp>
        <p:nvSpPr>
          <p:cNvPr id="3" name="Content Placeholder 2">
            <a:extLst>
              <a:ext uri="{FF2B5EF4-FFF2-40B4-BE49-F238E27FC236}">
                <a16:creationId xmlns:a16="http://schemas.microsoft.com/office/drawing/2014/main" id="{137E065E-8DFA-4AF8-99E3-CE1EBEAD7811}"/>
              </a:ext>
            </a:extLst>
          </p:cNvPr>
          <p:cNvSpPr>
            <a:spLocks noGrp="1"/>
          </p:cNvSpPr>
          <p:nvPr>
            <p:ph idx="1"/>
          </p:nvPr>
        </p:nvSpPr>
        <p:spPr>
          <a:xfrm>
            <a:off x="76200" y="992888"/>
            <a:ext cx="8991600" cy="3144533"/>
          </a:xfrm>
        </p:spPr>
        <p:txBody>
          <a:bodyPr/>
          <a:lstStyle/>
          <a:p>
            <a:r>
              <a:rPr lang="en-US" sz="2200" dirty="0">
                <a:solidFill>
                  <a:srgbClr val="000000"/>
                </a:solidFill>
              </a:rPr>
              <a:t>Indicated to reduce the risk of preterm birth, defined as birth of an infant prior to 37 week of gestation, in women with a singleton pregnancy who have a history of singleton spontaneous preterm birth </a:t>
            </a:r>
          </a:p>
          <a:p>
            <a:r>
              <a:rPr lang="en-US" sz="2200" dirty="0">
                <a:solidFill>
                  <a:srgbClr val="000000"/>
                </a:solidFill>
              </a:rPr>
              <a:t>Preterm birth affects nearly 1 of every 10 infants born in the U.S. each year</a:t>
            </a:r>
          </a:p>
          <a:p>
            <a:r>
              <a:rPr lang="en-US" sz="2200" dirty="0">
                <a:solidFill>
                  <a:srgbClr val="000000"/>
                </a:solidFill>
              </a:rPr>
              <a:t>Preterm-related and low birth weight causes of death accounted for approximately 17% in 2019 of all infant deaths </a:t>
            </a:r>
          </a:p>
          <a:p>
            <a:r>
              <a:rPr lang="en-US" sz="2200" dirty="0">
                <a:solidFill>
                  <a:srgbClr val="000000"/>
                </a:solidFill>
              </a:rPr>
              <a:t>Preterm birth is also a leading cause of long-term neurological disabilities in children</a:t>
            </a:r>
          </a:p>
          <a:p>
            <a:endParaRPr lang="en-US" dirty="0"/>
          </a:p>
        </p:txBody>
      </p:sp>
    </p:spTree>
    <p:extLst>
      <p:ext uri="{BB962C8B-B14F-4D97-AF65-F5344CB8AC3E}">
        <p14:creationId xmlns:p14="http://schemas.microsoft.com/office/powerpoint/2010/main" val="1565629803"/>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C9C32-95D7-4987-8F92-7176C6FE4278}"/>
              </a:ext>
            </a:extLst>
          </p:cNvPr>
          <p:cNvSpPr>
            <a:spLocks noGrp="1"/>
          </p:cNvSpPr>
          <p:nvPr>
            <p:ph type="title"/>
          </p:nvPr>
        </p:nvSpPr>
        <p:spPr/>
        <p:txBody>
          <a:bodyPr/>
          <a:lstStyle/>
          <a:p>
            <a:r>
              <a:rPr lang="en-US" dirty="0"/>
              <a:t>Progestational Agents</a:t>
            </a:r>
          </a:p>
        </p:txBody>
      </p:sp>
      <p:sp>
        <p:nvSpPr>
          <p:cNvPr id="3" name="Content Placeholder 2">
            <a:extLst>
              <a:ext uri="{FF2B5EF4-FFF2-40B4-BE49-F238E27FC236}">
                <a16:creationId xmlns:a16="http://schemas.microsoft.com/office/drawing/2014/main" id="{0A2F0102-231C-46EE-A616-FA364253F756}"/>
              </a:ext>
            </a:extLst>
          </p:cNvPr>
          <p:cNvSpPr>
            <a:spLocks noGrp="1"/>
          </p:cNvSpPr>
          <p:nvPr>
            <p:ph idx="1"/>
          </p:nvPr>
        </p:nvSpPr>
        <p:spPr/>
        <p:txBody>
          <a:bodyPr/>
          <a:lstStyle/>
          <a:p>
            <a:r>
              <a:rPr lang="en-US" sz="2400" dirty="0">
                <a:solidFill>
                  <a:srgbClr val="000000"/>
                </a:solidFill>
              </a:rPr>
              <a:t>Not intended for use in women with multiple gestations or other risk factors for preterm birth</a:t>
            </a:r>
          </a:p>
          <a:p>
            <a:r>
              <a:rPr lang="en-US" sz="2400" dirty="0">
                <a:solidFill>
                  <a:srgbClr val="000000"/>
                </a:solidFill>
              </a:rPr>
              <a:t>Various hydroxprogesterone caproate formulations are not therapeutically equivalent</a:t>
            </a:r>
          </a:p>
          <a:p>
            <a:r>
              <a:rPr lang="en-US" sz="2400" dirty="0">
                <a:solidFill>
                  <a:srgbClr val="000000"/>
                </a:solidFill>
              </a:rPr>
              <a:t>Makena is available as multidose vial: 5 mL (250 mg/mL); preservative free single-dose vial: 1 mL (250 mg/mL); auto-injector (275 mg/1.1 mL)</a:t>
            </a:r>
          </a:p>
          <a:p>
            <a:endParaRPr lang="en-US" dirty="0"/>
          </a:p>
        </p:txBody>
      </p:sp>
    </p:spTree>
    <p:extLst>
      <p:ext uri="{BB962C8B-B14F-4D97-AF65-F5344CB8AC3E}">
        <p14:creationId xmlns:p14="http://schemas.microsoft.com/office/powerpoint/2010/main" val="3966986484"/>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C9C32-95D7-4987-8F92-7176C6FE4278}"/>
              </a:ext>
            </a:extLst>
          </p:cNvPr>
          <p:cNvSpPr>
            <a:spLocks noGrp="1"/>
          </p:cNvSpPr>
          <p:nvPr>
            <p:ph type="title"/>
          </p:nvPr>
        </p:nvSpPr>
        <p:spPr/>
        <p:txBody>
          <a:bodyPr/>
          <a:lstStyle/>
          <a:p>
            <a:r>
              <a:rPr lang="en-US" dirty="0"/>
              <a:t>Progestational Agents</a:t>
            </a:r>
          </a:p>
        </p:txBody>
      </p:sp>
      <p:sp>
        <p:nvSpPr>
          <p:cNvPr id="3" name="Content Placeholder 2">
            <a:extLst>
              <a:ext uri="{FF2B5EF4-FFF2-40B4-BE49-F238E27FC236}">
                <a16:creationId xmlns:a16="http://schemas.microsoft.com/office/drawing/2014/main" id="{0A2F0102-231C-46EE-A616-FA364253F756}"/>
              </a:ext>
            </a:extLst>
          </p:cNvPr>
          <p:cNvSpPr>
            <a:spLocks noGrp="1"/>
          </p:cNvSpPr>
          <p:nvPr>
            <p:ph idx="1"/>
          </p:nvPr>
        </p:nvSpPr>
        <p:spPr>
          <a:xfrm>
            <a:off x="76200" y="819150"/>
            <a:ext cx="9067800" cy="3623072"/>
          </a:xfrm>
        </p:spPr>
        <p:txBody>
          <a:bodyPr/>
          <a:lstStyle/>
          <a:p>
            <a:pPr>
              <a:buNone/>
            </a:pPr>
            <a:r>
              <a:rPr lang="en-US" altLang="en-US" sz="2400" b="1" i="1" dirty="0">
                <a:solidFill>
                  <a:schemeClr val="tx1">
                    <a:lumMod val="50000"/>
                  </a:schemeClr>
                </a:solidFill>
              </a:rPr>
              <a:t>Product/Guideline Updates:</a:t>
            </a:r>
          </a:p>
          <a:p>
            <a:r>
              <a:rPr lang="en-US" sz="1900" b="0" i="0" u="none" strike="noStrike" baseline="0" dirty="0">
                <a:solidFill>
                  <a:srgbClr val="000000"/>
                </a:solidFill>
                <a:latin typeface="Calibri" panose="020F0502020204030204" pitchFamily="34" charset="0"/>
              </a:rPr>
              <a:t>In October 2020, the FDA’s Center for Drug Evaluation and Research (CDER) proposed Makena be withdrawn from the US market</a:t>
            </a:r>
          </a:p>
          <a:p>
            <a:r>
              <a:rPr lang="en-US" sz="1900" dirty="0">
                <a:solidFill>
                  <a:srgbClr val="000000"/>
                </a:solidFill>
                <a:latin typeface="Calibri" panose="020F0502020204030204" pitchFamily="34" charset="0"/>
              </a:rPr>
              <a:t>This is because</a:t>
            </a:r>
            <a:r>
              <a:rPr lang="en-US" sz="1900" b="0" i="0" u="none" strike="noStrike" baseline="0" dirty="0">
                <a:solidFill>
                  <a:srgbClr val="000000"/>
                </a:solidFill>
                <a:latin typeface="Calibri" panose="020F0502020204030204" pitchFamily="34" charset="0"/>
              </a:rPr>
              <a:t> a post-marketing confirmatory study did not show a clinical benefit</a:t>
            </a:r>
          </a:p>
          <a:p>
            <a:r>
              <a:rPr lang="en-US" sz="1900" dirty="0">
                <a:solidFill>
                  <a:srgbClr val="000000"/>
                </a:solidFill>
                <a:latin typeface="Calibri" panose="020F0502020204030204" pitchFamily="34" charset="0"/>
              </a:rPr>
              <a:t>C</a:t>
            </a:r>
            <a:r>
              <a:rPr lang="en-US" sz="1900" b="0" i="0" u="none" strike="noStrike" baseline="0" dirty="0">
                <a:solidFill>
                  <a:srgbClr val="000000"/>
                </a:solidFill>
                <a:latin typeface="Calibri" panose="020F0502020204030204" pitchFamily="34" charset="0"/>
              </a:rPr>
              <a:t>urrently, the evidence does not demonstrate the drug is effective for its approved use</a:t>
            </a:r>
          </a:p>
          <a:p>
            <a:r>
              <a:rPr lang="en-US" sz="1900" b="0" i="0" u="none" strike="noStrike" baseline="0" dirty="0">
                <a:solidFill>
                  <a:srgbClr val="000000"/>
                </a:solidFill>
                <a:latin typeface="Calibri" panose="020F0502020204030204" pitchFamily="34" charset="0"/>
              </a:rPr>
              <a:t>The FDA provided a Notice of Opportunity for a Hearing (NOOH) to the manufacturers of brand and generic formulations</a:t>
            </a:r>
          </a:p>
          <a:p>
            <a:r>
              <a:rPr lang="en-US" sz="1900" b="0" i="0" u="none" strike="noStrike" baseline="0" dirty="0">
                <a:solidFill>
                  <a:srgbClr val="000000"/>
                </a:solidFill>
                <a:latin typeface="Calibri" panose="020F0502020204030204" pitchFamily="34" charset="0"/>
              </a:rPr>
              <a:t>On December 14, 2020, the manufacturer of Makena, AMAG, announced they had submitted a response to the FDA's NOOH on the FDA's proposal for withdrawal of Makena</a:t>
            </a:r>
          </a:p>
          <a:p>
            <a:r>
              <a:rPr lang="en-US" sz="1900" b="0" i="0" u="none" strike="noStrike" baseline="0" dirty="0">
                <a:solidFill>
                  <a:srgbClr val="000000"/>
                </a:solidFill>
                <a:latin typeface="Calibri" panose="020F0502020204030204" pitchFamily="34" charset="0"/>
              </a:rPr>
              <a:t>As the agency reviews the submission from AMAG of supporting documentation, Makena will continue to be approved and available</a:t>
            </a:r>
            <a:endParaRPr lang="en-US" sz="1900" dirty="0"/>
          </a:p>
          <a:p>
            <a:endParaRPr lang="en-US" sz="18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09445774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C9C32-95D7-4987-8F92-7176C6FE4278}"/>
              </a:ext>
            </a:extLst>
          </p:cNvPr>
          <p:cNvSpPr>
            <a:spLocks noGrp="1"/>
          </p:cNvSpPr>
          <p:nvPr>
            <p:ph type="title"/>
          </p:nvPr>
        </p:nvSpPr>
        <p:spPr/>
        <p:txBody>
          <a:bodyPr/>
          <a:lstStyle/>
          <a:p>
            <a:r>
              <a:rPr lang="en-US" dirty="0"/>
              <a:t>Progestational Agents</a:t>
            </a:r>
          </a:p>
        </p:txBody>
      </p:sp>
      <p:sp>
        <p:nvSpPr>
          <p:cNvPr id="3" name="Content Placeholder 2">
            <a:extLst>
              <a:ext uri="{FF2B5EF4-FFF2-40B4-BE49-F238E27FC236}">
                <a16:creationId xmlns:a16="http://schemas.microsoft.com/office/drawing/2014/main" id="{0A2F0102-231C-46EE-A616-FA364253F756}"/>
              </a:ext>
            </a:extLst>
          </p:cNvPr>
          <p:cNvSpPr>
            <a:spLocks noGrp="1"/>
          </p:cNvSpPr>
          <p:nvPr>
            <p:ph idx="1"/>
          </p:nvPr>
        </p:nvSpPr>
        <p:spPr>
          <a:xfrm>
            <a:off x="76200" y="819150"/>
            <a:ext cx="9067800" cy="3623072"/>
          </a:xfrm>
        </p:spPr>
        <p:txBody>
          <a:bodyPr/>
          <a:lstStyle/>
          <a:p>
            <a:pPr>
              <a:buNone/>
            </a:pPr>
            <a:r>
              <a:rPr lang="en-US" altLang="en-US" sz="2400" b="1" i="1" dirty="0">
                <a:solidFill>
                  <a:schemeClr val="tx1">
                    <a:lumMod val="50000"/>
                  </a:schemeClr>
                </a:solidFill>
              </a:rPr>
              <a:t>Product/Guideline Updates:</a:t>
            </a:r>
          </a:p>
          <a:p>
            <a:r>
              <a:rPr lang="en-US" sz="2000" b="0" i="0" u="none" strike="noStrike" baseline="0" dirty="0">
                <a:solidFill>
                  <a:srgbClr val="000000"/>
                </a:solidFill>
                <a:highlight>
                  <a:srgbClr val="00FFFF"/>
                </a:highlight>
                <a:latin typeface="Calibri" panose="020F0502020204030204" pitchFamily="34" charset="0"/>
              </a:rPr>
              <a:t>The manufacturer AMAG/</a:t>
            </a:r>
            <a:r>
              <a:rPr lang="en-US" sz="2000" b="0" i="0" u="none" strike="noStrike" baseline="0" dirty="0" err="1">
                <a:solidFill>
                  <a:srgbClr val="000000"/>
                </a:solidFill>
                <a:highlight>
                  <a:srgbClr val="00FFFF"/>
                </a:highlight>
                <a:latin typeface="Calibri" panose="020F0502020204030204" pitchFamily="34" charset="0"/>
              </a:rPr>
              <a:t>Covis</a:t>
            </a:r>
            <a:r>
              <a:rPr lang="en-US" sz="2000" b="0" i="0" u="none" strike="noStrike" baseline="0" dirty="0">
                <a:solidFill>
                  <a:srgbClr val="000000"/>
                </a:solidFill>
                <a:highlight>
                  <a:srgbClr val="00FFFF"/>
                </a:highlight>
                <a:latin typeface="Calibri" panose="020F0502020204030204" pitchFamily="34" charset="0"/>
              </a:rPr>
              <a:t> has requested a public hearing and the FDA’s Chief Scientist, on behalf of the FDA Commissioner has granted the request for a public hearing.</a:t>
            </a:r>
          </a:p>
          <a:p>
            <a:r>
              <a:rPr lang="en-US" sz="2000" b="0" i="0" u="none" strike="noStrike" baseline="0" dirty="0">
                <a:solidFill>
                  <a:srgbClr val="000000"/>
                </a:solidFill>
                <a:highlight>
                  <a:srgbClr val="00FFFF"/>
                </a:highlight>
                <a:latin typeface="Calibri" panose="020F0502020204030204" pitchFamily="34" charset="0"/>
              </a:rPr>
              <a:t>The public hearing is anticipated to occur in 2022. </a:t>
            </a:r>
          </a:p>
        </p:txBody>
      </p:sp>
    </p:spTree>
    <p:extLst>
      <p:ext uri="{BB962C8B-B14F-4D97-AF65-F5344CB8AC3E}">
        <p14:creationId xmlns:p14="http://schemas.microsoft.com/office/powerpoint/2010/main" val="2988585651"/>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01340-8013-45BF-A20A-001797532474}"/>
              </a:ext>
            </a:extLst>
          </p:cNvPr>
          <p:cNvSpPr>
            <a:spLocks noGrp="1"/>
          </p:cNvSpPr>
          <p:nvPr>
            <p:ph type="ctrTitle"/>
          </p:nvPr>
        </p:nvSpPr>
        <p:spPr/>
        <p:txBody>
          <a:bodyPr/>
          <a:lstStyle/>
          <a:p>
            <a:r>
              <a:rPr lang="en-US" altLang="en-US" dirty="0">
                <a:solidFill>
                  <a:schemeClr val="bg1"/>
                </a:solidFill>
              </a:rPr>
              <a:t>Stimulants and Related Agents</a:t>
            </a:r>
            <a:endParaRPr lang="en-US" dirty="0">
              <a:solidFill>
                <a:schemeClr val="bg1"/>
              </a:solidFill>
            </a:endParaRPr>
          </a:p>
        </p:txBody>
      </p:sp>
      <p:sp>
        <p:nvSpPr>
          <p:cNvPr id="3" name="Subtitle 2">
            <a:extLst>
              <a:ext uri="{FF2B5EF4-FFF2-40B4-BE49-F238E27FC236}">
                <a16:creationId xmlns:a16="http://schemas.microsoft.com/office/drawing/2014/main" id="{A40ABDA9-DDD3-4702-8E93-69A3C99FA1AA}"/>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088699162"/>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95ED7-E120-414B-9D4D-C934B1A1FF53}"/>
              </a:ext>
            </a:extLst>
          </p:cNvPr>
          <p:cNvSpPr>
            <a:spLocks noGrp="1"/>
          </p:cNvSpPr>
          <p:nvPr>
            <p:ph type="title"/>
          </p:nvPr>
        </p:nvSpPr>
        <p:spPr/>
        <p:txBody>
          <a:bodyPr/>
          <a:lstStyle/>
          <a:p>
            <a:r>
              <a:rPr lang="en-US" dirty="0"/>
              <a:t>Stimulants and Related Agents</a:t>
            </a:r>
          </a:p>
        </p:txBody>
      </p:sp>
      <p:sp>
        <p:nvSpPr>
          <p:cNvPr id="3" name="Content Placeholder 2">
            <a:extLst>
              <a:ext uri="{FF2B5EF4-FFF2-40B4-BE49-F238E27FC236}">
                <a16:creationId xmlns:a16="http://schemas.microsoft.com/office/drawing/2014/main" id="{DDC67C4A-EAE6-4E63-ADBC-30202F2C6E48}"/>
              </a:ext>
            </a:extLst>
          </p:cNvPr>
          <p:cNvSpPr>
            <a:spLocks noGrp="1"/>
          </p:cNvSpPr>
          <p:nvPr>
            <p:ph idx="1"/>
          </p:nvPr>
        </p:nvSpPr>
        <p:spPr/>
        <p:txBody>
          <a:bodyPr/>
          <a:lstStyle/>
          <a:p>
            <a:pPr>
              <a:buNone/>
            </a:pPr>
            <a:r>
              <a:rPr lang="en-US" altLang="en-US" sz="2400" b="1" i="1" dirty="0">
                <a:solidFill>
                  <a:schemeClr val="tx1">
                    <a:lumMod val="50000"/>
                  </a:schemeClr>
                </a:solidFill>
              </a:rPr>
              <a:t>Class Overview:</a:t>
            </a:r>
            <a:r>
              <a:rPr lang="en-US" sz="2400" b="1" i="1" dirty="0">
                <a:solidFill>
                  <a:schemeClr val="tx1">
                    <a:lumMod val="50000"/>
                  </a:schemeClr>
                </a:solidFill>
              </a:rPr>
              <a:t> Product Indications</a:t>
            </a:r>
          </a:p>
          <a:p>
            <a:pPr marL="342900" lvl="1" indent="-342900">
              <a:spcBef>
                <a:spcPts val="1000"/>
              </a:spcBef>
              <a:buFont typeface="Arial" panose="020B0604020202020204" pitchFamily="34" charset="0"/>
              <a:buChar char="•"/>
            </a:pPr>
            <a:r>
              <a:rPr lang="en-US" sz="2400" dirty="0">
                <a:solidFill>
                  <a:srgbClr val="000000"/>
                </a:solidFill>
              </a:rPr>
              <a:t>ADHD (attention deficit hyperactivity disorder), Narcolepsy</a:t>
            </a:r>
          </a:p>
          <a:p>
            <a:pPr marL="342900" lvl="1" indent="-342900">
              <a:spcBef>
                <a:spcPts val="1000"/>
              </a:spcBef>
              <a:buFont typeface="Arial" panose="020B0604020202020204" pitchFamily="34" charset="0"/>
              <a:buChar char="•"/>
            </a:pPr>
            <a:r>
              <a:rPr lang="en-US" sz="2400" dirty="0">
                <a:solidFill>
                  <a:srgbClr val="000000"/>
                </a:solidFill>
              </a:rPr>
              <a:t>Other: exogenous obesity, binge eating disorder</a:t>
            </a:r>
          </a:p>
          <a:p>
            <a:endParaRPr lang="en-US" dirty="0"/>
          </a:p>
        </p:txBody>
      </p:sp>
    </p:spTree>
    <p:extLst>
      <p:ext uri="{BB962C8B-B14F-4D97-AF65-F5344CB8AC3E}">
        <p14:creationId xmlns:p14="http://schemas.microsoft.com/office/powerpoint/2010/main" val="212247441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A5A33-15CC-4D0D-A09A-6D182BAAA26E}"/>
              </a:ext>
            </a:extLst>
          </p:cNvPr>
          <p:cNvSpPr>
            <a:spLocks noGrp="1"/>
          </p:cNvSpPr>
          <p:nvPr>
            <p:ph type="title"/>
          </p:nvPr>
        </p:nvSpPr>
        <p:spPr/>
        <p:txBody>
          <a:bodyPr/>
          <a:lstStyle/>
          <a:p>
            <a:r>
              <a:rPr lang="en-US" dirty="0"/>
              <a:t>Stimulants and Related Agents</a:t>
            </a:r>
          </a:p>
        </p:txBody>
      </p:sp>
      <p:graphicFrame>
        <p:nvGraphicFramePr>
          <p:cNvPr id="4" name="Content Placeholder 5">
            <a:extLst>
              <a:ext uri="{FF2B5EF4-FFF2-40B4-BE49-F238E27FC236}">
                <a16:creationId xmlns:a16="http://schemas.microsoft.com/office/drawing/2014/main" id="{E1E00DCD-C1CB-4628-89C1-67F8367173EE}"/>
              </a:ext>
            </a:extLst>
          </p:cNvPr>
          <p:cNvGraphicFramePr>
            <a:graphicFrameLocks noGrp="1"/>
          </p:cNvGraphicFramePr>
          <p:nvPr>
            <p:ph idx="1"/>
            <p:extLst>
              <p:ext uri="{D42A27DB-BD31-4B8C-83A1-F6EECF244321}">
                <p14:modId xmlns:p14="http://schemas.microsoft.com/office/powerpoint/2010/main" val="2909565365"/>
              </p:ext>
            </p:extLst>
          </p:nvPr>
        </p:nvGraphicFramePr>
        <p:xfrm>
          <a:off x="152400" y="742950"/>
          <a:ext cx="8839199" cy="3031132"/>
        </p:xfrm>
        <a:graphic>
          <a:graphicData uri="http://schemas.openxmlformats.org/drawingml/2006/table">
            <a:tbl>
              <a:tblPr firstRow="1" bandRow="1">
                <a:tableStyleId>{5C22544A-7EE6-4342-B048-85BDC9FD1C3A}</a:tableStyleId>
              </a:tblPr>
              <a:tblGrid>
                <a:gridCol w="1395660">
                  <a:extLst>
                    <a:ext uri="{9D8B030D-6E8A-4147-A177-3AD203B41FA5}">
                      <a16:colId xmlns:a16="http://schemas.microsoft.com/office/drawing/2014/main" val="20000"/>
                    </a:ext>
                  </a:extLst>
                </a:gridCol>
                <a:gridCol w="1149433">
                  <a:extLst>
                    <a:ext uri="{9D8B030D-6E8A-4147-A177-3AD203B41FA5}">
                      <a16:colId xmlns:a16="http://schemas.microsoft.com/office/drawing/2014/main" val="20001"/>
                    </a:ext>
                  </a:extLst>
                </a:gridCol>
                <a:gridCol w="1272547">
                  <a:extLst>
                    <a:ext uri="{9D8B030D-6E8A-4147-A177-3AD203B41FA5}">
                      <a16:colId xmlns:a16="http://schemas.microsoft.com/office/drawing/2014/main" val="20002"/>
                    </a:ext>
                  </a:extLst>
                </a:gridCol>
                <a:gridCol w="1272547">
                  <a:extLst>
                    <a:ext uri="{9D8B030D-6E8A-4147-A177-3AD203B41FA5}">
                      <a16:colId xmlns:a16="http://schemas.microsoft.com/office/drawing/2014/main" val="20003"/>
                    </a:ext>
                  </a:extLst>
                </a:gridCol>
                <a:gridCol w="1272547">
                  <a:extLst>
                    <a:ext uri="{9D8B030D-6E8A-4147-A177-3AD203B41FA5}">
                      <a16:colId xmlns:a16="http://schemas.microsoft.com/office/drawing/2014/main" val="20004"/>
                    </a:ext>
                  </a:extLst>
                </a:gridCol>
                <a:gridCol w="1272547">
                  <a:extLst>
                    <a:ext uri="{9D8B030D-6E8A-4147-A177-3AD203B41FA5}">
                      <a16:colId xmlns:a16="http://schemas.microsoft.com/office/drawing/2014/main" val="20005"/>
                    </a:ext>
                  </a:extLst>
                </a:gridCol>
                <a:gridCol w="1203918">
                  <a:extLst>
                    <a:ext uri="{9D8B030D-6E8A-4147-A177-3AD203B41FA5}">
                      <a16:colId xmlns:a16="http://schemas.microsoft.com/office/drawing/2014/main" val="20006"/>
                    </a:ext>
                  </a:extLst>
                </a:gridCol>
              </a:tblGrid>
              <a:tr h="197498">
                <a:tc rowSpan="2">
                  <a:txBody>
                    <a:bodyPr/>
                    <a:lstStyle/>
                    <a:p>
                      <a:pPr marL="0" marR="0" algn="ctr">
                        <a:spcBef>
                          <a:spcPts val="200"/>
                        </a:spcBef>
                        <a:spcAft>
                          <a:spcPts val="200"/>
                        </a:spcAft>
                      </a:pPr>
                      <a:r>
                        <a:rPr lang="en-US" sz="1100" b="1" dirty="0">
                          <a:latin typeface="Arial"/>
                          <a:ea typeface="Times New Roman"/>
                          <a:cs typeface="Arial"/>
                        </a:rPr>
                        <a:t>Drug</a:t>
                      </a:r>
                    </a:p>
                  </a:txBody>
                  <a:tcPr marL="18415" marR="18415" marT="0" marB="0" anchor="ctr"/>
                </a:tc>
                <a:tc rowSpan="2">
                  <a:txBody>
                    <a:bodyPr/>
                    <a:lstStyle/>
                    <a:p>
                      <a:pPr marL="0" marR="0" algn="ctr">
                        <a:spcBef>
                          <a:spcPts val="200"/>
                        </a:spcBef>
                        <a:spcAft>
                          <a:spcPts val="200"/>
                        </a:spcAft>
                      </a:pPr>
                      <a:r>
                        <a:rPr lang="en-US" sz="1100" b="1" dirty="0">
                          <a:latin typeface="Arial"/>
                          <a:ea typeface="Times New Roman"/>
                          <a:cs typeface="Arial"/>
                        </a:rPr>
                        <a:t>Manufacturer</a:t>
                      </a:r>
                    </a:p>
                  </a:txBody>
                  <a:tcPr marL="18415" marR="18415" marT="0" marB="0" anchor="ctr"/>
                </a:tc>
                <a:tc gridSpan="3">
                  <a:txBody>
                    <a:bodyPr/>
                    <a:lstStyle/>
                    <a:p>
                      <a:pPr marL="0" marR="0" algn="ctr">
                        <a:spcBef>
                          <a:spcPts val="200"/>
                        </a:spcBef>
                        <a:spcAft>
                          <a:spcPts val="200"/>
                        </a:spcAft>
                      </a:pPr>
                      <a:r>
                        <a:rPr lang="en-US" sz="1100" b="1" dirty="0">
                          <a:latin typeface="Arial"/>
                          <a:ea typeface="Times New Roman"/>
                          <a:cs typeface="Arial"/>
                        </a:rPr>
                        <a:t>ADHD</a:t>
                      </a:r>
                    </a:p>
                  </a:txBody>
                  <a:tcPr marL="18415" marR="18415" marT="0" marB="0" anchor="ctr"/>
                </a:tc>
                <a:tc hMerge="1">
                  <a:txBody>
                    <a:bodyPr/>
                    <a:lstStyle/>
                    <a:p>
                      <a:endParaRPr lang="en-US"/>
                    </a:p>
                  </a:txBody>
                  <a:tcPr/>
                </a:tc>
                <a:tc hMerge="1">
                  <a:txBody>
                    <a:bodyPr/>
                    <a:lstStyle/>
                    <a:p>
                      <a:endParaRPr lang="en-US"/>
                    </a:p>
                  </a:txBody>
                  <a:tcPr/>
                </a:tc>
                <a:tc rowSpan="2">
                  <a:txBody>
                    <a:bodyPr/>
                    <a:lstStyle/>
                    <a:p>
                      <a:pPr marL="0" marR="0" algn="ctr">
                        <a:spcBef>
                          <a:spcPts val="200"/>
                        </a:spcBef>
                        <a:spcAft>
                          <a:spcPts val="200"/>
                        </a:spcAft>
                      </a:pPr>
                      <a:r>
                        <a:rPr lang="en-US" sz="1100" b="1" dirty="0">
                          <a:latin typeface="Arial"/>
                          <a:ea typeface="Times New Roman"/>
                          <a:cs typeface="Arial"/>
                        </a:rPr>
                        <a:t>Narcolepsy</a:t>
                      </a:r>
                      <a:br>
                        <a:rPr lang="en-US" sz="1100" b="1" dirty="0">
                          <a:latin typeface="Arial"/>
                          <a:ea typeface="Times New Roman"/>
                          <a:cs typeface="Arial"/>
                        </a:rPr>
                      </a:br>
                      <a:r>
                        <a:rPr lang="en-US" sz="1100" b="1" dirty="0">
                          <a:latin typeface="Arial"/>
                          <a:ea typeface="Times New Roman"/>
                          <a:cs typeface="Arial"/>
                        </a:rPr>
                        <a:t>(Age </a:t>
                      </a:r>
                      <a:r>
                        <a:rPr lang="en-US" sz="1100" b="1" u="sng" dirty="0">
                          <a:latin typeface="Arial"/>
                          <a:ea typeface="Times New Roman"/>
                          <a:cs typeface="Arial"/>
                        </a:rPr>
                        <a:t>&gt;</a:t>
                      </a:r>
                      <a:r>
                        <a:rPr lang="en-US" sz="1100" b="1" dirty="0">
                          <a:latin typeface="Arial"/>
                          <a:ea typeface="Times New Roman"/>
                          <a:cs typeface="Arial"/>
                        </a:rPr>
                        <a:t>6 years)</a:t>
                      </a:r>
                    </a:p>
                  </a:txBody>
                  <a:tcPr marL="18415" marR="18415" marT="0" marB="0" anchor="ctr"/>
                </a:tc>
                <a:tc rowSpan="2">
                  <a:txBody>
                    <a:bodyPr/>
                    <a:lstStyle/>
                    <a:p>
                      <a:pPr marL="0" marR="0" algn="ctr">
                        <a:spcBef>
                          <a:spcPts val="200"/>
                        </a:spcBef>
                        <a:spcAft>
                          <a:spcPts val="200"/>
                        </a:spcAft>
                      </a:pPr>
                      <a:r>
                        <a:rPr lang="en-US" sz="1100" b="1" dirty="0">
                          <a:latin typeface="Arial"/>
                          <a:ea typeface="Times New Roman"/>
                          <a:cs typeface="Arial"/>
                        </a:rPr>
                        <a:t>Other Indications</a:t>
                      </a:r>
                    </a:p>
                  </a:txBody>
                  <a:tcPr marL="18415" marR="18415" marT="0" marB="0" anchor="ctr"/>
                </a:tc>
                <a:extLst>
                  <a:ext uri="{0D108BD9-81ED-4DB2-BD59-A6C34878D82A}">
                    <a16:rowId xmlns:a16="http://schemas.microsoft.com/office/drawing/2014/main" val="10000"/>
                  </a:ext>
                </a:extLst>
              </a:tr>
              <a:tr h="197498">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100" b="1" dirty="0">
                          <a:latin typeface="Arial"/>
                          <a:ea typeface="Times New Roman"/>
                          <a:cs typeface="Arial"/>
                        </a:rPr>
                        <a:t>Age 3–5 years</a:t>
                      </a:r>
                    </a:p>
                  </a:txBody>
                  <a:tcPr marL="18415" marR="18415" marT="0" marB="0" anchor="ctr"/>
                </a:tc>
                <a:tc>
                  <a:txBody>
                    <a:bodyPr/>
                    <a:lstStyle/>
                    <a:p>
                      <a:pPr marL="0" marR="0" algn="ctr">
                        <a:spcBef>
                          <a:spcPts val="200"/>
                        </a:spcBef>
                        <a:spcAft>
                          <a:spcPts val="200"/>
                        </a:spcAft>
                      </a:pPr>
                      <a:r>
                        <a:rPr lang="en-US" sz="1100" b="1" dirty="0">
                          <a:latin typeface="Arial"/>
                          <a:ea typeface="Times New Roman"/>
                          <a:cs typeface="Arial"/>
                        </a:rPr>
                        <a:t>Age ≥ 6 years</a:t>
                      </a:r>
                    </a:p>
                  </a:txBody>
                  <a:tcPr marL="18415" marR="18415" marT="0" marB="0" anchor="ctr"/>
                </a:tc>
                <a:tc>
                  <a:txBody>
                    <a:bodyPr/>
                    <a:lstStyle/>
                    <a:p>
                      <a:pPr marL="0" marR="0" algn="ctr">
                        <a:spcBef>
                          <a:spcPts val="200"/>
                        </a:spcBef>
                        <a:spcAft>
                          <a:spcPts val="200"/>
                        </a:spcAft>
                      </a:pPr>
                      <a:r>
                        <a:rPr lang="en-US" sz="1100" b="1" dirty="0">
                          <a:latin typeface="Arial"/>
                          <a:ea typeface="Times New Roman"/>
                          <a:cs typeface="Arial"/>
                        </a:rPr>
                        <a:t>Adults</a:t>
                      </a:r>
                    </a:p>
                  </a:txBody>
                  <a:tcPr marL="18415" marR="18415"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197498">
                <a:tc gridSpan="7">
                  <a:txBody>
                    <a:bodyPr/>
                    <a:lstStyle/>
                    <a:p>
                      <a:pPr marL="0" marR="0" algn="ctr">
                        <a:spcBef>
                          <a:spcPts val="200"/>
                        </a:spcBef>
                        <a:spcAft>
                          <a:spcPts val="200"/>
                        </a:spcAft>
                      </a:pPr>
                      <a:r>
                        <a:rPr lang="en-US" sz="1100" b="1" dirty="0">
                          <a:latin typeface="Arial"/>
                          <a:ea typeface="Times New Roman"/>
                          <a:cs typeface="Arial"/>
                        </a:rPr>
                        <a:t>Stimulants: Immediate-Release</a:t>
                      </a:r>
                    </a:p>
                  </a:txBody>
                  <a:tcPr marL="18415" marR="1841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404073">
                <a:tc>
                  <a:txBody>
                    <a:bodyPr/>
                    <a:lstStyle/>
                    <a:p>
                      <a:pPr marL="0" marR="0">
                        <a:spcBef>
                          <a:spcPts val="200"/>
                        </a:spcBef>
                        <a:spcAft>
                          <a:spcPts val="200"/>
                        </a:spcAft>
                      </a:pPr>
                      <a:r>
                        <a:rPr lang="en-US" sz="1000" dirty="0">
                          <a:latin typeface="Arial"/>
                          <a:ea typeface="Times New Roman"/>
                          <a:cs typeface="Arial"/>
                        </a:rPr>
                        <a:t>amphetamine sulfate (Evekeo™)</a:t>
                      </a:r>
                    </a:p>
                  </a:txBody>
                  <a:tcPr marL="18415" marR="18415" marT="0" marB="0" anchor="ctr"/>
                </a:tc>
                <a:tc>
                  <a:txBody>
                    <a:bodyPr/>
                    <a:lstStyle/>
                    <a:p>
                      <a:pPr marL="0" marR="0" algn="ctr">
                        <a:spcBef>
                          <a:spcPts val="200"/>
                        </a:spcBef>
                        <a:spcAft>
                          <a:spcPts val="200"/>
                        </a:spcAft>
                      </a:pPr>
                      <a:r>
                        <a:rPr lang="en-US" sz="1000" dirty="0">
                          <a:latin typeface="Arial"/>
                          <a:ea typeface="Times New Roman"/>
                          <a:cs typeface="Arial"/>
                        </a:rPr>
                        <a:t>generic, Arbor</a:t>
                      </a:r>
                    </a:p>
                  </a:txBody>
                  <a:tcPr marL="18415" marR="18415" marT="0" marB="0" anchor="ctr"/>
                </a:tc>
                <a:tc>
                  <a:txBody>
                    <a:bodyPr/>
                    <a:lstStyle/>
                    <a:p>
                      <a:pPr marL="0" marR="0" algn="ctr">
                        <a:spcBef>
                          <a:spcPts val="200"/>
                        </a:spcBef>
                        <a:spcAft>
                          <a:spcPts val="200"/>
                        </a:spcAft>
                      </a:pPr>
                      <a:r>
                        <a:rPr lang="en-US" sz="10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0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0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0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000" dirty="0">
                          <a:latin typeface="Arial"/>
                          <a:ea typeface="Times New Roman"/>
                          <a:cs typeface="Arial"/>
                        </a:rPr>
                        <a:t>Exogenous obesity age </a:t>
                      </a:r>
                      <a:r>
                        <a:rPr lang="en-US" sz="1000" u="sng" dirty="0">
                          <a:latin typeface="Arial"/>
                          <a:ea typeface="Times New Roman"/>
                          <a:cs typeface="Arial"/>
                        </a:rPr>
                        <a:t>&gt;</a:t>
                      </a:r>
                      <a:r>
                        <a:rPr lang="en-US" sz="1000" dirty="0">
                          <a:latin typeface="Arial"/>
                          <a:ea typeface="Times New Roman"/>
                          <a:cs typeface="Arial"/>
                        </a:rPr>
                        <a:t>12 years</a:t>
                      </a:r>
                    </a:p>
                  </a:txBody>
                  <a:tcPr marL="18415" marR="18415" marT="0" marB="0" anchor="ctr"/>
                </a:tc>
                <a:extLst>
                  <a:ext uri="{0D108BD9-81ED-4DB2-BD59-A6C34878D82A}">
                    <a16:rowId xmlns:a16="http://schemas.microsoft.com/office/drawing/2014/main" val="10003"/>
                  </a:ext>
                </a:extLst>
              </a:tr>
              <a:tr h="601797">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000" kern="1200" dirty="0">
                          <a:solidFill>
                            <a:schemeClr val="dk1"/>
                          </a:solidFill>
                          <a:latin typeface="Arial"/>
                          <a:ea typeface="+mn-ea"/>
                          <a:cs typeface="Arial"/>
                        </a:rPr>
                        <a:t>amphetamine sulfate orally disintegrating tablet (ODT) (</a:t>
                      </a:r>
                      <a:r>
                        <a:rPr lang="en-US" sz="1000" kern="1200" dirty="0" err="1">
                          <a:solidFill>
                            <a:schemeClr val="dk1"/>
                          </a:solidFill>
                          <a:latin typeface="Arial"/>
                          <a:ea typeface="+mn-ea"/>
                          <a:cs typeface="Arial"/>
                        </a:rPr>
                        <a:t>Evekeo</a:t>
                      </a:r>
                      <a:r>
                        <a:rPr lang="en-US" sz="1000" kern="1200" dirty="0">
                          <a:solidFill>
                            <a:schemeClr val="dk1"/>
                          </a:solidFill>
                          <a:latin typeface="Arial"/>
                          <a:ea typeface="+mn-ea"/>
                          <a:cs typeface="Arial"/>
                        </a:rPr>
                        <a:t> ODT™)</a:t>
                      </a:r>
                      <a:endParaRPr lang="en-US" sz="1000" dirty="0">
                        <a:latin typeface="Arial"/>
                        <a:ea typeface="Times New Roman"/>
                        <a:cs typeface="Arial"/>
                      </a:endParaRPr>
                    </a:p>
                  </a:txBody>
                  <a:tcPr marL="18415" marR="18415" marT="0" marB="0" anchor="ctr"/>
                </a:tc>
                <a:tc>
                  <a:txBody>
                    <a:bodyPr/>
                    <a:lstStyle/>
                    <a:p>
                      <a:pPr marL="0" marR="0" algn="ctr">
                        <a:spcBef>
                          <a:spcPts val="200"/>
                        </a:spcBef>
                        <a:spcAft>
                          <a:spcPts val="200"/>
                        </a:spcAft>
                      </a:pPr>
                      <a:r>
                        <a:rPr lang="en-US" sz="1000" dirty="0">
                          <a:latin typeface="Arial"/>
                          <a:ea typeface="Times New Roman"/>
                          <a:cs typeface="Arial"/>
                        </a:rPr>
                        <a:t>Arbor</a:t>
                      </a:r>
                    </a:p>
                  </a:txBody>
                  <a:tcPr marL="18415" marR="18415" marT="0" marB="0" anchor="ctr"/>
                </a:tc>
                <a:tc>
                  <a:txBody>
                    <a:bodyPr/>
                    <a:lstStyle/>
                    <a:p>
                      <a:pPr marL="0" marR="0" algn="ctr">
                        <a:spcBef>
                          <a:spcPts val="200"/>
                        </a:spcBef>
                        <a:spcAft>
                          <a:spcPts val="200"/>
                        </a:spcAft>
                      </a:pPr>
                      <a:r>
                        <a:rPr lang="en-US" sz="1000" dirty="0">
                          <a:highlight>
                            <a:srgbClr val="00FFFF"/>
                          </a:highlight>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0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endParaRPr lang="en-US" sz="1000" dirty="0">
                        <a:latin typeface="Arial"/>
                        <a:ea typeface="Times New Roman"/>
                        <a:cs typeface="Arial"/>
                      </a:endParaRPr>
                    </a:p>
                  </a:txBody>
                  <a:tcPr marL="18415" marR="18415" marT="0" marB="0" anchor="ctr"/>
                </a:tc>
                <a:tc>
                  <a:txBody>
                    <a:bodyPr/>
                    <a:lstStyle/>
                    <a:p>
                      <a:pPr marL="0" marR="0" algn="ctr">
                        <a:spcBef>
                          <a:spcPts val="200"/>
                        </a:spcBef>
                        <a:spcAft>
                          <a:spcPts val="200"/>
                        </a:spcAft>
                      </a:pPr>
                      <a:endParaRPr lang="en-US" sz="1000" dirty="0">
                        <a:latin typeface="Arial"/>
                        <a:ea typeface="Times New Roman"/>
                        <a:cs typeface="Arial"/>
                      </a:endParaRPr>
                    </a:p>
                  </a:txBody>
                  <a:tcPr marL="18415" marR="18415" marT="0" marB="0" anchor="ctr"/>
                </a:tc>
                <a:tc>
                  <a:txBody>
                    <a:bodyPr/>
                    <a:lstStyle/>
                    <a:p>
                      <a:pPr marL="0" marR="0" algn="ctr">
                        <a:spcBef>
                          <a:spcPts val="200"/>
                        </a:spcBef>
                        <a:spcAft>
                          <a:spcPts val="200"/>
                        </a:spcAft>
                      </a:pPr>
                      <a:endParaRPr lang="en-US" sz="1000" dirty="0">
                        <a:latin typeface="Arial"/>
                        <a:ea typeface="Times New Roman"/>
                        <a:cs typeface="Arial"/>
                      </a:endParaRPr>
                    </a:p>
                  </a:txBody>
                  <a:tcPr marL="18415" marR="18415" marT="0" marB="0" anchor="ctr"/>
                </a:tc>
                <a:extLst>
                  <a:ext uri="{0D108BD9-81ED-4DB2-BD59-A6C34878D82A}">
                    <a16:rowId xmlns:a16="http://schemas.microsoft.com/office/drawing/2014/main" val="1007851998"/>
                  </a:ext>
                </a:extLst>
              </a:tr>
              <a:tr h="345024">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000" dirty="0">
                          <a:latin typeface="Arial"/>
                          <a:ea typeface="Times New Roman"/>
                          <a:cs typeface="Arial"/>
                        </a:rPr>
                        <a:t>dexmethylphenidate IR (Focalin </a:t>
                      </a:r>
                      <a:r>
                        <a:rPr lang="en-US" sz="1000" kern="1200" dirty="0">
                          <a:solidFill>
                            <a:schemeClr val="dk1"/>
                          </a:solidFill>
                          <a:latin typeface="Arial"/>
                          <a:ea typeface="+mn-ea"/>
                          <a:cs typeface="Arial"/>
                        </a:rPr>
                        <a:t>®</a:t>
                      </a:r>
                      <a:r>
                        <a:rPr lang="en-US" sz="10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000" dirty="0">
                          <a:latin typeface="Arial"/>
                          <a:ea typeface="Times New Roman"/>
                          <a:cs typeface="Arial"/>
                        </a:rPr>
                        <a:t>generic, </a:t>
                      </a:r>
                    </a:p>
                    <a:p>
                      <a:pPr marL="0" marR="0" algn="ctr">
                        <a:spcBef>
                          <a:spcPts val="200"/>
                        </a:spcBef>
                        <a:spcAft>
                          <a:spcPts val="200"/>
                        </a:spcAft>
                      </a:pPr>
                      <a:r>
                        <a:rPr lang="en-US" sz="1000" dirty="0">
                          <a:latin typeface="Arial"/>
                          <a:ea typeface="Times New Roman"/>
                          <a:cs typeface="Arial"/>
                        </a:rPr>
                        <a:t>Novartis</a:t>
                      </a:r>
                    </a:p>
                  </a:txBody>
                  <a:tcPr marL="18415" marR="18415" marT="0" marB="0" anchor="ctr"/>
                </a:tc>
                <a:tc>
                  <a:txBody>
                    <a:bodyPr/>
                    <a:lstStyle/>
                    <a:p>
                      <a:pPr marL="0" marR="0" algn="ctr">
                        <a:spcBef>
                          <a:spcPts val="200"/>
                        </a:spcBef>
                        <a:spcAft>
                          <a:spcPts val="200"/>
                        </a:spcAft>
                      </a:pPr>
                      <a:r>
                        <a:rPr lang="en-US" sz="10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0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0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0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000" dirty="0">
                          <a:latin typeface="Arial"/>
                          <a:ea typeface="Times New Roman"/>
                          <a:cs typeface="Arial"/>
                        </a:rPr>
                        <a:t>--</a:t>
                      </a:r>
                    </a:p>
                  </a:txBody>
                  <a:tcPr marL="18415" marR="18415" marT="0" marB="0" anchor="ctr"/>
                </a:tc>
                <a:extLst>
                  <a:ext uri="{0D108BD9-81ED-4DB2-BD59-A6C34878D82A}">
                    <a16:rowId xmlns:a16="http://schemas.microsoft.com/office/drawing/2014/main" val="10005"/>
                  </a:ext>
                </a:extLst>
              </a:tr>
              <a:tr h="404073">
                <a:tc>
                  <a:txBody>
                    <a:bodyPr/>
                    <a:lstStyle/>
                    <a:p>
                      <a:pPr marL="0" marR="0">
                        <a:spcBef>
                          <a:spcPts val="200"/>
                        </a:spcBef>
                        <a:spcAft>
                          <a:spcPts val="200"/>
                        </a:spcAft>
                      </a:pPr>
                      <a:r>
                        <a:rPr lang="en-US" sz="1000" dirty="0">
                          <a:latin typeface="Arial"/>
                          <a:ea typeface="Times New Roman"/>
                          <a:cs typeface="Arial"/>
                        </a:rPr>
                        <a:t>dextroamphetamine IR</a:t>
                      </a:r>
                      <a:br>
                        <a:rPr lang="en-US" sz="1000" dirty="0">
                          <a:latin typeface="Arial"/>
                          <a:ea typeface="Times New Roman"/>
                          <a:cs typeface="Arial"/>
                        </a:rPr>
                      </a:br>
                      <a:endParaRPr lang="en-US" sz="1000" dirty="0">
                        <a:latin typeface="Arial"/>
                        <a:ea typeface="Times New Roman"/>
                        <a:cs typeface="Arial"/>
                      </a:endParaRPr>
                    </a:p>
                  </a:txBody>
                  <a:tcPr marL="18415" marR="18415" marT="0" marB="0" anchor="ctr"/>
                </a:tc>
                <a:tc>
                  <a:txBody>
                    <a:bodyPr/>
                    <a:lstStyle/>
                    <a:p>
                      <a:pPr marL="0" marR="0" algn="ctr">
                        <a:spcBef>
                          <a:spcPts val="200"/>
                        </a:spcBef>
                        <a:spcAft>
                          <a:spcPts val="200"/>
                        </a:spcAft>
                      </a:pPr>
                      <a:r>
                        <a:rPr lang="en-US" sz="1000" dirty="0">
                          <a:latin typeface="Arial"/>
                          <a:ea typeface="Times New Roman"/>
                          <a:cs typeface="Arial"/>
                        </a:rPr>
                        <a:t>generic</a:t>
                      </a:r>
                    </a:p>
                  </a:txBody>
                  <a:tcPr marL="18415" marR="18415" marT="0" marB="0" anchor="ctr"/>
                </a:tc>
                <a:tc>
                  <a:txBody>
                    <a:bodyPr/>
                    <a:lstStyle/>
                    <a:p>
                      <a:pPr marL="0" marR="0" algn="ctr">
                        <a:spcBef>
                          <a:spcPts val="200"/>
                        </a:spcBef>
                        <a:spcAft>
                          <a:spcPts val="200"/>
                        </a:spcAft>
                      </a:pPr>
                      <a:r>
                        <a:rPr lang="en-US" sz="10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000" dirty="0">
                          <a:latin typeface="Arial"/>
                          <a:ea typeface="Times New Roman"/>
                          <a:cs typeface="Arial"/>
                        </a:rPr>
                        <a:t>X</a:t>
                      </a:r>
                    </a:p>
                    <a:p>
                      <a:pPr marL="0" marR="0" algn="ctr">
                        <a:spcBef>
                          <a:spcPts val="200"/>
                        </a:spcBef>
                        <a:spcAft>
                          <a:spcPts val="200"/>
                        </a:spcAft>
                      </a:pPr>
                      <a:r>
                        <a:rPr lang="en-US" sz="1000" dirty="0">
                          <a:latin typeface="Arial"/>
                          <a:ea typeface="Times New Roman"/>
                          <a:cs typeface="Arial"/>
                        </a:rPr>
                        <a:t>(≤ 16 years)</a:t>
                      </a:r>
                    </a:p>
                  </a:txBody>
                  <a:tcPr marL="18415" marR="18415" marT="0" marB="0" anchor="ctr"/>
                </a:tc>
                <a:tc>
                  <a:txBody>
                    <a:bodyPr/>
                    <a:lstStyle/>
                    <a:p>
                      <a:pPr marL="0" marR="0" algn="ctr">
                        <a:spcBef>
                          <a:spcPts val="200"/>
                        </a:spcBef>
                        <a:spcAft>
                          <a:spcPts val="200"/>
                        </a:spcAft>
                      </a:pPr>
                      <a:r>
                        <a:rPr lang="en-US" sz="10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0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000" dirty="0">
                          <a:latin typeface="Arial"/>
                          <a:ea typeface="Times New Roman"/>
                          <a:cs typeface="Arial"/>
                        </a:rPr>
                        <a:t>--</a:t>
                      </a:r>
                    </a:p>
                  </a:txBody>
                  <a:tcPr marL="18415" marR="18415" marT="0" marB="0" anchor="ctr"/>
                </a:tc>
                <a:extLst>
                  <a:ext uri="{0D108BD9-81ED-4DB2-BD59-A6C34878D82A}">
                    <a16:rowId xmlns:a16="http://schemas.microsoft.com/office/drawing/2014/main" val="10006"/>
                  </a:ext>
                </a:extLst>
              </a:tr>
              <a:tr h="665292">
                <a:tc>
                  <a:txBody>
                    <a:bodyPr/>
                    <a:lstStyle/>
                    <a:p>
                      <a:pPr marL="0" marR="0">
                        <a:spcBef>
                          <a:spcPts val="200"/>
                        </a:spcBef>
                        <a:spcAft>
                          <a:spcPts val="200"/>
                        </a:spcAft>
                      </a:pPr>
                      <a:r>
                        <a:rPr lang="en-US" sz="1000" dirty="0">
                          <a:latin typeface="Arial"/>
                          <a:ea typeface="Times New Roman"/>
                          <a:cs typeface="Arial"/>
                        </a:rPr>
                        <a:t>dextroamphetamine solution</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dirty="0">
                          <a:latin typeface="Arial" panose="020B0604020202020204" pitchFamily="34" charset="0"/>
                          <a:ea typeface="Times New Roman"/>
                          <a:cs typeface="Arial" panose="020B0604020202020204" pitchFamily="34" charset="0"/>
                        </a:rPr>
                        <a:t>generic</a:t>
                      </a:r>
                      <a:endParaRPr lang="en-US" sz="1000" b="0" i="0" u="none" strike="noStrike" kern="1200" baseline="0" dirty="0">
                        <a:solidFill>
                          <a:schemeClr val="dk1"/>
                        </a:solidFill>
                        <a:latin typeface="+mn-lt"/>
                        <a:ea typeface="+mn-ea"/>
                        <a:cs typeface="+mn-cs"/>
                      </a:endParaRPr>
                    </a:p>
                  </a:txBody>
                  <a:tcPr marL="18415" marR="18415" marT="0" marB="0" anchor="ctr"/>
                </a:tc>
                <a:tc>
                  <a:txBody>
                    <a:bodyPr/>
                    <a:lstStyle/>
                    <a:p>
                      <a:pPr marL="0" marR="0" algn="ctr">
                        <a:spcBef>
                          <a:spcPts val="200"/>
                        </a:spcBef>
                        <a:spcAft>
                          <a:spcPts val="200"/>
                        </a:spcAft>
                      </a:pPr>
                      <a:r>
                        <a:rPr lang="en-US" sz="10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000" dirty="0">
                          <a:latin typeface="Arial"/>
                          <a:ea typeface="Times New Roman"/>
                          <a:cs typeface="Arial"/>
                        </a:rPr>
                        <a:t>X</a:t>
                      </a:r>
                    </a:p>
                    <a:p>
                      <a:pPr marL="0" marR="0" algn="ctr">
                        <a:spcBef>
                          <a:spcPts val="200"/>
                        </a:spcBef>
                        <a:spcAft>
                          <a:spcPts val="200"/>
                        </a:spcAft>
                      </a:pPr>
                      <a:r>
                        <a:rPr lang="en-US" sz="1000" dirty="0">
                          <a:latin typeface="Arial"/>
                          <a:ea typeface="Times New Roman"/>
                          <a:cs typeface="Arial"/>
                        </a:rPr>
                        <a:t>(≤ 16 years)</a:t>
                      </a:r>
                    </a:p>
                  </a:txBody>
                  <a:tcPr marL="18415" marR="18415" marT="0" marB="0" anchor="ctr"/>
                </a:tc>
                <a:tc>
                  <a:txBody>
                    <a:bodyPr/>
                    <a:lstStyle/>
                    <a:p>
                      <a:pPr marL="0" marR="0" algn="ctr">
                        <a:spcBef>
                          <a:spcPts val="200"/>
                        </a:spcBef>
                        <a:spcAft>
                          <a:spcPts val="200"/>
                        </a:spcAft>
                      </a:pPr>
                      <a:r>
                        <a:rPr lang="en-US" sz="10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0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000" dirty="0">
                          <a:latin typeface="Arial"/>
                          <a:ea typeface="Times New Roman"/>
                          <a:cs typeface="Arial"/>
                        </a:rPr>
                        <a:t>--</a:t>
                      </a:r>
                    </a:p>
                  </a:txBody>
                  <a:tcPr marL="18415" marR="18415"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824970725"/>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C7B9B-1C0C-4E30-913F-FD969F8AE2C5}"/>
              </a:ext>
            </a:extLst>
          </p:cNvPr>
          <p:cNvSpPr>
            <a:spLocks noGrp="1"/>
          </p:cNvSpPr>
          <p:nvPr>
            <p:ph type="title"/>
          </p:nvPr>
        </p:nvSpPr>
        <p:spPr/>
        <p:txBody>
          <a:bodyPr/>
          <a:lstStyle/>
          <a:p>
            <a:r>
              <a:rPr lang="en-US" dirty="0"/>
              <a:t>Stimulants and Related Agents</a:t>
            </a:r>
          </a:p>
        </p:txBody>
      </p:sp>
      <p:graphicFrame>
        <p:nvGraphicFramePr>
          <p:cNvPr id="4" name="Content Placeholder 5">
            <a:extLst>
              <a:ext uri="{FF2B5EF4-FFF2-40B4-BE49-F238E27FC236}">
                <a16:creationId xmlns:a16="http://schemas.microsoft.com/office/drawing/2014/main" id="{3F52173F-9114-4A41-82E5-7F3A91693141}"/>
              </a:ext>
            </a:extLst>
          </p:cNvPr>
          <p:cNvGraphicFramePr>
            <a:graphicFrameLocks noGrp="1"/>
          </p:cNvGraphicFramePr>
          <p:nvPr>
            <p:ph idx="1"/>
            <p:extLst>
              <p:ext uri="{D42A27DB-BD31-4B8C-83A1-F6EECF244321}">
                <p14:modId xmlns:p14="http://schemas.microsoft.com/office/powerpoint/2010/main" val="2936516817"/>
              </p:ext>
            </p:extLst>
          </p:nvPr>
        </p:nvGraphicFramePr>
        <p:xfrm>
          <a:off x="0" y="895350"/>
          <a:ext cx="9143995" cy="2627671"/>
        </p:xfrm>
        <a:graphic>
          <a:graphicData uri="http://schemas.openxmlformats.org/drawingml/2006/table">
            <a:tbl>
              <a:tblPr firstRow="1" bandRow="1">
                <a:tableStyleId>{5C22544A-7EE6-4342-B048-85BDC9FD1C3A}</a:tableStyleId>
              </a:tblPr>
              <a:tblGrid>
                <a:gridCol w="1443786">
                  <a:extLst>
                    <a:ext uri="{9D8B030D-6E8A-4147-A177-3AD203B41FA5}">
                      <a16:colId xmlns:a16="http://schemas.microsoft.com/office/drawing/2014/main" val="20000"/>
                    </a:ext>
                  </a:extLst>
                </a:gridCol>
                <a:gridCol w="1189068">
                  <a:extLst>
                    <a:ext uri="{9D8B030D-6E8A-4147-A177-3AD203B41FA5}">
                      <a16:colId xmlns:a16="http://schemas.microsoft.com/office/drawing/2014/main" val="20001"/>
                    </a:ext>
                  </a:extLst>
                </a:gridCol>
                <a:gridCol w="1316427">
                  <a:extLst>
                    <a:ext uri="{9D8B030D-6E8A-4147-A177-3AD203B41FA5}">
                      <a16:colId xmlns:a16="http://schemas.microsoft.com/office/drawing/2014/main" val="20002"/>
                    </a:ext>
                  </a:extLst>
                </a:gridCol>
                <a:gridCol w="1316427">
                  <a:extLst>
                    <a:ext uri="{9D8B030D-6E8A-4147-A177-3AD203B41FA5}">
                      <a16:colId xmlns:a16="http://schemas.microsoft.com/office/drawing/2014/main" val="20003"/>
                    </a:ext>
                  </a:extLst>
                </a:gridCol>
                <a:gridCol w="1316427">
                  <a:extLst>
                    <a:ext uri="{9D8B030D-6E8A-4147-A177-3AD203B41FA5}">
                      <a16:colId xmlns:a16="http://schemas.microsoft.com/office/drawing/2014/main" val="20004"/>
                    </a:ext>
                  </a:extLst>
                </a:gridCol>
                <a:gridCol w="1316427">
                  <a:extLst>
                    <a:ext uri="{9D8B030D-6E8A-4147-A177-3AD203B41FA5}">
                      <a16:colId xmlns:a16="http://schemas.microsoft.com/office/drawing/2014/main" val="20005"/>
                    </a:ext>
                  </a:extLst>
                </a:gridCol>
                <a:gridCol w="1245433">
                  <a:extLst>
                    <a:ext uri="{9D8B030D-6E8A-4147-A177-3AD203B41FA5}">
                      <a16:colId xmlns:a16="http://schemas.microsoft.com/office/drawing/2014/main" val="20006"/>
                    </a:ext>
                  </a:extLst>
                </a:gridCol>
              </a:tblGrid>
              <a:tr h="223747">
                <a:tc rowSpan="2">
                  <a:txBody>
                    <a:bodyPr/>
                    <a:lstStyle/>
                    <a:p>
                      <a:pPr marL="0" marR="0" algn="ctr">
                        <a:spcBef>
                          <a:spcPts val="200"/>
                        </a:spcBef>
                        <a:spcAft>
                          <a:spcPts val="200"/>
                        </a:spcAft>
                      </a:pPr>
                      <a:r>
                        <a:rPr lang="en-US" sz="1100" b="1" dirty="0">
                          <a:latin typeface="Arial"/>
                          <a:ea typeface="Times New Roman"/>
                          <a:cs typeface="Arial"/>
                        </a:rPr>
                        <a:t>Drug</a:t>
                      </a:r>
                    </a:p>
                  </a:txBody>
                  <a:tcPr marL="18415" marR="18415" marT="0" marB="0" anchor="ctr"/>
                </a:tc>
                <a:tc rowSpan="2">
                  <a:txBody>
                    <a:bodyPr/>
                    <a:lstStyle/>
                    <a:p>
                      <a:pPr marL="0" marR="0" algn="ctr">
                        <a:spcBef>
                          <a:spcPts val="200"/>
                        </a:spcBef>
                        <a:spcAft>
                          <a:spcPts val="200"/>
                        </a:spcAft>
                      </a:pPr>
                      <a:r>
                        <a:rPr lang="en-US" sz="1100" b="1" dirty="0">
                          <a:latin typeface="Arial"/>
                          <a:ea typeface="Times New Roman"/>
                          <a:cs typeface="Arial"/>
                        </a:rPr>
                        <a:t>Manufacturer</a:t>
                      </a:r>
                    </a:p>
                  </a:txBody>
                  <a:tcPr marL="18415" marR="18415" marT="0" marB="0" anchor="ctr"/>
                </a:tc>
                <a:tc gridSpan="3">
                  <a:txBody>
                    <a:bodyPr/>
                    <a:lstStyle/>
                    <a:p>
                      <a:pPr marL="0" marR="0" algn="ctr">
                        <a:spcBef>
                          <a:spcPts val="200"/>
                        </a:spcBef>
                        <a:spcAft>
                          <a:spcPts val="200"/>
                        </a:spcAft>
                      </a:pPr>
                      <a:r>
                        <a:rPr lang="en-US" sz="1100" b="1" dirty="0">
                          <a:latin typeface="Arial"/>
                          <a:ea typeface="Times New Roman"/>
                          <a:cs typeface="Arial"/>
                        </a:rPr>
                        <a:t>ADHD</a:t>
                      </a:r>
                    </a:p>
                  </a:txBody>
                  <a:tcPr marL="18415" marR="18415" marT="0" marB="0" anchor="ctr"/>
                </a:tc>
                <a:tc hMerge="1">
                  <a:txBody>
                    <a:bodyPr/>
                    <a:lstStyle/>
                    <a:p>
                      <a:endParaRPr lang="en-US"/>
                    </a:p>
                  </a:txBody>
                  <a:tcPr/>
                </a:tc>
                <a:tc hMerge="1">
                  <a:txBody>
                    <a:bodyPr/>
                    <a:lstStyle/>
                    <a:p>
                      <a:endParaRPr lang="en-US"/>
                    </a:p>
                  </a:txBody>
                  <a:tcPr/>
                </a:tc>
                <a:tc rowSpan="2">
                  <a:txBody>
                    <a:bodyPr/>
                    <a:lstStyle/>
                    <a:p>
                      <a:pPr marL="0" marR="0" algn="ctr">
                        <a:spcBef>
                          <a:spcPts val="200"/>
                        </a:spcBef>
                        <a:spcAft>
                          <a:spcPts val="200"/>
                        </a:spcAft>
                      </a:pPr>
                      <a:r>
                        <a:rPr lang="en-US" sz="1100" b="1" dirty="0">
                          <a:latin typeface="Arial"/>
                          <a:ea typeface="Times New Roman"/>
                          <a:cs typeface="Arial"/>
                        </a:rPr>
                        <a:t>Narcolepsy</a:t>
                      </a:r>
                      <a:br>
                        <a:rPr lang="en-US" sz="1100" b="1" dirty="0">
                          <a:latin typeface="Arial"/>
                          <a:ea typeface="Times New Roman"/>
                          <a:cs typeface="Arial"/>
                        </a:rPr>
                      </a:br>
                      <a:r>
                        <a:rPr lang="en-US" sz="1100" b="1" dirty="0">
                          <a:latin typeface="Arial"/>
                          <a:ea typeface="Times New Roman"/>
                          <a:cs typeface="Arial"/>
                        </a:rPr>
                        <a:t>(Age </a:t>
                      </a:r>
                      <a:r>
                        <a:rPr lang="en-US" sz="1100" b="1" u="sng" dirty="0">
                          <a:latin typeface="Arial"/>
                          <a:ea typeface="Times New Roman"/>
                          <a:cs typeface="Arial"/>
                        </a:rPr>
                        <a:t>&gt;</a:t>
                      </a:r>
                      <a:r>
                        <a:rPr lang="en-US" sz="1100" b="1" dirty="0">
                          <a:latin typeface="Arial"/>
                          <a:ea typeface="Times New Roman"/>
                          <a:cs typeface="Arial"/>
                        </a:rPr>
                        <a:t>6 years)</a:t>
                      </a:r>
                    </a:p>
                  </a:txBody>
                  <a:tcPr marL="18415" marR="18415" marT="0" marB="0" anchor="ctr"/>
                </a:tc>
                <a:tc rowSpan="2">
                  <a:txBody>
                    <a:bodyPr/>
                    <a:lstStyle/>
                    <a:p>
                      <a:pPr marL="0" marR="0" algn="ctr">
                        <a:spcBef>
                          <a:spcPts val="200"/>
                        </a:spcBef>
                        <a:spcAft>
                          <a:spcPts val="200"/>
                        </a:spcAft>
                      </a:pPr>
                      <a:r>
                        <a:rPr lang="en-US" sz="1100" b="1" dirty="0">
                          <a:latin typeface="Arial"/>
                          <a:ea typeface="Times New Roman"/>
                          <a:cs typeface="Arial"/>
                        </a:rPr>
                        <a:t>Other Indications</a:t>
                      </a:r>
                    </a:p>
                  </a:txBody>
                  <a:tcPr marL="18415" marR="18415" marT="0" marB="0" anchor="ctr"/>
                </a:tc>
                <a:extLst>
                  <a:ext uri="{0D108BD9-81ED-4DB2-BD59-A6C34878D82A}">
                    <a16:rowId xmlns:a16="http://schemas.microsoft.com/office/drawing/2014/main" val="10000"/>
                  </a:ext>
                </a:extLst>
              </a:tr>
              <a:tr h="223747">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100" b="1" dirty="0">
                          <a:latin typeface="Arial"/>
                          <a:ea typeface="Times New Roman"/>
                          <a:cs typeface="Arial"/>
                        </a:rPr>
                        <a:t>Age 3–5 years</a:t>
                      </a:r>
                    </a:p>
                  </a:txBody>
                  <a:tcPr marL="18415" marR="18415" marT="0" marB="0" anchor="ctr"/>
                </a:tc>
                <a:tc>
                  <a:txBody>
                    <a:bodyPr/>
                    <a:lstStyle/>
                    <a:p>
                      <a:pPr marL="0" marR="0" algn="ctr">
                        <a:spcBef>
                          <a:spcPts val="200"/>
                        </a:spcBef>
                        <a:spcAft>
                          <a:spcPts val="200"/>
                        </a:spcAft>
                      </a:pPr>
                      <a:r>
                        <a:rPr lang="en-US" sz="1100" b="1" dirty="0">
                          <a:latin typeface="Arial"/>
                          <a:ea typeface="Times New Roman"/>
                          <a:cs typeface="Arial"/>
                        </a:rPr>
                        <a:t>Age ≥ 6 years</a:t>
                      </a:r>
                    </a:p>
                  </a:txBody>
                  <a:tcPr marL="18415" marR="18415" marT="0" marB="0" anchor="ctr"/>
                </a:tc>
                <a:tc>
                  <a:txBody>
                    <a:bodyPr/>
                    <a:lstStyle/>
                    <a:p>
                      <a:pPr marL="0" marR="0" algn="ctr">
                        <a:spcBef>
                          <a:spcPts val="200"/>
                        </a:spcBef>
                        <a:spcAft>
                          <a:spcPts val="200"/>
                        </a:spcAft>
                      </a:pPr>
                      <a:r>
                        <a:rPr lang="en-US" sz="1100" b="1" dirty="0">
                          <a:latin typeface="Arial"/>
                          <a:ea typeface="Times New Roman"/>
                          <a:cs typeface="Arial"/>
                        </a:rPr>
                        <a:t>Adults</a:t>
                      </a:r>
                    </a:p>
                  </a:txBody>
                  <a:tcPr marL="18415" marR="18415"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23747">
                <a:tc gridSpan="7">
                  <a:txBody>
                    <a:bodyPr/>
                    <a:lstStyle/>
                    <a:p>
                      <a:pPr marL="0" marR="0" algn="ctr">
                        <a:spcBef>
                          <a:spcPts val="200"/>
                        </a:spcBef>
                        <a:spcAft>
                          <a:spcPts val="200"/>
                        </a:spcAft>
                      </a:pPr>
                      <a:r>
                        <a:rPr lang="en-US" sz="1100" b="1" dirty="0">
                          <a:latin typeface="Arial"/>
                          <a:ea typeface="Times New Roman"/>
                          <a:cs typeface="Arial"/>
                        </a:rPr>
                        <a:t>Stimulants: Immediate-Release</a:t>
                      </a:r>
                    </a:p>
                  </a:txBody>
                  <a:tcPr marL="18415" marR="1841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699554">
                <a:tc>
                  <a:txBody>
                    <a:bodyPr/>
                    <a:lstStyle/>
                    <a:p>
                      <a:pPr marL="0" marR="0">
                        <a:spcBef>
                          <a:spcPts val="200"/>
                        </a:spcBef>
                        <a:spcAft>
                          <a:spcPts val="200"/>
                        </a:spcAft>
                      </a:pPr>
                      <a:r>
                        <a:rPr lang="en-US" sz="1100" dirty="0">
                          <a:latin typeface="Arial"/>
                          <a:ea typeface="Times New Roman"/>
                          <a:cs typeface="Arial"/>
                        </a:rPr>
                        <a:t>methamphetamine (Desoxyn®)</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100" dirty="0">
                          <a:latin typeface="Arial"/>
                          <a:ea typeface="Times New Roman"/>
                          <a:cs typeface="Arial"/>
                        </a:rPr>
                        <a:t>Generic, </a:t>
                      </a:r>
                      <a:r>
                        <a:rPr lang="en-US" sz="1100" b="0" i="0" u="none" strike="noStrike" kern="1200" baseline="0" dirty="0">
                          <a:solidFill>
                            <a:schemeClr val="dk1"/>
                          </a:solidFill>
                          <a:latin typeface="Arial" panose="020B0604020202020204" pitchFamily="34" charset="0"/>
                          <a:ea typeface="+mn-ea"/>
                          <a:cs typeface="Arial" panose="020B0604020202020204" pitchFamily="34" charset="0"/>
                        </a:rPr>
                        <a:t>Recordati</a:t>
                      </a:r>
                      <a:r>
                        <a:rPr lang="en-US" sz="1800" b="0" i="0" u="none" strike="noStrike" kern="1200" baseline="0" dirty="0">
                          <a:solidFill>
                            <a:schemeClr val="dk1"/>
                          </a:solidFill>
                          <a:latin typeface="+mn-lt"/>
                          <a:ea typeface="+mn-ea"/>
                          <a:cs typeface="+mn-cs"/>
                        </a:rPr>
                        <a:t> 	</a:t>
                      </a:r>
                    </a:p>
                    <a:p>
                      <a:pPr marL="0" marR="0" algn="ctr">
                        <a:spcBef>
                          <a:spcPts val="200"/>
                        </a:spcBef>
                        <a:spcAft>
                          <a:spcPts val="200"/>
                        </a:spcAft>
                      </a:pPr>
                      <a:endParaRPr lang="en-US" sz="1100" dirty="0">
                        <a:latin typeface="Arial"/>
                        <a:ea typeface="Times New Roman"/>
                        <a:cs typeface="Arial"/>
                      </a:endParaRP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Exogenous obesity in adults and adolescents ≥ 12 years of age</a:t>
                      </a:r>
                    </a:p>
                  </a:txBody>
                  <a:tcPr marL="18415" marR="18415" marT="0" marB="0" anchor="ctr"/>
                </a:tc>
                <a:extLst>
                  <a:ext uri="{0D108BD9-81ED-4DB2-BD59-A6C34878D82A}">
                    <a16:rowId xmlns:a16="http://schemas.microsoft.com/office/drawing/2014/main" val="10003"/>
                  </a:ext>
                </a:extLst>
              </a:tr>
              <a:tr h="882730">
                <a:tc>
                  <a:txBody>
                    <a:bodyPr/>
                    <a:lstStyle/>
                    <a:p>
                      <a:pPr marL="0" marR="0">
                        <a:spcBef>
                          <a:spcPts val="200"/>
                        </a:spcBef>
                        <a:spcAft>
                          <a:spcPts val="200"/>
                        </a:spcAft>
                      </a:pPr>
                      <a:r>
                        <a:rPr lang="en-US" sz="1100" dirty="0">
                          <a:latin typeface="Arial"/>
                          <a:ea typeface="Times New Roman"/>
                          <a:cs typeface="Arial"/>
                        </a:rPr>
                        <a:t>methylphenidate IR (Methylin, Ritalin®)</a:t>
                      </a:r>
                      <a:r>
                        <a:rPr lang="en-US" sz="1100" baseline="30000" dirty="0">
                          <a:latin typeface="Arial"/>
                          <a:ea typeface="Times New Roman"/>
                          <a:cs typeface="Arial"/>
                        </a:rPr>
                        <a:t>,</a:t>
                      </a:r>
                      <a:endParaRPr lang="en-US" sz="1100" dirty="0">
                        <a:latin typeface="Arial"/>
                        <a:ea typeface="Times New Roman"/>
                        <a:cs typeface="Arial"/>
                      </a:endParaRP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generic, </a:t>
                      </a:r>
                    </a:p>
                    <a:p>
                      <a:pPr marL="0" marR="0" algn="ctr">
                        <a:spcBef>
                          <a:spcPts val="200"/>
                        </a:spcBef>
                        <a:spcAft>
                          <a:spcPts val="200"/>
                        </a:spcAft>
                      </a:pPr>
                      <a:r>
                        <a:rPr lang="en-US" sz="1100" dirty="0">
                          <a:latin typeface="Arial"/>
                          <a:ea typeface="Times New Roman"/>
                          <a:cs typeface="Arial"/>
                        </a:rPr>
                        <a:t>Shionogi</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extLst>
                  <a:ext uri="{0D108BD9-81ED-4DB2-BD59-A6C34878D82A}">
                    <a16:rowId xmlns:a16="http://schemas.microsoft.com/office/drawing/2014/main" val="10004"/>
                  </a:ext>
                </a:extLst>
              </a:tr>
              <a:tr h="374146">
                <a:tc>
                  <a:txBody>
                    <a:bodyPr/>
                    <a:lstStyle/>
                    <a:p>
                      <a:pPr marL="0" marR="0">
                        <a:spcBef>
                          <a:spcPts val="200"/>
                        </a:spcBef>
                        <a:spcAft>
                          <a:spcPts val="200"/>
                        </a:spcAft>
                      </a:pPr>
                      <a:r>
                        <a:rPr lang="en-US" sz="1100" dirty="0">
                          <a:latin typeface="Arial"/>
                          <a:ea typeface="Times New Roman"/>
                          <a:cs typeface="Arial"/>
                        </a:rPr>
                        <a:t>mixed amphetamine salts IR (Adderall®)</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generic., Teva</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15321259"/>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4AD2F-0C7E-41EF-8D9E-C508150069F1}"/>
              </a:ext>
            </a:extLst>
          </p:cNvPr>
          <p:cNvSpPr>
            <a:spLocks noGrp="1"/>
          </p:cNvSpPr>
          <p:nvPr>
            <p:ph type="title"/>
          </p:nvPr>
        </p:nvSpPr>
        <p:spPr/>
        <p:txBody>
          <a:bodyPr/>
          <a:lstStyle/>
          <a:p>
            <a:r>
              <a:rPr lang="en-US" dirty="0"/>
              <a:t>Stimulants and Related Agents</a:t>
            </a:r>
          </a:p>
        </p:txBody>
      </p:sp>
      <p:graphicFrame>
        <p:nvGraphicFramePr>
          <p:cNvPr id="4" name="Content Placeholder 5">
            <a:extLst>
              <a:ext uri="{FF2B5EF4-FFF2-40B4-BE49-F238E27FC236}">
                <a16:creationId xmlns:a16="http://schemas.microsoft.com/office/drawing/2014/main" id="{D11DE82C-5DD5-489E-B020-82A9D694D631}"/>
              </a:ext>
            </a:extLst>
          </p:cNvPr>
          <p:cNvGraphicFramePr>
            <a:graphicFrameLocks noGrp="1"/>
          </p:cNvGraphicFramePr>
          <p:nvPr>
            <p:ph idx="1"/>
            <p:extLst>
              <p:ext uri="{D42A27DB-BD31-4B8C-83A1-F6EECF244321}">
                <p14:modId xmlns:p14="http://schemas.microsoft.com/office/powerpoint/2010/main" val="3136212296"/>
              </p:ext>
            </p:extLst>
          </p:nvPr>
        </p:nvGraphicFramePr>
        <p:xfrm>
          <a:off x="0" y="742951"/>
          <a:ext cx="9144001" cy="3735433"/>
        </p:xfrm>
        <a:graphic>
          <a:graphicData uri="http://schemas.openxmlformats.org/drawingml/2006/table">
            <a:tbl>
              <a:tblPr firstRow="1" bandRow="1">
                <a:tableStyleId>{5C22544A-7EE6-4342-B048-85BDC9FD1C3A}</a:tableStyleId>
              </a:tblPr>
              <a:tblGrid>
                <a:gridCol w="1443787">
                  <a:extLst>
                    <a:ext uri="{9D8B030D-6E8A-4147-A177-3AD203B41FA5}">
                      <a16:colId xmlns:a16="http://schemas.microsoft.com/office/drawing/2014/main" val="20000"/>
                    </a:ext>
                  </a:extLst>
                </a:gridCol>
                <a:gridCol w="1189069">
                  <a:extLst>
                    <a:ext uri="{9D8B030D-6E8A-4147-A177-3AD203B41FA5}">
                      <a16:colId xmlns:a16="http://schemas.microsoft.com/office/drawing/2014/main" val="20001"/>
                    </a:ext>
                  </a:extLst>
                </a:gridCol>
                <a:gridCol w="1316428">
                  <a:extLst>
                    <a:ext uri="{9D8B030D-6E8A-4147-A177-3AD203B41FA5}">
                      <a16:colId xmlns:a16="http://schemas.microsoft.com/office/drawing/2014/main" val="20002"/>
                    </a:ext>
                  </a:extLst>
                </a:gridCol>
                <a:gridCol w="1316428">
                  <a:extLst>
                    <a:ext uri="{9D8B030D-6E8A-4147-A177-3AD203B41FA5}">
                      <a16:colId xmlns:a16="http://schemas.microsoft.com/office/drawing/2014/main" val="20003"/>
                    </a:ext>
                  </a:extLst>
                </a:gridCol>
                <a:gridCol w="1316428">
                  <a:extLst>
                    <a:ext uri="{9D8B030D-6E8A-4147-A177-3AD203B41FA5}">
                      <a16:colId xmlns:a16="http://schemas.microsoft.com/office/drawing/2014/main" val="20004"/>
                    </a:ext>
                  </a:extLst>
                </a:gridCol>
                <a:gridCol w="1316428">
                  <a:extLst>
                    <a:ext uri="{9D8B030D-6E8A-4147-A177-3AD203B41FA5}">
                      <a16:colId xmlns:a16="http://schemas.microsoft.com/office/drawing/2014/main" val="20005"/>
                    </a:ext>
                  </a:extLst>
                </a:gridCol>
                <a:gridCol w="1245433">
                  <a:extLst>
                    <a:ext uri="{9D8B030D-6E8A-4147-A177-3AD203B41FA5}">
                      <a16:colId xmlns:a16="http://schemas.microsoft.com/office/drawing/2014/main" val="20006"/>
                    </a:ext>
                  </a:extLst>
                </a:gridCol>
              </a:tblGrid>
              <a:tr h="225608">
                <a:tc rowSpan="2">
                  <a:txBody>
                    <a:bodyPr/>
                    <a:lstStyle/>
                    <a:p>
                      <a:pPr marL="0" marR="0" algn="ctr">
                        <a:spcBef>
                          <a:spcPts val="200"/>
                        </a:spcBef>
                        <a:spcAft>
                          <a:spcPts val="200"/>
                        </a:spcAft>
                      </a:pPr>
                      <a:r>
                        <a:rPr lang="en-US" sz="1100" b="1" dirty="0">
                          <a:latin typeface="Arial"/>
                          <a:ea typeface="Times New Roman"/>
                          <a:cs typeface="Arial"/>
                        </a:rPr>
                        <a:t>Drug</a:t>
                      </a:r>
                    </a:p>
                  </a:txBody>
                  <a:tcPr marL="18415" marR="18415" marT="0" marB="0" anchor="ctr"/>
                </a:tc>
                <a:tc rowSpan="2">
                  <a:txBody>
                    <a:bodyPr/>
                    <a:lstStyle/>
                    <a:p>
                      <a:pPr marL="0" marR="0" algn="ctr">
                        <a:spcBef>
                          <a:spcPts val="200"/>
                        </a:spcBef>
                        <a:spcAft>
                          <a:spcPts val="200"/>
                        </a:spcAft>
                      </a:pPr>
                      <a:r>
                        <a:rPr lang="en-US" sz="1100" b="1" dirty="0">
                          <a:latin typeface="Arial"/>
                          <a:ea typeface="Times New Roman"/>
                          <a:cs typeface="Arial"/>
                        </a:rPr>
                        <a:t>Manufacturer</a:t>
                      </a:r>
                    </a:p>
                  </a:txBody>
                  <a:tcPr marL="18415" marR="18415" marT="0" marB="0" anchor="ctr"/>
                </a:tc>
                <a:tc gridSpan="3">
                  <a:txBody>
                    <a:bodyPr/>
                    <a:lstStyle/>
                    <a:p>
                      <a:pPr marL="0" marR="0" algn="ctr">
                        <a:spcBef>
                          <a:spcPts val="200"/>
                        </a:spcBef>
                        <a:spcAft>
                          <a:spcPts val="200"/>
                        </a:spcAft>
                      </a:pPr>
                      <a:r>
                        <a:rPr lang="en-US" sz="1100" b="1" dirty="0">
                          <a:latin typeface="Arial"/>
                          <a:ea typeface="Times New Roman"/>
                          <a:cs typeface="Arial"/>
                        </a:rPr>
                        <a:t>ADHD</a:t>
                      </a:r>
                    </a:p>
                  </a:txBody>
                  <a:tcPr marL="18415" marR="18415" marT="0" marB="0" anchor="ctr"/>
                </a:tc>
                <a:tc hMerge="1">
                  <a:txBody>
                    <a:bodyPr/>
                    <a:lstStyle/>
                    <a:p>
                      <a:endParaRPr lang="en-US"/>
                    </a:p>
                  </a:txBody>
                  <a:tcPr/>
                </a:tc>
                <a:tc hMerge="1">
                  <a:txBody>
                    <a:bodyPr/>
                    <a:lstStyle/>
                    <a:p>
                      <a:endParaRPr lang="en-US"/>
                    </a:p>
                  </a:txBody>
                  <a:tcPr/>
                </a:tc>
                <a:tc rowSpan="2">
                  <a:txBody>
                    <a:bodyPr/>
                    <a:lstStyle/>
                    <a:p>
                      <a:pPr marL="0" marR="0" algn="ctr">
                        <a:spcBef>
                          <a:spcPts val="200"/>
                        </a:spcBef>
                        <a:spcAft>
                          <a:spcPts val="200"/>
                        </a:spcAft>
                      </a:pPr>
                      <a:r>
                        <a:rPr lang="en-US" sz="1100" b="1" dirty="0">
                          <a:latin typeface="Arial"/>
                          <a:ea typeface="Times New Roman"/>
                          <a:cs typeface="Arial"/>
                        </a:rPr>
                        <a:t>Narcolepsy</a:t>
                      </a:r>
                      <a:br>
                        <a:rPr lang="en-US" sz="1100" b="1" dirty="0">
                          <a:latin typeface="Arial"/>
                          <a:ea typeface="Times New Roman"/>
                          <a:cs typeface="Arial"/>
                        </a:rPr>
                      </a:br>
                      <a:r>
                        <a:rPr lang="en-US" sz="1100" b="1" dirty="0">
                          <a:latin typeface="Arial"/>
                          <a:ea typeface="Times New Roman"/>
                          <a:cs typeface="Arial"/>
                        </a:rPr>
                        <a:t>(Age </a:t>
                      </a:r>
                      <a:r>
                        <a:rPr lang="en-US" sz="1100" b="1" u="sng" dirty="0">
                          <a:latin typeface="Arial"/>
                          <a:ea typeface="Times New Roman"/>
                          <a:cs typeface="Arial"/>
                        </a:rPr>
                        <a:t>&gt;</a:t>
                      </a:r>
                      <a:r>
                        <a:rPr lang="en-US" sz="1100" b="1" dirty="0">
                          <a:latin typeface="Arial"/>
                          <a:ea typeface="Times New Roman"/>
                          <a:cs typeface="Arial"/>
                        </a:rPr>
                        <a:t>6 years)</a:t>
                      </a:r>
                    </a:p>
                  </a:txBody>
                  <a:tcPr marL="18415" marR="18415" marT="0" marB="0" anchor="ctr"/>
                </a:tc>
                <a:tc rowSpan="2">
                  <a:txBody>
                    <a:bodyPr/>
                    <a:lstStyle/>
                    <a:p>
                      <a:pPr marL="0" marR="0" algn="ctr">
                        <a:spcBef>
                          <a:spcPts val="200"/>
                        </a:spcBef>
                        <a:spcAft>
                          <a:spcPts val="200"/>
                        </a:spcAft>
                      </a:pPr>
                      <a:r>
                        <a:rPr lang="en-US" sz="1100" b="1" dirty="0">
                          <a:latin typeface="Arial"/>
                          <a:ea typeface="Times New Roman"/>
                          <a:cs typeface="Arial"/>
                        </a:rPr>
                        <a:t>Other Indications</a:t>
                      </a:r>
                    </a:p>
                  </a:txBody>
                  <a:tcPr marL="18415" marR="18415" marT="0" marB="0" anchor="ctr"/>
                </a:tc>
                <a:extLst>
                  <a:ext uri="{0D108BD9-81ED-4DB2-BD59-A6C34878D82A}">
                    <a16:rowId xmlns:a16="http://schemas.microsoft.com/office/drawing/2014/main" val="10000"/>
                  </a:ext>
                </a:extLst>
              </a:tr>
              <a:tr h="225608">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100" b="1" dirty="0">
                          <a:latin typeface="Arial"/>
                          <a:ea typeface="Times New Roman"/>
                          <a:cs typeface="Arial"/>
                        </a:rPr>
                        <a:t>Age 3–5 years</a:t>
                      </a:r>
                    </a:p>
                  </a:txBody>
                  <a:tcPr marL="18415" marR="18415" marT="0" marB="0" anchor="ctr"/>
                </a:tc>
                <a:tc>
                  <a:txBody>
                    <a:bodyPr/>
                    <a:lstStyle/>
                    <a:p>
                      <a:pPr marL="0" marR="0" algn="ctr">
                        <a:spcBef>
                          <a:spcPts val="200"/>
                        </a:spcBef>
                        <a:spcAft>
                          <a:spcPts val="200"/>
                        </a:spcAft>
                      </a:pPr>
                      <a:r>
                        <a:rPr lang="en-US" sz="1100" b="1" dirty="0">
                          <a:latin typeface="Arial"/>
                          <a:ea typeface="Times New Roman"/>
                          <a:cs typeface="Arial"/>
                        </a:rPr>
                        <a:t>Age ≥ 6 years</a:t>
                      </a:r>
                    </a:p>
                  </a:txBody>
                  <a:tcPr marL="18415" marR="18415" marT="0" marB="0" anchor="ctr"/>
                </a:tc>
                <a:tc>
                  <a:txBody>
                    <a:bodyPr/>
                    <a:lstStyle/>
                    <a:p>
                      <a:pPr marL="0" marR="0" algn="ctr">
                        <a:spcBef>
                          <a:spcPts val="200"/>
                        </a:spcBef>
                        <a:spcAft>
                          <a:spcPts val="200"/>
                        </a:spcAft>
                      </a:pPr>
                      <a:r>
                        <a:rPr lang="en-US" sz="1100" b="1" dirty="0">
                          <a:latin typeface="Arial"/>
                          <a:ea typeface="Times New Roman"/>
                          <a:cs typeface="Arial"/>
                        </a:rPr>
                        <a:t>Adults</a:t>
                      </a:r>
                    </a:p>
                  </a:txBody>
                  <a:tcPr marL="18415" marR="18415"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25608">
                <a:tc gridSpan="7">
                  <a:txBody>
                    <a:bodyPr/>
                    <a:lstStyle/>
                    <a:p>
                      <a:pPr marL="0" marR="0" algn="ctr">
                        <a:spcBef>
                          <a:spcPts val="200"/>
                        </a:spcBef>
                        <a:spcAft>
                          <a:spcPts val="200"/>
                        </a:spcAft>
                      </a:pPr>
                      <a:r>
                        <a:rPr lang="en-US" sz="1100" b="1" dirty="0">
                          <a:latin typeface="Arial"/>
                          <a:ea typeface="Times New Roman"/>
                          <a:cs typeface="Arial"/>
                        </a:rPr>
                        <a:t>Stimulants: Extended-Release</a:t>
                      </a:r>
                    </a:p>
                  </a:txBody>
                  <a:tcPr marL="18415" marR="1841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675296">
                <a:tc>
                  <a:txBody>
                    <a:bodyPr/>
                    <a:lstStyle/>
                    <a:p>
                      <a:pPr marL="0" marR="0">
                        <a:spcBef>
                          <a:spcPts val="200"/>
                        </a:spcBef>
                        <a:spcAft>
                          <a:spcPts val="200"/>
                        </a:spcAft>
                      </a:pPr>
                      <a:r>
                        <a:rPr lang="en-US" sz="1100" dirty="0">
                          <a:latin typeface="Arial"/>
                          <a:ea typeface="Times New Roman"/>
                          <a:cs typeface="Arial"/>
                        </a:rPr>
                        <a:t>amphetamine ER</a:t>
                      </a:r>
                    </a:p>
                    <a:p>
                      <a:pPr marL="0" marR="0">
                        <a:spcBef>
                          <a:spcPts val="200"/>
                        </a:spcBef>
                        <a:spcAft>
                          <a:spcPts val="200"/>
                        </a:spcAft>
                      </a:pPr>
                      <a:r>
                        <a:rPr lang="en-US" sz="1100" dirty="0">
                          <a:latin typeface="Arial"/>
                          <a:ea typeface="Times New Roman"/>
                          <a:cs typeface="Arial"/>
                        </a:rPr>
                        <a:t>(Adzenys ER, XR-ODT™)</a:t>
                      </a:r>
                    </a:p>
                  </a:txBody>
                  <a:tcPr marL="18415" marR="18415" marT="0" marB="0" anchor="ctr"/>
                </a:tc>
                <a:tc>
                  <a:txBody>
                    <a:bodyPr/>
                    <a:lstStyle/>
                    <a:p>
                      <a:pPr marL="0" marR="0" algn="ctr">
                        <a:spcBef>
                          <a:spcPts val="200"/>
                        </a:spcBef>
                        <a:spcAft>
                          <a:spcPts val="200"/>
                        </a:spcAft>
                      </a:pPr>
                      <a:r>
                        <a:rPr lang="en-US" sz="1100" dirty="0" err="1">
                          <a:latin typeface="Arial"/>
                          <a:ea typeface="Times New Roman"/>
                          <a:cs typeface="Arial"/>
                        </a:rPr>
                        <a:t>generic,Neos</a:t>
                      </a:r>
                      <a:endParaRPr lang="en-US" sz="1100" dirty="0">
                        <a:latin typeface="Arial"/>
                        <a:ea typeface="Times New Roman"/>
                        <a:cs typeface="Arial"/>
                      </a:endParaRP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extLst>
                  <a:ext uri="{0D108BD9-81ED-4DB2-BD59-A6C34878D82A}">
                    <a16:rowId xmlns:a16="http://schemas.microsoft.com/office/drawing/2014/main" val="10003"/>
                  </a:ext>
                </a:extLst>
              </a:tr>
              <a:tr h="674455">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100" dirty="0">
                          <a:latin typeface="Arial" panose="020B0604020202020204" pitchFamily="34" charset="0"/>
                          <a:ea typeface="Times New Roman"/>
                          <a:cs typeface="Arial" panose="020B0604020202020204" pitchFamily="34" charset="0"/>
                        </a:rPr>
                        <a:t>amphetamine ER</a:t>
                      </a:r>
                      <a:br>
                        <a:rPr lang="en-US" sz="1100" dirty="0">
                          <a:latin typeface="Arial" panose="020B0604020202020204" pitchFamily="34" charset="0"/>
                          <a:ea typeface="Times New Roman"/>
                          <a:cs typeface="Arial" panose="020B0604020202020204" pitchFamily="34" charset="0"/>
                        </a:rPr>
                      </a:br>
                      <a:r>
                        <a:rPr lang="en-US" sz="1100" dirty="0">
                          <a:latin typeface="Arial" panose="020B0604020202020204" pitchFamily="34" charset="0"/>
                          <a:ea typeface="Times New Roman"/>
                          <a:cs typeface="Arial" panose="020B0604020202020204" pitchFamily="34" charset="0"/>
                        </a:rPr>
                        <a:t>(Dyanavel</a:t>
                      </a:r>
                      <a:r>
                        <a:rPr lang="en-US" sz="1100" b="0" i="0" u="none" strike="noStrike" kern="1200" baseline="0" dirty="0">
                          <a:solidFill>
                            <a:schemeClr val="dk1"/>
                          </a:solidFill>
                          <a:latin typeface="Arial" panose="020B0604020202020204" pitchFamily="34" charset="0"/>
                          <a:ea typeface="+mn-ea"/>
                          <a:cs typeface="Arial" panose="020B0604020202020204" pitchFamily="34" charset="0"/>
                        </a:rPr>
                        <a:t>®</a:t>
                      </a:r>
                      <a:r>
                        <a:rPr lang="en-US" sz="1100" dirty="0">
                          <a:latin typeface="Arial" panose="020B0604020202020204" pitchFamily="34" charset="0"/>
                          <a:ea typeface="Times New Roman"/>
                          <a:cs typeface="Arial" panose="020B0604020202020204" pitchFamily="34" charset="0"/>
                        </a:rPr>
                        <a:t> XR)</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Tris</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extLst>
                  <a:ext uri="{0D108BD9-81ED-4DB2-BD59-A6C34878D82A}">
                    <a16:rowId xmlns:a16="http://schemas.microsoft.com/office/drawing/2014/main" val="10004"/>
                  </a:ext>
                </a:extLst>
              </a:tr>
              <a:tr h="459296">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100" dirty="0">
                          <a:latin typeface="Arial" panose="020B0604020202020204" pitchFamily="34" charset="0"/>
                          <a:ea typeface="Times New Roman"/>
                          <a:cs typeface="Arial" panose="020B0604020202020204" pitchFamily="34" charset="0"/>
                        </a:rPr>
                        <a:t>dexmethylphenidate ER (Focalin XR</a:t>
                      </a:r>
                      <a:r>
                        <a:rPr lang="en-US" sz="1100" b="0" i="0" u="none" strike="noStrike" kern="1200" baseline="0" dirty="0">
                          <a:solidFill>
                            <a:schemeClr val="dk1"/>
                          </a:solidFill>
                          <a:latin typeface="Arial" panose="020B0604020202020204" pitchFamily="34" charset="0"/>
                          <a:ea typeface="+mn-ea"/>
                          <a:cs typeface="Arial" panose="020B0604020202020204" pitchFamily="34" charset="0"/>
                        </a:rPr>
                        <a:t>®</a:t>
                      </a:r>
                      <a:r>
                        <a:rPr lang="en-US" sz="1100" dirty="0">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generic, Novartis</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extLst>
                  <a:ext uri="{0D108BD9-81ED-4DB2-BD59-A6C34878D82A}">
                    <a16:rowId xmlns:a16="http://schemas.microsoft.com/office/drawing/2014/main" val="10005"/>
                  </a:ext>
                </a:extLst>
              </a:tr>
              <a:tr h="637168">
                <a:tc>
                  <a:txBody>
                    <a:bodyPr/>
                    <a:lstStyle/>
                    <a:p>
                      <a:pPr marL="0" marR="0">
                        <a:spcBef>
                          <a:spcPts val="200"/>
                        </a:spcBef>
                        <a:spcAft>
                          <a:spcPts val="200"/>
                        </a:spcAft>
                      </a:pPr>
                      <a:r>
                        <a:rPr lang="en-US" sz="1100" dirty="0">
                          <a:latin typeface="Arial"/>
                          <a:ea typeface="Times New Roman"/>
                          <a:cs typeface="Arial"/>
                        </a:rPr>
                        <a:t>dextroamphetamine ER (Dexedrine®)</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100" dirty="0">
                          <a:latin typeface="Arial"/>
                          <a:ea typeface="Times New Roman"/>
                          <a:cs typeface="Arial"/>
                        </a:rPr>
                        <a:t>generic., </a:t>
                      </a:r>
                      <a:r>
                        <a:rPr lang="en-US" sz="1100" b="0" i="0" u="none" strike="noStrike" kern="1200" baseline="0" dirty="0">
                          <a:solidFill>
                            <a:schemeClr val="dk1"/>
                          </a:solidFill>
                          <a:latin typeface="Arial" panose="020B0604020202020204" pitchFamily="34" charset="0"/>
                          <a:ea typeface="+mn-ea"/>
                          <a:cs typeface="Arial" panose="020B0604020202020204" pitchFamily="34" charset="0"/>
                        </a:rPr>
                        <a:t>Amedra </a:t>
                      </a:r>
                      <a:endParaRPr lang="en-US" sz="1800" b="0" i="0" u="none" strike="noStrike" kern="1200" baseline="0" dirty="0">
                        <a:solidFill>
                          <a:schemeClr val="dk1"/>
                        </a:solidFill>
                        <a:latin typeface="+mn-lt"/>
                        <a:ea typeface="+mn-ea"/>
                        <a:cs typeface="+mn-cs"/>
                      </a:endParaRP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p>
                      <a:pPr marL="0" marR="0" algn="ctr">
                        <a:spcBef>
                          <a:spcPts val="200"/>
                        </a:spcBef>
                        <a:spcAft>
                          <a:spcPts val="200"/>
                        </a:spcAft>
                      </a:pPr>
                      <a:r>
                        <a:rPr lang="en-US" sz="1100" dirty="0">
                          <a:latin typeface="Arial"/>
                          <a:ea typeface="Times New Roman"/>
                          <a:cs typeface="Arial"/>
                        </a:rPr>
                        <a:t>(≤ 16 years)</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extLst>
                  <a:ext uri="{0D108BD9-81ED-4DB2-BD59-A6C34878D82A}">
                    <a16:rowId xmlns:a16="http://schemas.microsoft.com/office/drawing/2014/main" val="10006"/>
                  </a:ext>
                </a:extLst>
              </a:tr>
              <a:tr h="612394">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100" dirty="0">
                          <a:latin typeface="Arial"/>
                          <a:ea typeface="Times New Roman"/>
                          <a:cs typeface="Arial"/>
                        </a:rPr>
                        <a:t>lisdexamfetamine dimesylate (Vyvanse</a:t>
                      </a:r>
                      <a:r>
                        <a:rPr lang="en-US" sz="1100" b="0" i="0" u="none" strike="noStrike" kern="1200" baseline="0" dirty="0">
                          <a:solidFill>
                            <a:schemeClr val="dk1"/>
                          </a:solidFill>
                          <a:latin typeface="+mn-lt"/>
                          <a:ea typeface="+mn-ea"/>
                          <a:cs typeface="+mn-cs"/>
                        </a:rPr>
                        <a:t>®</a:t>
                      </a: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Shire</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Moderate to severe binge eating disorder in adults</a:t>
                      </a:r>
                    </a:p>
                  </a:txBody>
                  <a:tcPr marL="18415" marR="18415"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685360078"/>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9C4AF-FF56-4FDA-BD97-44C33D6577EB}"/>
              </a:ext>
            </a:extLst>
          </p:cNvPr>
          <p:cNvSpPr>
            <a:spLocks noGrp="1"/>
          </p:cNvSpPr>
          <p:nvPr>
            <p:ph type="title"/>
          </p:nvPr>
        </p:nvSpPr>
        <p:spPr/>
        <p:txBody>
          <a:bodyPr/>
          <a:lstStyle/>
          <a:p>
            <a:r>
              <a:rPr lang="en-US" dirty="0"/>
              <a:t>Stimulants and Related Agents</a:t>
            </a:r>
          </a:p>
        </p:txBody>
      </p:sp>
      <p:graphicFrame>
        <p:nvGraphicFramePr>
          <p:cNvPr id="4" name="Content Placeholder 5">
            <a:extLst>
              <a:ext uri="{FF2B5EF4-FFF2-40B4-BE49-F238E27FC236}">
                <a16:creationId xmlns:a16="http://schemas.microsoft.com/office/drawing/2014/main" id="{27D646EC-1839-46CB-8EC2-3DB3CA282724}"/>
              </a:ext>
            </a:extLst>
          </p:cNvPr>
          <p:cNvGraphicFramePr>
            <a:graphicFrameLocks noGrp="1"/>
          </p:cNvGraphicFramePr>
          <p:nvPr>
            <p:ph idx="1"/>
            <p:extLst>
              <p:ext uri="{D42A27DB-BD31-4B8C-83A1-F6EECF244321}">
                <p14:modId xmlns:p14="http://schemas.microsoft.com/office/powerpoint/2010/main" val="2298355586"/>
              </p:ext>
            </p:extLst>
          </p:nvPr>
        </p:nvGraphicFramePr>
        <p:xfrm>
          <a:off x="33130" y="895350"/>
          <a:ext cx="9110869" cy="3921664"/>
        </p:xfrm>
        <a:graphic>
          <a:graphicData uri="http://schemas.openxmlformats.org/drawingml/2006/table">
            <a:tbl>
              <a:tblPr firstRow="1" bandRow="1">
                <a:tableStyleId>{5C22544A-7EE6-4342-B048-85BDC9FD1C3A}</a:tableStyleId>
              </a:tblPr>
              <a:tblGrid>
                <a:gridCol w="1370662">
                  <a:extLst>
                    <a:ext uri="{9D8B030D-6E8A-4147-A177-3AD203B41FA5}">
                      <a16:colId xmlns:a16="http://schemas.microsoft.com/office/drawing/2014/main" val="20000"/>
                    </a:ext>
                  </a:extLst>
                </a:gridCol>
                <a:gridCol w="1195245">
                  <a:extLst>
                    <a:ext uri="{9D8B030D-6E8A-4147-A177-3AD203B41FA5}">
                      <a16:colId xmlns:a16="http://schemas.microsoft.com/office/drawing/2014/main" val="20001"/>
                    </a:ext>
                  </a:extLst>
                </a:gridCol>
                <a:gridCol w="1323265">
                  <a:extLst>
                    <a:ext uri="{9D8B030D-6E8A-4147-A177-3AD203B41FA5}">
                      <a16:colId xmlns:a16="http://schemas.microsoft.com/office/drawing/2014/main" val="20002"/>
                    </a:ext>
                  </a:extLst>
                </a:gridCol>
                <a:gridCol w="1323265">
                  <a:extLst>
                    <a:ext uri="{9D8B030D-6E8A-4147-A177-3AD203B41FA5}">
                      <a16:colId xmlns:a16="http://schemas.microsoft.com/office/drawing/2014/main" val="20003"/>
                    </a:ext>
                  </a:extLst>
                </a:gridCol>
                <a:gridCol w="1323265">
                  <a:extLst>
                    <a:ext uri="{9D8B030D-6E8A-4147-A177-3AD203B41FA5}">
                      <a16:colId xmlns:a16="http://schemas.microsoft.com/office/drawing/2014/main" val="20004"/>
                    </a:ext>
                  </a:extLst>
                </a:gridCol>
                <a:gridCol w="1323265">
                  <a:extLst>
                    <a:ext uri="{9D8B030D-6E8A-4147-A177-3AD203B41FA5}">
                      <a16:colId xmlns:a16="http://schemas.microsoft.com/office/drawing/2014/main" val="20005"/>
                    </a:ext>
                  </a:extLst>
                </a:gridCol>
                <a:gridCol w="1251902">
                  <a:extLst>
                    <a:ext uri="{9D8B030D-6E8A-4147-A177-3AD203B41FA5}">
                      <a16:colId xmlns:a16="http://schemas.microsoft.com/office/drawing/2014/main" val="20006"/>
                    </a:ext>
                  </a:extLst>
                </a:gridCol>
              </a:tblGrid>
              <a:tr h="251988">
                <a:tc rowSpan="2">
                  <a:txBody>
                    <a:bodyPr/>
                    <a:lstStyle/>
                    <a:p>
                      <a:pPr marL="0" marR="0" algn="ctr">
                        <a:spcBef>
                          <a:spcPts val="200"/>
                        </a:spcBef>
                        <a:spcAft>
                          <a:spcPts val="200"/>
                        </a:spcAft>
                      </a:pPr>
                      <a:r>
                        <a:rPr lang="en-US" sz="1100" b="1" dirty="0">
                          <a:latin typeface="Arial"/>
                          <a:ea typeface="Times New Roman"/>
                          <a:cs typeface="Arial"/>
                        </a:rPr>
                        <a:t>Drug</a:t>
                      </a:r>
                    </a:p>
                  </a:txBody>
                  <a:tcPr marL="18415" marR="18415" marT="0" marB="0" anchor="ctr"/>
                </a:tc>
                <a:tc rowSpan="2">
                  <a:txBody>
                    <a:bodyPr/>
                    <a:lstStyle/>
                    <a:p>
                      <a:pPr marL="0" marR="0" algn="ctr">
                        <a:spcBef>
                          <a:spcPts val="200"/>
                        </a:spcBef>
                        <a:spcAft>
                          <a:spcPts val="200"/>
                        </a:spcAft>
                      </a:pPr>
                      <a:r>
                        <a:rPr lang="en-US" sz="1100" b="1" dirty="0">
                          <a:latin typeface="Arial"/>
                          <a:ea typeface="Times New Roman"/>
                          <a:cs typeface="Arial"/>
                        </a:rPr>
                        <a:t>Manufacturer</a:t>
                      </a:r>
                    </a:p>
                  </a:txBody>
                  <a:tcPr marL="18415" marR="18415" marT="0" marB="0" anchor="ctr"/>
                </a:tc>
                <a:tc gridSpan="3">
                  <a:txBody>
                    <a:bodyPr/>
                    <a:lstStyle/>
                    <a:p>
                      <a:pPr marL="0" marR="0" algn="ctr">
                        <a:spcBef>
                          <a:spcPts val="200"/>
                        </a:spcBef>
                        <a:spcAft>
                          <a:spcPts val="200"/>
                        </a:spcAft>
                      </a:pPr>
                      <a:r>
                        <a:rPr lang="en-US" sz="1100" b="1" dirty="0">
                          <a:latin typeface="Arial"/>
                          <a:ea typeface="Times New Roman"/>
                          <a:cs typeface="Arial"/>
                        </a:rPr>
                        <a:t>ADHD</a:t>
                      </a:r>
                    </a:p>
                  </a:txBody>
                  <a:tcPr marL="18415" marR="18415" marT="0" marB="0" anchor="ctr"/>
                </a:tc>
                <a:tc hMerge="1">
                  <a:txBody>
                    <a:bodyPr/>
                    <a:lstStyle/>
                    <a:p>
                      <a:endParaRPr lang="en-US"/>
                    </a:p>
                  </a:txBody>
                  <a:tcPr/>
                </a:tc>
                <a:tc hMerge="1">
                  <a:txBody>
                    <a:bodyPr/>
                    <a:lstStyle/>
                    <a:p>
                      <a:endParaRPr lang="en-US"/>
                    </a:p>
                  </a:txBody>
                  <a:tcPr/>
                </a:tc>
                <a:tc rowSpan="2">
                  <a:txBody>
                    <a:bodyPr/>
                    <a:lstStyle/>
                    <a:p>
                      <a:pPr marL="0" marR="0" algn="ctr">
                        <a:spcBef>
                          <a:spcPts val="200"/>
                        </a:spcBef>
                        <a:spcAft>
                          <a:spcPts val="200"/>
                        </a:spcAft>
                      </a:pPr>
                      <a:r>
                        <a:rPr lang="en-US" sz="1100" b="1" dirty="0">
                          <a:latin typeface="Arial"/>
                          <a:ea typeface="Times New Roman"/>
                          <a:cs typeface="Arial"/>
                        </a:rPr>
                        <a:t>Narcolepsy</a:t>
                      </a:r>
                      <a:br>
                        <a:rPr lang="en-US" sz="1100" b="1" dirty="0">
                          <a:latin typeface="Arial"/>
                          <a:ea typeface="Times New Roman"/>
                          <a:cs typeface="Arial"/>
                        </a:rPr>
                      </a:br>
                      <a:r>
                        <a:rPr lang="en-US" sz="1100" b="1" dirty="0">
                          <a:latin typeface="Arial"/>
                          <a:ea typeface="Times New Roman"/>
                          <a:cs typeface="Arial"/>
                        </a:rPr>
                        <a:t>(Age </a:t>
                      </a:r>
                      <a:r>
                        <a:rPr lang="en-US" sz="1100" b="1" u="sng" dirty="0">
                          <a:latin typeface="Arial"/>
                          <a:ea typeface="Times New Roman"/>
                          <a:cs typeface="Arial"/>
                        </a:rPr>
                        <a:t>&gt;</a:t>
                      </a:r>
                      <a:r>
                        <a:rPr lang="en-US" sz="1100" b="1" dirty="0">
                          <a:latin typeface="Arial"/>
                          <a:ea typeface="Times New Roman"/>
                          <a:cs typeface="Arial"/>
                        </a:rPr>
                        <a:t>6 years)</a:t>
                      </a:r>
                    </a:p>
                  </a:txBody>
                  <a:tcPr marL="18415" marR="18415" marT="0" marB="0" anchor="ctr"/>
                </a:tc>
                <a:tc rowSpan="2">
                  <a:txBody>
                    <a:bodyPr/>
                    <a:lstStyle/>
                    <a:p>
                      <a:pPr marL="0" marR="0" algn="ctr">
                        <a:spcBef>
                          <a:spcPts val="200"/>
                        </a:spcBef>
                        <a:spcAft>
                          <a:spcPts val="200"/>
                        </a:spcAft>
                      </a:pPr>
                      <a:r>
                        <a:rPr lang="en-US" sz="1100" b="1" dirty="0">
                          <a:latin typeface="Arial"/>
                          <a:ea typeface="Times New Roman"/>
                          <a:cs typeface="Arial"/>
                        </a:rPr>
                        <a:t>Other Indications</a:t>
                      </a:r>
                    </a:p>
                  </a:txBody>
                  <a:tcPr marL="18415" marR="18415" marT="0" marB="0" anchor="ctr"/>
                </a:tc>
                <a:extLst>
                  <a:ext uri="{0D108BD9-81ED-4DB2-BD59-A6C34878D82A}">
                    <a16:rowId xmlns:a16="http://schemas.microsoft.com/office/drawing/2014/main" val="10000"/>
                  </a:ext>
                </a:extLst>
              </a:tr>
              <a:tr h="251988">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100" b="1" dirty="0">
                          <a:latin typeface="Arial"/>
                          <a:ea typeface="Times New Roman"/>
                          <a:cs typeface="Arial"/>
                        </a:rPr>
                        <a:t>Age 3–5 years</a:t>
                      </a:r>
                    </a:p>
                  </a:txBody>
                  <a:tcPr marL="18415" marR="18415" marT="0" marB="0" anchor="ctr"/>
                </a:tc>
                <a:tc>
                  <a:txBody>
                    <a:bodyPr/>
                    <a:lstStyle/>
                    <a:p>
                      <a:pPr marL="0" marR="0" algn="ctr">
                        <a:spcBef>
                          <a:spcPts val="200"/>
                        </a:spcBef>
                        <a:spcAft>
                          <a:spcPts val="200"/>
                        </a:spcAft>
                      </a:pPr>
                      <a:r>
                        <a:rPr lang="en-US" sz="1100" b="1" dirty="0">
                          <a:latin typeface="Arial"/>
                          <a:ea typeface="Times New Roman"/>
                          <a:cs typeface="Arial"/>
                        </a:rPr>
                        <a:t>Age ≥ 6 years</a:t>
                      </a:r>
                    </a:p>
                  </a:txBody>
                  <a:tcPr marL="18415" marR="18415" marT="0" marB="0" anchor="ctr"/>
                </a:tc>
                <a:tc>
                  <a:txBody>
                    <a:bodyPr/>
                    <a:lstStyle/>
                    <a:p>
                      <a:pPr marL="0" marR="0" algn="ctr">
                        <a:spcBef>
                          <a:spcPts val="200"/>
                        </a:spcBef>
                        <a:spcAft>
                          <a:spcPts val="200"/>
                        </a:spcAft>
                      </a:pPr>
                      <a:r>
                        <a:rPr lang="en-US" sz="1100" b="1" dirty="0">
                          <a:latin typeface="Arial"/>
                          <a:ea typeface="Times New Roman"/>
                          <a:cs typeface="Arial"/>
                        </a:rPr>
                        <a:t>Adults</a:t>
                      </a:r>
                    </a:p>
                  </a:txBody>
                  <a:tcPr marL="18415" marR="18415"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149290">
                <a:tc gridSpan="7">
                  <a:txBody>
                    <a:bodyPr/>
                    <a:lstStyle/>
                    <a:p>
                      <a:pPr marL="0" marR="0" algn="ctr">
                        <a:spcBef>
                          <a:spcPts val="200"/>
                        </a:spcBef>
                        <a:spcAft>
                          <a:spcPts val="200"/>
                        </a:spcAft>
                      </a:pPr>
                      <a:r>
                        <a:rPr lang="en-US" sz="1100" b="1" dirty="0">
                          <a:latin typeface="Arial"/>
                          <a:ea typeface="Times New Roman"/>
                          <a:cs typeface="Arial"/>
                        </a:rPr>
                        <a:t>Stimulants: Extended-Release</a:t>
                      </a:r>
                    </a:p>
                  </a:txBody>
                  <a:tcPr marL="18415" marR="1841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72804">
                <a:tc>
                  <a:txBody>
                    <a:bodyPr/>
                    <a:lstStyle/>
                    <a:p>
                      <a:pPr marL="0" marR="0">
                        <a:spcBef>
                          <a:spcPts val="200"/>
                        </a:spcBef>
                        <a:spcAft>
                          <a:spcPts val="200"/>
                        </a:spcAft>
                      </a:pPr>
                      <a:r>
                        <a:rPr lang="en-US" sz="1100" dirty="0">
                          <a:latin typeface="Arial"/>
                          <a:ea typeface="Times New Roman"/>
                          <a:cs typeface="Arial"/>
                        </a:rPr>
                        <a:t>methylphenidate ER</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100" dirty="0">
                          <a:latin typeface="Arial" panose="020B0604020202020204" pitchFamily="34" charset="0"/>
                          <a:ea typeface="Times New Roman"/>
                          <a:cs typeface="Arial" panose="020B0604020202020204" pitchFamily="34" charset="0"/>
                        </a:rPr>
                        <a:t>generic</a:t>
                      </a:r>
                      <a:endParaRPr lang="en-US" sz="1800" b="0" i="0" u="none" strike="noStrike" kern="1200" baseline="0" dirty="0">
                        <a:solidFill>
                          <a:schemeClr val="dk1"/>
                        </a:solidFill>
                        <a:latin typeface="+mn-lt"/>
                        <a:ea typeface="+mn-ea"/>
                        <a:cs typeface="+mn-cs"/>
                      </a:endParaRP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extLst>
                  <a:ext uri="{0D108BD9-81ED-4DB2-BD59-A6C34878D82A}">
                    <a16:rowId xmlns:a16="http://schemas.microsoft.com/office/drawing/2014/main" val="10003"/>
                  </a:ext>
                </a:extLst>
              </a:tr>
              <a:tr h="298579">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100" b="0" i="0" u="none" strike="noStrike" kern="1200" baseline="0" dirty="0">
                          <a:solidFill>
                            <a:schemeClr val="dk1"/>
                          </a:solidFill>
                          <a:latin typeface="Arial" panose="020B0604020202020204" pitchFamily="34" charset="0"/>
                          <a:ea typeface="+mn-ea"/>
                          <a:cs typeface="Arial" panose="020B0604020202020204" pitchFamily="34" charset="0"/>
                        </a:rPr>
                        <a:t>methylphenidate ER (Adhansia XR™)</a:t>
                      </a:r>
                    </a:p>
                  </a:txBody>
                  <a:tcPr marL="18415" marR="18415" marT="0" marB="0" anchor="ctr"/>
                </a:tc>
                <a:tc>
                  <a:txBody>
                    <a:bodyPr/>
                    <a:lstStyle/>
                    <a:p>
                      <a:pPr marL="0" marR="0" algn="ctr">
                        <a:spcBef>
                          <a:spcPts val="200"/>
                        </a:spcBef>
                        <a:spcAft>
                          <a:spcPts val="200"/>
                        </a:spcAft>
                      </a:pPr>
                      <a:r>
                        <a:rPr lang="en-US" sz="1100" dirty="0" err="1">
                          <a:latin typeface="Arial"/>
                          <a:ea typeface="Times New Roman"/>
                          <a:cs typeface="Arial"/>
                        </a:rPr>
                        <a:t>Adlon</a:t>
                      </a:r>
                      <a:endParaRPr lang="en-US" sz="1100" dirty="0">
                        <a:latin typeface="Arial"/>
                        <a:ea typeface="Times New Roman"/>
                        <a:cs typeface="Arial"/>
                      </a:endParaRP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extLst>
                  <a:ext uri="{0D108BD9-81ED-4DB2-BD59-A6C34878D82A}">
                    <a16:rowId xmlns:a16="http://schemas.microsoft.com/office/drawing/2014/main" val="1238142537"/>
                  </a:ext>
                </a:extLst>
              </a:tr>
              <a:tr h="298579">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100" b="0" i="0" u="none" strike="noStrike" kern="1200" baseline="0" dirty="0">
                          <a:solidFill>
                            <a:schemeClr val="dk1"/>
                          </a:solidFill>
                          <a:latin typeface="Arial" panose="020B0604020202020204" pitchFamily="34" charset="0"/>
                          <a:ea typeface="+mn-ea"/>
                          <a:cs typeface="Arial" panose="020B0604020202020204" pitchFamily="34" charset="0"/>
                        </a:rPr>
                        <a:t>methylphenidate ER (Aptensio XR®)</a:t>
                      </a:r>
                    </a:p>
                  </a:txBody>
                  <a:tcPr marL="18415" marR="1841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Arial" panose="020B0604020202020204" pitchFamily="34" charset="0"/>
                          <a:ea typeface="+mn-ea"/>
                          <a:cs typeface="Arial" panose="020B0604020202020204" pitchFamily="34" charset="0"/>
                        </a:rPr>
                        <a:t>generic, Rhodes</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extLst>
                  <a:ext uri="{0D108BD9-81ED-4DB2-BD59-A6C34878D82A}">
                    <a16:rowId xmlns:a16="http://schemas.microsoft.com/office/drawing/2014/main" val="619790846"/>
                  </a:ext>
                </a:extLst>
              </a:tr>
              <a:tr h="447869">
                <a:tc>
                  <a:txBody>
                    <a:bodyPr/>
                    <a:lstStyle/>
                    <a:p>
                      <a:pPr marL="0" marR="0">
                        <a:spcBef>
                          <a:spcPts val="200"/>
                        </a:spcBef>
                        <a:spcAft>
                          <a:spcPts val="200"/>
                        </a:spcAft>
                      </a:pPr>
                      <a:r>
                        <a:rPr lang="en-US" sz="1100" dirty="0">
                          <a:latin typeface="Arial"/>
                          <a:ea typeface="Times New Roman"/>
                          <a:cs typeface="Arial"/>
                        </a:rPr>
                        <a:t>methylphenidate ER (Cotempla</a:t>
                      </a:r>
                      <a:r>
                        <a:rPr lang="en-US" sz="1100" baseline="0" dirty="0">
                          <a:latin typeface="Arial"/>
                          <a:ea typeface="Times New Roman"/>
                          <a:cs typeface="Arial"/>
                        </a:rPr>
                        <a:t> XR-ODT</a:t>
                      </a: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Neos</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extLst>
                  <a:ext uri="{0D108BD9-81ED-4DB2-BD59-A6C34878D82A}">
                    <a16:rowId xmlns:a16="http://schemas.microsoft.com/office/drawing/2014/main" val="10005"/>
                  </a:ext>
                </a:extLst>
              </a:tr>
              <a:tr h="298579">
                <a:tc>
                  <a:txBody>
                    <a:bodyPr/>
                    <a:lstStyle/>
                    <a:p>
                      <a:pPr marL="0" marR="0">
                        <a:spcBef>
                          <a:spcPts val="200"/>
                        </a:spcBef>
                        <a:spcAft>
                          <a:spcPts val="200"/>
                        </a:spcAft>
                      </a:pPr>
                      <a:r>
                        <a:rPr lang="en-US" sz="1100" dirty="0">
                          <a:latin typeface="Arial"/>
                          <a:ea typeface="Times New Roman"/>
                          <a:cs typeface="Arial"/>
                        </a:rPr>
                        <a:t>methylphenidate ER (</a:t>
                      </a:r>
                      <a:r>
                        <a:rPr lang="en-US" sz="1100" dirty="0" err="1">
                          <a:latin typeface="Arial"/>
                          <a:ea typeface="Times New Roman"/>
                          <a:cs typeface="Arial"/>
                        </a:rPr>
                        <a:t>Jornay</a:t>
                      </a:r>
                      <a:r>
                        <a:rPr lang="en-US" sz="1100" dirty="0">
                          <a:latin typeface="Arial"/>
                          <a:ea typeface="Times New Roman"/>
                          <a:cs typeface="Arial"/>
                        </a:rPr>
                        <a:t> PM™)</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Ironshore</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extLst>
                  <a:ext uri="{0D108BD9-81ED-4DB2-BD59-A6C34878D82A}">
                    <a16:rowId xmlns:a16="http://schemas.microsoft.com/office/drawing/2014/main" val="3087578393"/>
                  </a:ext>
                </a:extLst>
              </a:tr>
              <a:tr h="298579">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100" kern="1200" dirty="0">
                          <a:solidFill>
                            <a:schemeClr val="dk1"/>
                          </a:solidFill>
                          <a:latin typeface="Arial"/>
                          <a:ea typeface="+mn-ea"/>
                          <a:cs typeface="Arial"/>
                        </a:rPr>
                        <a:t>methylphenidate ER (Metadate ER®, Ritalin SR®</a:t>
                      </a:r>
                      <a:endParaRPr lang="en-US" sz="1100" dirty="0">
                        <a:latin typeface="Arial"/>
                        <a:ea typeface="Times New Roman"/>
                        <a:cs typeface="Arial"/>
                      </a:endParaRP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100" kern="1200" dirty="0">
                          <a:solidFill>
                            <a:schemeClr val="dk1"/>
                          </a:solidFill>
                          <a:latin typeface="Arial"/>
                          <a:ea typeface="+mn-ea"/>
                          <a:cs typeface="Arial"/>
                        </a:rPr>
                        <a:t>generic, Upstate </a:t>
                      </a:r>
                      <a:r>
                        <a:rPr lang="en-US" sz="1800" b="0" i="0" u="none" strike="noStrike" kern="1200" baseline="0" dirty="0">
                          <a:solidFill>
                            <a:schemeClr val="dk1"/>
                          </a:solidFill>
                          <a:latin typeface="+mn-lt"/>
                          <a:ea typeface="+mn-ea"/>
                          <a:cs typeface="+mn-cs"/>
                        </a:rPr>
                        <a:t>	</a:t>
                      </a:r>
                    </a:p>
                    <a:p>
                      <a:pPr marL="0" marR="0" algn="ctr">
                        <a:spcBef>
                          <a:spcPts val="200"/>
                        </a:spcBef>
                        <a:spcAft>
                          <a:spcPts val="200"/>
                        </a:spcAft>
                      </a:pPr>
                      <a:endParaRPr lang="en-US" sz="1100" dirty="0">
                        <a:latin typeface="Arial"/>
                        <a:ea typeface="Times New Roman"/>
                        <a:cs typeface="Arial"/>
                      </a:endParaRP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extLst>
                  <a:ext uri="{0D108BD9-81ED-4DB2-BD59-A6C34878D82A}">
                    <a16:rowId xmlns:a16="http://schemas.microsoft.com/office/drawing/2014/main" val="2302538009"/>
                  </a:ext>
                </a:extLst>
              </a:tr>
              <a:tr h="298579">
                <a:tc>
                  <a:txBody>
                    <a:bodyPr/>
                    <a:lstStyle/>
                    <a:p>
                      <a:pPr marL="0" marR="0">
                        <a:spcBef>
                          <a:spcPts val="200"/>
                        </a:spcBef>
                        <a:spcAft>
                          <a:spcPts val="200"/>
                        </a:spcAft>
                      </a:pPr>
                      <a:r>
                        <a:rPr lang="en-US" sz="1100" dirty="0">
                          <a:latin typeface="Arial"/>
                          <a:ea typeface="Times New Roman"/>
                          <a:cs typeface="Arial"/>
                        </a:rPr>
                        <a:t>methylphenidate ER (QuilliChew™ ER)</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Tris</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extLst>
                  <a:ext uri="{0D108BD9-81ED-4DB2-BD59-A6C34878D82A}">
                    <a16:rowId xmlns:a16="http://schemas.microsoft.com/office/drawing/2014/main" val="10006"/>
                  </a:ext>
                </a:extLst>
              </a:tr>
              <a:tr h="372804">
                <a:tc>
                  <a:txBody>
                    <a:bodyPr/>
                    <a:lstStyle/>
                    <a:p>
                      <a:pPr marL="0" marR="0">
                        <a:spcBef>
                          <a:spcPts val="200"/>
                        </a:spcBef>
                        <a:spcAft>
                          <a:spcPts val="200"/>
                        </a:spcAft>
                      </a:pPr>
                      <a:r>
                        <a:rPr lang="en-US" sz="1100" dirty="0">
                          <a:latin typeface="Arial"/>
                          <a:ea typeface="Times New Roman"/>
                          <a:cs typeface="Arial"/>
                        </a:rPr>
                        <a:t>methylphenidate ER (Quillivant XR®)</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100" dirty="0">
                          <a:latin typeface="Arial"/>
                          <a:ea typeface="Times New Roman"/>
                          <a:cs typeface="Arial"/>
                        </a:rPr>
                        <a:t>Tris</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endParaRPr lang="en-US" sz="1100" dirty="0">
                        <a:latin typeface="Arial"/>
                        <a:ea typeface="Times New Roman"/>
                        <a:cs typeface="Arial"/>
                      </a:endParaRPr>
                    </a:p>
                  </a:txBody>
                  <a:tcPr marL="18415" marR="18415" marT="0" marB="0" anchor="ctr"/>
                </a:tc>
                <a:extLst>
                  <a:ext uri="{0D108BD9-81ED-4DB2-BD59-A6C34878D82A}">
                    <a16:rowId xmlns:a16="http://schemas.microsoft.com/office/drawing/2014/main" val="2881259107"/>
                  </a:ext>
                </a:extLst>
              </a:tr>
            </a:tbl>
          </a:graphicData>
        </a:graphic>
      </p:graphicFrame>
    </p:spTree>
    <p:extLst>
      <p:ext uri="{BB962C8B-B14F-4D97-AF65-F5344CB8AC3E}">
        <p14:creationId xmlns:p14="http://schemas.microsoft.com/office/powerpoint/2010/main" val="2974076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P&amp;T Agenda</a:t>
            </a:r>
            <a:endParaRPr lang="en-US" dirty="0"/>
          </a:p>
        </p:txBody>
      </p:sp>
      <p:sp>
        <p:nvSpPr>
          <p:cNvPr id="6" name="Content Placeholder 5"/>
          <p:cNvSpPr>
            <a:spLocks noGrp="1"/>
          </p:cNvSpPr>
          <p:nvPr>
            <p:ph idx="1"/>
          </p:nvPr>
        </p:nvSpPr>
        <p:spPr/>
        <p:txBody>
          <a:bodyPr/>
          <a:lstStyle/>
          <a:p>
            <a:r>
              <a:rPr lang="en-US" dirty="0">
                <a:solidFill>
                  <a:srgbClr val="000000"/>
                </a:solidFill>
              </a:rPr>
              <a:t>Welcome and Introductions</a:t>
            </a:r>
          </a:p>
          <a:p>
            <a:r>
              <a:rPr lang="en-US" dirty="0">
                <a:solidFill>
                  <a:srgbClr val="000000"/>
                </a:solidFill>
              </a:rPr>
              <a:t>Supplemental Rebate Class Reviews</a:t>
            </a:r>
          </a:p>
          <a:p>
            <a:r>
              <a:rPr lang="en-US" dirty="0"/>
              <a:t>New Drug Reviews </a:t>
            </a:r>
          </a:p>
          <a:p>
            <a:r>
              <a:rPr lang="en-US" dirty="0"/>
              <a:t>Executive Session</a:t>
            </a:r>
          </a:p>
          <a:p>
            <a:r>
              <a:rPr lang="en-US" dirty="0"/>
              <a:t>Public Therapeutic Class Votes</a:t>
            </a:r>
          </a:p>
          <a:p>
            <a:r>
              <a:rPr lang="en-US" dirty="0"/>
              <a:t>Meting Adjournment</a:t>
            </a:r>
          </a:p>
        </p:txBody>
      </p:sp>
    </p:spTree>
    <p:extLst>
      <p:ext uri="{BB962C8B-B14F-4D97-AF65-F5344CB8AC3E}">
        <p14:creationId xmlns:p14="http://schemas.microsoft.com/office/powerpoint/2010/main" val="491703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DA8E8-1123-4BAE-AD23-D470AA5B42A7}"/>
              </a:ext>
            </a:extLst>
          </p:cNvPr>
          <p:cNvSpPr>
            <a:spLocks noGrp="1"/>
          </p:cNvSpPr>
          <p:nvPr>
            <p:ph type="title"/>
          </p:nvPr>
        </p:nvSpPr>
        <p:spPr>
          <a:xfrm>
            <a:off x="457200" y="0"/>
            <a:ext cx="8229600" cy="1047750"/>
          </a:xfrm>
        </p:spPr>
        <p:txBody>
          <a:bodyPr/>
          <a:lstStyle/>
          <a:p>
            <a:r>
              <a:rPr lang="en-US" altLang="en-US" dirty="0"/>
              <a:t>Anticoagulants</a:t>
            </a:r>
            <a:endParaRPr lang="en-US" dirty="0"/>
          </a:p>
        </p:txBody>
      </p:sp>
      <p:sp>
        <p:nvSpPr>
          <p:cNvPr id="3" name="Content Placeholder 2">
            <a:extLst>
              <a:ext uri="{FF2B5EF4-FFF2-40B4-BE49-F238E27FC236}">
                <a16:creationId xmlns:a16="http://schemas.microsoft.com/office/drawing/2014/main" id="{DEC75212-CE6D-41D2-A465-492CA122EC0F}"/>
              </a:ext>
            </a:extLst>
          </p:cNvPr>
          <p:cNvSpPr>
            <a:spLocks noGrp="1"/>
          </p:cNvSpPr>
          <p:nvPr>
            <p:ph idx="1"/>
          </p:nvPr>
        </p:nvSpPr>
        <p:spPr>
          <a:xfrm>
            <a:off x="457200" y="742950"/>
            <a:ext cx="8229600" cy="3101486"/>
          </a:xfrm>
        </p:spPr>
        <p:txBody>
          <a:bodyPr/>
          <a:lstStyle/>
          <a:p>
            <a:pPr>
              <a:buNone/>
            </a:pPr>
            <a:r>
              <a:rPr lang="en-US" altLang="en-US" sz="2000" b="1" i="1" dirty="0">
                <a:solidFill>
                  <a:schemeClr val="tx1">
                    <a:lumMod val="50000"/>
                  </a:schemeClr>
                </a:solidFill>
              </a:rPr>
              <a:t>Class Overview – Other indications:</a:t>
            </a:r>
            <a:endParaRPr lang="en-US" sz="2000" dirty="0"/>
          </a:p>
          <a:p>
            <a:r>
              <a:rPr lang="en-US" sz="2000" dirty="0">
                <a:solidFill>
                  <a:srgbClr val="000000"/>
                </a:solidFill>
              </a:rPr>
              <a:t>dalteparin (Fragmin) </a:t>
            </a:r>
          </a:p>
          <a:p>
            <a:pPr lvl="1">
              <a:buFont typeface="Wingdings" panose="05000000000000000000" pitchFamily="2" charset="2"/>
              <a:buChar char="Ø"/>
            </a:pPr>
            <a:r>
              <a:rPr lang="en-US" sz="2000" dirty="0">
                <a:solidFill>
                  <a:srgbClr val="000000"/>
                </a:solidFill>
              </a:rPr>
              <a:t>Prophylaxis of ischemic complications of unstable angina and non-Q-wave myocardial infarction (MI) when concurrently administered with aspirin </a:t>
            </a:r>
          </a:p>
          <a:p>
            <a:pPr lvl="1">
              <a:buFont typeface="Wingdings" panose="05000000000000000000" pitchFamily="2" charset="2"/>
              <a:buChar char="Ø"/>
            </a:pPr>
            <a:r>
              <a:rPr lang="en-US" sz="2000" dirty="0">
                <a:solidFill>
                  <a:srgbClr val="000000"/>
                </a:solidFill>
              </a:rPr>
              <a:t>Deep vein thrombosis (DVT) prophylaxis for immobile medical patients who are at risk for thromboembolic complications </a:t>
            </a:r>
          </a:p>
          <a:p>
            <a:pPr lvl="1">
              <a:buFont typeface="Wingdings" panose="05000000000000000000" pitchFamily="2" charset="2"/>
              <a:buChar char="Ø"/>
            </a:pPr>
            <a:r>
              <a:rPr lang="en-US" sz="2000" dirty="0">
                <a:solidFill>
                  <a:srgbClr val="000000"/>
                </a:solidFill>
              </a:rPr>
              <a:t>Extended treatment of symptomatic venous thromboembolism (VTE) (proximal DVT and/or pulmonary embolism [PE]) to reduce the recurrence of VTE in patients with cancer </a:t>
            </a:r>
          </a:p>
          <a:p>
            <a:pPr lvl="1">
              <a:buFont typeface="Wingdings" panose="05000000000000000000" pitchFamily="2" charset="2"/>
              <a:buChar char="Ø"/>
            </a:pPr>
            <a:r>
              <a:rPr lang="en-US" sz="2000" dirty="0">
                <a:solidFill>
                  <a:srgbClr val="000000"/>
                </a:solidFill>
              </a:rPr>
              <a:t>Treatment of symptomatic VTE to reduce the recurrence of VTE in pediatric patients 1 month of age and older</a:t>
            </a:r>
          </a:p>
          <a:p>
            <a:endParaRPr lang="en-US" sz="2000" dirty="0"/>
          </a:p>
        </p:txBody>
      </p:sp>
    </p:spTree>
    <p:extLst>
      <p:ext uri="{BB962C8B-B14F-4D97-AF65-F5344CB8AC3E}">
        <p14:creationId xmlns:p14="http://schemas.microsoft.com/office/powerpoint/2010/main" val="1874826830"/>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5FA23-7AB3-452A-BE37-663065971737}"/>
              </a:ext>
            </a:extLst>
          </p:cNvPr>
          <p:cNvSpPr>
            <a:spLocks noGrp="1"/>
          </p:cNvSpPr>
          <p:nvPr>
            <p:ph type="title"/>
          </p:nvPr>
        </p:nvSpPr>
        <p:spPr/>
        <p:txBody>
          <a:bodyPr/>
          <a:lstStyle/>
          <a:p>
            <a:r>
              <a:rPr lang="en-US" dirty="0"/>
              <a:t>Stimulants and Related Agents</a:t>
            </a:r>
          </a:p>
        </p:txBody>
      </p:sp>
      <p:graphicFrame>
        <p:nvGraphicFramePr>
          <p:cNvPr id="4" name="Content Placeholder 5">
            <a:extLst>
              <a:ext uri="{FF2B5EF4-FFF2-40B4-BE49-F238E27FC236}">
                <a16:creationId xmlns:a16="http://schemas.microsoft.com/office/drawing/2014/main" id="{A49179E0-E926-43FA-97C8-8F0FC632FC84}"/>
              </a:ext>
            </a:extLst>
          </p:cNvPr>
          <p:cNvGraphicFramePr>
            <a:graphicFrameLocks noGrp="1"/>
          </p:cNvGraphicFramePr>
          <p:nvPr>
            <p:ph idx="1"/>
            <p:extLst>
              <p:ext uri="{D42A27DB-BD31-4B8C-83A1-F6EECF244321}">
                <p14:modId xmlns:p14="http://schemas.microsoft.com/office/powerpoint/2010/main" val="3320502401"/>
              </p:ext>
            </p:extLst>
          </p:nvPr>
        </p:nvGraphicFramePr>
        <p:xfrm>
          <a:off x="0" y="742950"/>
          <a:ext cx="9144000" cy="4401785"/>
        </p:xfrm>
        <a:graphic>
          <a:graphicData uri="http://schemas.openxmlformats.org/drawingml/2006/table">
            <a:tbl>
              <a:tblPr firstRow="1" bandRow="1">
                <a:tableStyleId>{5C22544A-7EE6-4342-B048-85BDC9FD1C3A}</a:tableStyleId>
              </a:tblPr>
              <a:tblGrid>
                <a:gridCol w="1833714">
                  <a:extLst>
                    <a:ext uri="{9D8B030D-6E8A-4147-A177-3AD203B41FA5}">
                      <a16:colId xmlns:a16="http://schemas.microsoft.com/office/drawing/2014/main" val="20000"/>
                    </a:ext>
                  </a:extLst>
                </a:gridCol>
                <a:gridCol w="1720935">
                  <a:extLst>
                    <a:ext uri="{9D8B030D-6E8A-4147-A177-3AD203B41FA5}">
                      <a16:colId xmlns:a16="http://schemas.microsoft.com/office/drawing/2014/main" val="1404200542"/>
                    </a:ext>
                  </a:extLst>
                </a:gridCol>
                <a:gridCol w="1130059">
                  <a:extLst>
                    <a:ext uri="{9D8B030D-6E8A-4147-A177-3AD203B41FA5}">
                      <a16:colId xmlns:a16="http://schemas.microsoft.com/office/drawing/2014/main" val="20003"/>
                    </a:ext>
                  </a:extLst>
                </a:gridCol>
                <a:gridCol w="1130059">
                  <a:extLst>
                    <a:ext uri="{9D8B030D-6E8A-4147-A177-3AD203B41FA5}">
                      <a16:colId xmlns:a16="http://schemas.microsoft.com/office/drawing/2014/main" val="20004"/>
                    </a:ext>
                  </a:extLst>
                </a:gridCol>
                <a:gridCol w="1130059">
                  <a:extLst>
                    <a:ext uri="{9D8B030D-6E8A-4147-A177-3AD203B41FA5}">
                      <a16:colId xmlns:a16="http://schemas.microsoft.com/office/drawing/2014/main" val="20005"/>
                    </a:ext>
                  </a:extLst>
                </a:gridCol>
                <a:gridCol w="1130059">
                  <a:extLst>
                    <a:ext uri="{9D8B030D-6E8A-4147-A177-3AD203B41FA5}">
                      <a16:colId xmlns:a16="http://schemas.microsoft.com/office/drawing/2014/main" val="20006"/>
                    </a:ext>
                  </a:extLst>
                </a:gridCol>
                <a:gridCol w="1069115">
                  <a:extLst>
                    <a:ext uri="{9D8B030D-6E8A-4147-A177-3AD203B41FA5}">
                      <a16:colId xmlns:a16="http://schemas.microsoft.com/office/drawing/2014/main" val="20007"/>
                    </a:ext>
                  </a:extLst>
                </a:gridCol>
              </a:tblGrid>
              <a:tr h="272450">
                <a:tc rowSpan="2">
                  <a:txBody>
                    <a:bodyPr/>
                    <a:lstStyle/>
                    <a:p>
                      <a:pPr marL="0" marR="0" algn="ctr">
                        <a:spcBef>
                          <a:spcPts val="200"/>
                        </a:spcBef>
                        <a:spcAft>
                          <a:spcPts val="200"/>
                        </a:spcAft>
                      </a:pPr>
                      <a:r>
                        <a:rPr lang="en-US" sz="1100" b="1" dirty="0">
                          <a:latin typeface="Arial"/>
                          <a:ea typeface="Times New Roman"/>
                          <a:cs typeface="Arial"/>
                        </a:rPr>
                        <a:t>Drug</a:t>
                      </a:r>
                    </a:p>
                  </a:txBody>
                  <a:tcPr marL="18415" marR="18415" marT="0" marB="0" anchor="ctr"/>
                </a:tc>
                <a:tc rowSpan="2">
                  <a:txBody>
                    <a:bodyPr/>
                    <a:lstStyle/>
                    <a:p>
                      <a:pPr marL="0" marR="0" algn="ctr">
                        <a:spcBef>
                          <a:spcPts val="200"/>
                        </a:spcBef>
                        <a:spcAft>
                          <a:spcPts val="200"/>
                        </a:spcAft>
                      </a:pPr>
                      <a:r>
                        <a:rPr lang="en-US" sz="1100" b="1" dirty="0">
                          <a:latin typeface="Arial"/>
                          <a:ea typeface="Times New Roman"/>
                          <a:cs typeface="Arial"/>
                        </a:rPr>
                        <a:t>Manufacturer</a:t>
                      </a:r>
                    </a:p>
                  </a:txBody>
                  <a:tcPr marL="18415" marR="18415" marT="0" marB="0" anchor="ctr"/>
                </a:tc>
                <a:tc gridSpan="3">
                  <a:txBody>
                    <a:bodyPr/>
                    <a:lstStyle/>
                    <a:p>
                      <a:pPr marL="0" marR="0" algn="ctr">
                        <a:spcBef>
                          <a:spcPts val="200"/>
                        </a:spcBef>
                        <a:spcAft>
                          <a:spcPts val="200"/>
                        </a:spcAft>
                      </a:pPr>
                      <a:r>
                        <a:rPr lang="en-US" sz="1100" b="1" dirty="0">
                          <a:latin typeface="Arial"/>
                          <a:ea typeface="Times New Roman"/>
                          <a:cs typeface="Arial"/>
                        </a:rPr>
                        <a:t>ADHD</a:t>
                      </a:r>
                    </a:p>
                  </a:txBody>
                  <a:tcPr marL="18415" marR="18415" marT="0" marB="0" anchor="ctr"/>
                </a:tc>
                <a:tc hMerge="1">
                  <a:txBody>
                    <a:bodyPr/>
                    <a:lstStyle/>
                    <a:p>
                      <a:endParaRPr lang="en-US"/>
                    </a:p>
                  </a:txBody>
                  <a:tcPr/>
                </a:tc>
                <a:tc hMerge="1">
                  <a:txBody>
                    <a:bodyPr/>
                    <a:lstStyle/>
                    <a:p>
                      <a:endParaRPr lang="en-US"/>
                    </a:p>
                  </a:txBody>
                  <a:tcPr/>
                </a:tc>
                <a:tc rowSpan="2">
                  <a:txBody>
                    <a:bodyPr/>
                    <a:lstStyle/>
                    <a:p>
                      <a:pPr marL="0" marR="0" algn="ctr">
                        <a:spcBef>
                          <a:spcPts val="200"/>
                        </a:spcBef>
                        <a:spcAft>
                          <a:spcPts val="200"/>
                        </a:spcAft>
                      </a:pPr>
                      <a:r>
                        <a:rPr lang="en-US" sz="1100" b="1" dirty="0">
                          <a:latin typeface="Arial"/>
                          <a:ea typeface="Times New Roman"/>
                          <a:cs typeface="Arial"/>
                        </a:rPr>
                        <a:t>Narcolepsy</a:t>
                      </a:r>
                      <a:br>
                        <a:rPr lang="en-US" sz="1100" b="1" dirty="0">
                          <a:latin typeface="Arial"/>
                          <a:ea typeface="Times New Roman"/>
                          <a:cs typeface="Arial"/>
                        </a:rPr>
                      </a:br>
                      <a:r>
                        <a:rPr lang="en-US" sz="1100" b="1" dirty="0">
                          <a:latin typeface="Arial"/>
                          <a:ea typeface="Times New Roman"/>
                          <a:cs typeface="Arial"/>
                        </a:rPr>
                        <a:t>(Age </a:t>
                      </a:r>
                      <a:r>
                        <a:rPr lang="en-US" sz="1100" b="1" u="sng" dirty="0">
                          <a:latin typeface="Arial"/>
                          <a:ea typeface="Times New Roman"/>
                          <a:cs typeface="Arial"/>
                        </a:rPr>
                        <a:t>&gt;</a:t>
                      </a:r>
                      <a:r>
                        <a:rPr lang="en-US" sz="1100" b="1" dirty="0">
                          <a:latin typeface="Arial"/>
                          <a:ea typeface="Times New Roman"/>
                          <a:cs typeface="Arial"/>
                        </a:rPr>
                        <a:t>6 years)</a:t>
                      </a:r>
                    </a:p>
                  </a:txBody>
                  <a:tcPr marL="18415" marR="18415" marT="0" marB="0" anchor="ctr"/>
                </a:tc>
                <a:tc rowSpan="2">
                  <a:txBody>
                    <a:bodyPr/>
                    <a:lstStyle/>
                    <a:p>
                      <a:pPr marL="0" marR="0" algn="ctr">
                        <a:spcBef>
                          <a:spcPts val="200"/>
                        </a:spcBef>
                        <a:spcAft>
                          <a:spcPts val="200"/>
                        </a:spcAft>
                      </a:pPr>
                      <a:r>
                        <a:rPr lang="en-US" sz="1100" b="1" dirty="0">
                          <a:latin typeface="Arial"/>
                          <a:ea typeface="Times New Roman"/>
                          <a:cs typeface="Arial"/>
                        </a:rPr>
                        <a:t>Other Indications</a:t>
                      </a:r>
                    </a:p>
                  </a:txBody>
                  <a:tcPr marL="18415" marR="18415" marT="0" marB="0" anchor="ctr"/>
                </a:tc>
                <a:extLst>
                  <a:ext uri="{0D108BD9-81ED-4DB2-BD59-A6C34878D82A}">
                    <a16:rowId xmlns:a16="http://schemas.microsoft.com/office/drawing/2014/main" val="10000"/>
                  </a:ext>
                </a:extLst>
              </a:tr>
              <a:tr h="334318">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100" b="1" dirty="0">
                          <a:latin typeface="Arial"/>
                          <a:ea typeface="Times New Roman"/>
                          <a:cs typeface="Arial"/>
                        </a:rPr>
                        <a:t>Age 3–5 years</a:t>
                      </a:r>
                    </a:p>
                  </a:txBody>
                  <a:tcPr marL="18415" marR="18415" marT="0" marB="0" anchor="ctr"/>
                </a:tc>
                <a:tc>
                  <a:txBody>
                    <a:bodyPr/>
                    <a:lstStyle/>
                    <a:p>
                      <a:pPr marL="0" marR="0" algn="ctr">
                        <a:spcBef>
                          <a:spcPts val="200"/>
                        </a:spcBef>
                        <a:spcAft>
                          <a:spcPts val="200"/>
                        </a:spcAft>
                      </a:pPr>
                      <a:r>
                        <a:rPr lang="en-US" sz="1100" b="1" dirty="0">
                          <a:latin typeface="Arial"/>
                          <a:ea typeface="Times New Roman"/>
                          <a:cs typeface="Arial"/>
                        </a:rPr>
                        <a:t>Age ≥ 6 years</a:t>
                      </a:r>
                    </a:p>
                  </a:txBody>
                  <a:tcPr marL="18415" marR="18415" marT="0" marB="0" anchor="ctr"/>
                </a:tc>
                <a:tc>
                  <a:txBody>
                    <a:bodyPr/>
                    <a:lstStyle/>
                    <a:p>
                      <a:pPr marL="0" marR="0" algn="ctr">
                        <a:spcBef>
                          <a:spcPts val="200"/>
                        </a:spcBef>
                        <a:spcAft>
                          <a:spcPts val="200"/>
                        </a:spcAft>
                      </a:pPr>
                      <a:r>
                        <a:rPr lang="en-US" sz="1100" b="1" dirty="0">
                          <a:latin typeface="Arial"/>
                          <a:ea typeface="Times New Roman"/>
                          <a:cs typeface="Arial"/>
                        </a:rPr>
                        <a:t>Adults</a:t>
                      </a:r>
                    </a:p>
                  </a:txBody>
                  <a:tcPr marL="18415" marR="18415"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03163">
                <a:tc gridSpan="7">
                  <a:txBody>
                    <a:bodyPr/>
                    <a:lstStyle/>
                    <a:p>
                      <a:pPr marL="0" marR="0" algn="ctr">
                        <a:spcBef>
                          <a:spcPts val="200"/>
                        </a:spcBef>
                        <a:spcAft>
                          <a:spcPts val="200"/>
                        </a:spcAft>
                      </a:pPr>
                      <a:r>
                        <a:rPr lang="en-US" sz="1100" b="1" dirty="0">
                          <a:latin typeface="Arial"/>
                          <a:ea typeface="Times New Roman"/>
                          <a:cs typeface="Arial"/>
                        </a:rPr>
                        <a:t>Stimulants: Extended-Release</a:t>
                      </a:r>
                    </a:p>
                  </a:txBody>
                  <a:tcPr marL="18415" marR="1841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414883">
                <a:tc>
                  <a:txBody>
                    <a:bodyPr/>
                    <a:lstStyle/>
                    <a:p>
                      <a:pPr marL="0" marR="0">
                        <a:spcBef>
                          <a:spcPts val="200"/>
                        </a:spcBef>
                        <a:spcAft>
                          <a:spcPts val="200"/>
                        </a:spcAft>
                      </a:pPr>
                      <a:r>
                        <a:rPr lang="en-US" sz="1100" dirty="0">
                          <a:latin typeface="Arial"/>
                          <a:ea typeface="Times New Roman"/>
                          <a:cs typeface="Arial"/>
                        </a:rPr>
                        <a:t>methylphenidate ER</a:t>
                      </a:r>
                      <a:br>
                        <a:rPr lang="en-US" sz="1100" dirty="0">
                          <a:latin typeface="Arial"/>
                          <a:ea typeface="Times New Roman"/>
                          <a:cs typeface="Arial"/>
                        </a:rPr>
                      </a:br>
                      <a:r>
                        <a:rPr lang="en-US" sz="1100" dirty="0">
                          <a:latin typeface="Arial"/>
                          <a:ea typeface="Times New Roman"/>
                          <a:cs typeface="Arial"/>
                        </a:rPr>
                        <a:t>(Ritalin LA®)</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generic, </a:t>
                      </a:r>
                    </a:p>
                    <a:p>
                      <a:pPr marL="0" marR="0" algn="ctr">
                        <a:spcBef>
                          <a:spcPts val="200"/>
                        </a:spcBef>
                        <a:spcAft>
                          <a:spcPts val="200"/>
                        </a:spcAft>
                      </a:pPr>
                      <a:r>
                        <a:rPr lang="en-US" sz="1100" dirty="0">
                          <a:latin typeface="Arial"/>
                          <a:ea typeface="Times New Roman"/>
                          <a:cs typeface="Arial"/>
                        </a:rPr>
                        <a:t>Novartis</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extLst>
                  <a:ext uri="{0D108BD9-81ED-4DB2-BD59-A6C34878D82A}">
                    <a16:rowId xmlns:a16="http://schemas.microsoft.com/office/drawing/2014/main" val="10003"/>
                  </a:ext>
                </a:extLst>
              </a:tr>
              <a:tr h="694444">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100" kern="1200" dirty="0">
                          <a:solidFill>
                            <a:schemeClr val="dk1"/>
                          </a:solidFill>
                          <a:latin typeface="Arial"/>
                          <a:ea typeface="+mn-ea"/>
                          <a:cs typeface="Arial"/>
                        </a:rPr>
                        <a:t>methylphenidate ER OROS (Concerta®)</a:t>
                      </a:r>
                      <a:r>
                        <a:rPr lang="en-US" sz="1800" b="0" i="0" u="none" strike="noStrike" kern="1200" baseline="0" dirty="0">
                          <a:solidFill>
                            <a:schemeClr val="dk1"/>
                          </a:solidFill>
                          <a:latin typeface="+mn-lt"/>
                          <a:ea typeface="+mn-ea"/>
                          <a:cs typeface="+mn-cs"/>
                        </a:rPr>
                        <a:t>	</a:t>
                      </a:r>
                      <a:endParaRPr lang="en-US" sz="1100" dirty="0">
                        <a:latin typeface="Arial"/>
                        <a:ea typeface="Times New Roman"/>
                        <a:cs typeface="Arial"/>
                      </a:endParaRPr>
                    </a:p>
                  </a:txBody>
                  <a:tcPr marL="18415" marR="1841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rial"/>
                          <a:ea typeface="+mn-ea"/>
                          <a:cs typeface="Arial"/>
                        </a:rPr>
                        <a:t>generic, Janssen </a:t>
                      </a:r>
                      <a:r>
                        <a:rPr lang="en-US" sz="1800" b="0" i="0" u="none" strike="noStrike" kern="1200" baseline="0" dirty="0">
                          <a:solidFill>
                            <a:schemeClr val="dk1"/>
                          </a:solidFill>
                          <a:latin typeface="+mn-lt"/>
                          <a:ea typeface="+mn-ea"/>
                          <a:cs typeface="+mn-cs"/>
                        </a:rPr>
                        <a:t>	</a:t>
                      </a:r>
                    </a:p>
                    <a:p>
                      <a:pPr algn="ctr"/>
                      <a:endParaRPr lang="en-US" dirty="0"/>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extLst>
                  <a:ext uri="{0D108BD9-81ED-4DB2-BD59-A6C34878D82A}">
                    <a16:rowId xmlns:a16="http://schemas.microsoft.com/office/drawing/2014/main" val="2448988955"/>
                  </a:ext>
                </a:extLst>
              </a:tr>
              <a:tr h="345736">
                <a:tc>
                  <a:txBody>
                    <a:bodyPr/>
                    <a:lstStyle/>
                    <a:p>
                      <a:pPr marL="0" marR="0">
                        <a:spcBef>
                          <a:spcPts val="200"/>
                        </a:spcBef>
                        <a:spcAft>
                          <a:spcPts val="200"/>
                        </a:spcAft>
                      </a:pPr>
                      <a:r>
                        <a:rPr lang="en-US" sz="1100" dirty="0">
                          <a:latin typeface="Arial"/>
                          <a:ea typeface="Times New Roman"/>
                          <a:cs typeface="Arial"/>
                        </a:rPr>
                        <a:t>methylphenidate transdermal (</a:t>
                      </a:r>
                      <a:r>
                        <a:rPr lang="en-US" sz="1100" dirty="0" err="1">
                          <a:latin typeface="Arial"/>
                          <a:ea typeface="Times New Roman"/>
                          <a:cs typeface="Arial"/>
                        </a:rPr>
                        <a:t>Daytrana</a:t>
                      </a:r>
                      <a:r>
                        <a:rPr lang="en-US" sz="1100" kern="1200" dirty="0">
                          <a:solidFill>
                            <a:schemeClr val="dk1"/>
                          </a:solidFill>
                          <a:latin typeface="Arial"/>
                          <a:ea typeface="+mn-ea"/>
                          <a:cs typeface="Arial"/>
                        </a:rPr>
                        <a:t>®</a:t>
                      </a:r>
                      <a:r>
                        <a:rPr lang="en-US" sz="1100" dirty="0">
                          <a:latin typeface="Arial"/>
                          <a:ea typeface="Times New Roman"/>
                          <a:cs typeface="Arial"/>
                        </a:rPr>
                        <a:t>)</a:t>
                      </a:r>
                    </a:p>
                  </a:txBody>
                  <a:tcPr marL="18415" marR="18415" marT="0" marB="0" anchor="ctr"/>
                </a:tc>
                <a:tc>
                  <a:txBody>
                    <a:bodyPr/>
                    <a:lstStyle/>
                    <a:p>
                      <a:pPr algn="ctr"/>
                      <a:r>
                        <a:rPr lang="en-US" sz="1100" dirty="0">
                          <a:latin typeface="Arial"/>
                          <a:ea typeface="Times New Roman"/>
                          <a:cs typeface="Arial"/>
                        </a:rPr>
                        <a:t>Noven</a:t>
                      </a:r>
                      <a:endParaRPr lang="en-US" dirty="0"/>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extLst>
                  <a:ext uri="{0D108BD9-81ED-4DB2-BD59-A6C34878D82A}">
                    <a16:rowId xmlns:a16="http://schemas.microsoft.com/office/drawing/2014/main" val="10005"/>
                  </a:ext>
                </a:extLst>
              </a:tr>
              <a:tr h="487588">
                <a:tc>
                  <a:txBody>
                    <a:bodyPr/>
                    <a:lstStyle/>
                    <a:p>
                      <a:pPr marL="0" marR="0">
                        <a:spcBef>
                          <a:spcPts val="200"/>
                        </a:spcBef>
                        <a:spcAft>
                          <a:spcPts val="200"/>
                        </a:spcAft>
                      </a:pPr>
                      <a:r>
                        <a:rPr lang="en-US" sz="1100" dirty="0">
                          <a:latin typeface="Arial"/>
                          <a:ea typeface="Times New Roman"/>
                          <a:cs typeface="Arial"/>
                        </a:rPr>
                        <a:t>mixed amphetamine salts ER</a:t>
                      </a:r>
                      <a:br>
                        <a:rPr lang="en-US" sz="1100" dirty="0">
                          <a:latin typeface="Arial"/>
                          <a:ea typeface="Times New Roman"/>
                          <a:cs typeface="Arial"/>
                        </a:rPr>
                      </a:br>
                      <a:r>
                        <a:rPr lang="en-US" sz="1100" dirty="0">
                          <a:latin typeface="Arial"/>
                          <a:ea typeface="Times New Roman"/>
                          <a:cs typeface="Arial"/>
                        </a:rPr>
                        <a:t>(Adderall XR®)</a:t>
                      </a:r>
                    </a:p>
                  </a:txBody>
                  <a:tcPr marL="27305" marR="27305" marT="0" marB="0" anchor="ctr"/>
                </a:tc>
                <a:tc>
                  <a:txBody>
                    <a:bodyPr/>
                    <a:lstStyle/>
                    <a:p>
                      <a:pPr algn="ctr"/>
                      <a:r>
                        <a:rPr lang="en-US" sz="1100" dirty="0">
                          <a:latin typeface="Arial"/>
                          <a:ea typeface="Times New Roman"/>
                          <a:cs typeface="Arial"/>
                        </a:rPr>
                        <a:t>generic, Shire</a:t>
                      </a:r>
                      <a:endParaRPr lang="en-US" dirty="0"/>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27305" marR="27305" marT="0" marB="0" anchor="ctr"/>
                </a:tc>
                <a:extLst>
                  <a:ext uri="{0D108BD9-81ED-4DB2-BD59-A6C34878D82A}">
                    <a16:rowId xmlns:a16="http://schemas.microsoft.com/office/drawing/2014/main" val="10006"/>
                  </a:ext>
                </a:extLst>
              </a:tr>
              <a:tr h="674743">
                <a:tc>
                  <a:txBody>
                    <a:bodyPr/>
                    <a:lstStyle/>
                    <a:p>
                      <a:pPr marL="0" marR="0">
                        <a:spcBef>
                          <a:spcPts val="200"/>
                        </a:spcBef>
                        <a:spcAft>
                          <a:spcPts val="200"/>
                        </a:spcAft>
                      </a:pPr>
                      <a:r>
                        <a:rPr lang="en-US" sz="1100" dirty="0">
                          <a:latin typeface="Arial" panose="020B0604020202020204" pitchFamily="34" charset="0"/>
                          <a:ea typeface="Times New Roman"/>
                          <a:cs typeface="Arial" panose="020B0604020202020204" pitchFamily="34" charset="0"/>
                        </a:rPr>
                        <a:t>mixed amphetamine salts ER</a:t>
                      </a:r>
                      <a:br>
                        <a:rPr lang="en-US" sz="1100" dirty="0">
                          <a:latin typeface="Arial" panose="020B0604020202020204" pitchFamily="34" charset="0"/>
                          <a:ea typeface="Times New Roman"/>
                          <a:cs typeface="Arial" panose="020B0604020202020204" pitchFamily="34" charset="0"/>
                        </a:rPr>
                      </a:br>
                      <a:r>
                        <a:rPr lang="en-US" sz="1100" dirty="0">
                          <a:latin typeface="Arial" panose="020B0604020202020204" pitchFamily="34" charset="0"/>
                          <a:ea typeface="Times New Roman"/>
                          <a:cs typeface="Arial" panose="020B0604020202020204" pitchFamily="34" charset="0"/>
                        </a:rPr>
                        <a:t>(Mydayis®)</a:t>
                      </a:r>
                    </a:p>
                  </a:txBody>
                  <a:tcPr marL="27305" marR="27305" marT="0" marB="0" anchor="ctr"/>
                </a:tc>
                <a:tc>
                  <a:txBody>
                    <a:bodyPr/>
                    <a:lstStyle/>
                    <a:p>
                      <a:pPr algn="ctr"/>
                      <a:r>
                        <a:rPr lang="en-US" sz="1100" dirty="0">
                          <a:latin typeface="Arial" panose="020B0604020202020204" pitchFamily="34" charset="0"/>
                          <a:cs typeface="Arial" panose="020B0604020202020204" pitchFamily="34" charset="0"/>
                        </a:rPr>
                        <a:t>Shire</a:t>
                      </a:r>
                    </a:p>
                  </a:txBody>
                  <a:tcPr marL="27305" marR="27305" marT="0" marB="0" anchor="ctr"/>
                </a:tc>
                <a:tc>
                  <a:txBody>
                    <a:bodyPr/>
                    <a:lstStyle/>
                    <a:p>
                      <a:pPr marL="0" marR="0" algn="ctr">
                        <a:spcBef>
                          <a:spcPts val="200"/>
                        </a:spcBef>
                        <a:spcAft>
                          <a:spcPts val="200"/>
                        </a:spcAft>
                      </a:pPr>
                      <a:r>
                        <a:rPr lang="en-US" sz="1100" dirty="0">
                          <a:latin typeface="Arial" panose="020B0604020202020204" pitchFamily="34" charset="0"/>
                          <a:ea typeface="Times New Roman"/>
                          <a:cs typeface="Arial" panose="020B0604020202020204" pitchFamily="34" charset="0"/>
                        </a:rPr>
                        <a:t>--</a:t>
                      </a:r>
                    </a:p>
                  </a:txBody>
                  <a:tcPr marL="27305" marR="27305" marT="0" marB="0" anchor="ctr"/>
                </a:tc>
                <a:tc>
                  <a:txBody>
                    <a:bodyPr/>
                    <a:lstStyle/>
                    <a:p>
                      <a:pPr marL="0" marR="0" algn="ctr">
                        <a:spcBef>
                          <a:spcPts val="200"/>
                        </a:spcBef>
                        <a:spcAft>
                          <a:spcPts val="200"/>
                        </a:spcAft>
                      </a:pPr>
                      <a:r>
                        <a:rPr lang="en-US" sz="1100" dirty="0">
                          <a:latin typeface="Arial" panose="020B0604020202020204" pitchFamily="34" charset="0"/>
                          <a:ea typeface="Times New Roman"/>
                          <a:cs typeface="Arial" panose="020B0604020202020204" pitchFamily="34" charset="0"/>
                        </a:rPr>
                        <a:t>--</a:t>
                      </a:r>
                    </a:p>
                  </a:txBody>
                  <a:tcPr marL="27305" marR="27305" marT="0" marB="0" anchor="ctr"/>
                </a:tc>
                <a:tc>
                  <a:txBody>
                    <a:bodyPr/>
                    <a:lstStyle/>
                    <a:p>
                      <a:r>
                        <a:rPr lang="en-US" sz="1100" b="0" i="0" u="none" strike="noStrike" kern="1200" baseline="0" dirty="0">
                          <a:solidFill>
                            <a:schemeClr val="dk1"/>
                          </a:solidFill>
                          <a:latin typeface="Arial" panose="020B0604020202020204" pitchFamily="34" charset="0"/>
                          <a:ea typeface="+mn-ea"/>
                          <a:cs typeface="Arial" panose="020B0604020202020204" pitchFamily="34" charset="0"/>
                        </a:rPr>
                        <a:t>           </a:t>
                      </a:r>
                    </a:p>
                    <a:p>
                      <a:r>
                        <a:rPr lang="en-US" sz="1100" b="0" i="0" u="none" strike="noStrike" kern="1200" baseline="0" dirty="0">
                          <a:solidFill>
                            <a:schemeClr val="dk1"/>
                          </a:solidFill>
                          <a:latin typeface="Arial" panose="020B0604020202020204" pitchFamily="34" charset="0"/>
                          <a:ea typeface="+mn-ea"/>
                          <a:cs typeface="Arial" panose="020B0604020202020204" pitchFamily="34" charset="0"/>
                        </a:rPr>
                        <a:t>           -- </a:t>
                      </a:r>
                    </a:p>
                    <a:p>
                      <a:pPr algn="ctr"/>
                      <a:r>
                        <a:rPr lang="en-US" sz="1100" b="0" i="0" u="none" strike="noStrike" kern="1200" baseline="0" dirty="0">
                          <a:solidFill>
                            <a:schemeClr val="dk1"/>
                          </a:solidFill>
                          <a:latin typeface="Arial" panose="020B0604020202020204" pitchFamily="34" charset="0"/>
                          <a:ea typeface="+mn-ea"/>
                          <a:cs typeface="Arial" panose="020B0604020202020204" pitchFamily="34" charset="0"/>
                        </a:rPr>
                        <a:t>(≥ 13 years) 	</a:t>
                      </a:r>
                    </a:p>
                    <a:p>
                      <a:pPr marL="0" marR="0" algn="ctr">
                        <a:spcBef>
                          <a:spcPts val="200"/>
                        </a:spcBef>
                        <a:spcAft>
                          <a:spcPts val="200"/>
                        </a:spcAft>
                      </a:pPr>
                      <a:endParaRPr lang="en-US" sz="1100" dirty="0">
                        <a:latin typeface="Arial" panose="020B0604020202020204" pitchFamily="34" charset="0"/>
                        <a:ea typeface="Times New Roman"/>
                        <a:cs typeface="Arial" panose="020B0604020202020204" pitchFamily="34" charset="0"/>
                      </a:endParaRPr>
                    </a:p>
                  </a:txBody>
                  <a:tcPr marL="27305" marR="27305" marT="0" marB="0" anchor="ctr"/>
                </a:tc>
                <a:tc>
                  <a:txBody>
                    <a:bodyPr/>
                    <a:lstStyle/>
                    <a:p>
                      <a:pPr marL="0" marR="0" algn="ctr">
                        <a:spcBef>
                          <a:spcPts val="200"/>
                        </a:spcBef>
                        <a:spcAft>
                          <a:spcPts val="200"/>
                        </a:spcAft>
                      </a:pPr>
                      <a:r>
                        <a:rPr lang="en-US" sz="1100" dirty="0">
                          <a:latin typeface="Arial" panose="020B0604020202020204" pitchFamily="34" charset="0"/>
                          <a:ea typeface="Times New Roman"/>
                          <a:cs typeface="Arial" panose="020B0604020202020204" pitchFamily="34" charset="0"/>
                        </a:rPr>
                        <a:t>--</a:t>
                      </a:r>
                    </a:p>
                  </a:txBody>
                  <a:tcPr marL="27305" marR="27305" marT="0" marB="0" anchor="ctr"/>
                </a:tc>
                <a:tc>
                  <a:txBody>
                    <a:bodyPr/>
                    <a:lstStyle/>
                    <a:p>
                      <a:pPr marL="0" marR="0" algn="ctr">
                        <a:spcBef>
                          <a:spcPts val="200"/>
                        </a:spcBef>
                        <a:spcAft>
                          <a:spcPts val="200"/>
                        </a:spcAft>
                      </a:pPr>
                      <a:r>
                        <a:rPr lang="en-US" sz="1100" dirty="0">
                          <a:latin typeface="Arial" panose="020B0604020202020204" pitchFamily="34" charset="0"/>
                          <a:ea typeface="Times New Roman"/>
                          <a:cs typeface="Arial" panose="020B0604020202020204" pitchFamily="34" charset="0"/>
                        </a:rPr>
                        <a:t>--</a:t>
                      </a:r>
                    </a:p>
                  </a:txBody>
                  <a:tcPr marL="27305" marR="27305" marT="0" marB="0" anchor="ctr"/>
                </a:tc>
                <a:extLst>
                  <a:ext uri="{0D108BD9-81ED-4DB2-BD59-A6C34878D82A}">
                    <a16:rowId xmlns:a16="http://schemas.microsoft.com/office/drawing/2014/main" val="236069233"/>
                  </a:ext>
                </a:extLst>
              </a:tr>
              <a:tr h="916075">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100" kern="1200" dirty="0" err="1">
                          <a:solidFill>
                            <a:schemeClr val="dk1"/>
                          </a:solidFill>
                          <a:highlight>
                            <a:srgbClr val="00FFFF"/>
                          </a:highlight>
                          <a:latin typeface="Arial" panose="020B0604020202020204" pitchFamily="34" charset="0"/>
                          <a:ea typeface="+mn-ea"/>
                          <a:cs typeface="Arial" panose="020B0604020202020204" pitchFamily="34" charset="0"/>
                        </a:rPr>
                        <a:t>serdexmethylphenidate</a:t>
                      </a:r>
                      <a:r>
                        <a:rPr lang="en-US" sz="1100" kern="1200" dirty="0">
                          <a:solidFill>
                            <a:schemeClr val="dk1"/>
                          </a:solidFill>
                          <a:highlight>
                            <a:srgbClr val="00FFFF"/>
                          </a:highlight>
                          <a:latin typeface="Arial" panose="020B0604020202020204" pitchFamily="34" charset="0"/>
                          <a:ea typeface="+mn-ea"/>
                          <a:cs typeface="Arial" panose="020B0604020202020204" pitchFamily="34" charset="0"/>
                        </a:rPr>
                        <a:t>/ dexmethylphenidate</a:t>
                      </a:r>
                    </a:p>
                    <a:p>
                      <a:pPr marL="0" marR="0" lvl="0" indent="0" algn="l" defTabSz="914400" rtl="0" eaLnBrk="1" fontAlgn="auto" latinLnBrk="0" hangingPunct="1">
                        <a:lnSpc>
                          <a:spcPct val="100000"/>
                        </a:lnSpc>
                        <a:spcBef>
                          <a:spcPts val="200"/>
                        </a:spcBef>
                        <a:spcAft>
                          <a:spcPts val="200"/>
                        </a:spcAft>
                        <a:buClrTx/>
                        <a:buSzTx/>
                        <a:buFontTx/>
                        <a:buNone/>
                        <a:tabLst/>
                        <a:defRPr/>
                      </a:pPr>
                      <a:r>
                        <a:rPr lang="en-US" sz="1100" kern="1200" dirty="0">
                          <a:solidFill>
                            <a:schemeClr val="dk1"/>
                          </a:solidFill>
                          <a:highlight>
                            <a:srgbClr val="00FFFF"/>
                          </a:highlight>
                          <a:latin typeface="Arial" panose="020B0604020202020204" pitchFamily="34" charset="0"/>
                          <a:ea typeface="+mn-ea"/>
                          <a:cs typeface="Arial" panose="020B0604020202020204" pitchFamily="34" charset="0"/>
                        </a:rPr>
                        <a:t>(</a:t>
                      </a:r>
                      <a:r>
                        <a:rPr lang="en-US" sz="1100" kern="1200" dirty="0" err="1">
                          <a:solidFill>
                            <a:schemeClr val="dk1"/>
                          </a:solidFill>
                          <a:highlight>
                            <a:srgbClr val="00FFFF"/>
                          </a:highlight>
                          <a:latin typeface="Arial" panose="020B0604020202020204" pitchFamily="34" charset="0"/>
                          <a:ea typeface="+mn-ea"/>
                          <a:cs typeface="Arial" panose="020B0604020202020204" pitchFamily="34" charset="0"/>
                        </a:rPr>
                        <a:t>Azstarys</a:t>
                      </a:r>
                      <a:r>
                        <a:rPr lang="en-US" sz="1100" kern="1200" dirty="0">
                          <a:solidFill>
                            <a:schemeClr val="dk1"/>
                          </a:solidFill>
                          <a:highlight>
                            <a:srgbClr val="00FFFF"/>
                          </a:highlight>
                          <a:latin typeface="Arial" panose="020B0604020202020204" pitchFamily="34" charset="0"/>
                          <a:ea typeface="+mn-ea"/>
                          <a:cs typeface="Arial" panose="020B0604020202020204" pitchFamily="34" charset="0"/>
                        </a:rPr>
                        <a:t>®)</a:t>
                      </a:r>
                      <a:r>
                        <a:rPr lang="en-US" sz="1800" b="0" i="0" u="none" strike="noStrike" kern="1200" baseline="0" dirty="0">
                          <a:solidFill>
                            <a:schemeClr val="dk1"/>
                          </a:solidFill>
                          <a:highlight>
                            <a:srgbClr val="00FFFF"/>
                          </a:highlight>
                          <a:latin typeface="+mn-lt"/>
                          <a:ea typeface="+mn-ea"/>
                          <a:cs typeface="+mn-cs"/>
                        </a:rPr>
                        <a:t>	</a:t>
                      </a:r>
                      <a:endParaRPr lang="en-US" sz="1100" dirty="0">
                        <a:highlight>
                          <a:srgbClr val="00FFFF"/>
                        </a:highlight>
                        <a:latin typeface="Arial" panose="020B0604020202020204" pitchFamily="34" charset="0"/>
                        <a:ea typeface="Times New Roman"/>
                        <a:cs typeface="Arial" panose="020B0604020202020204" pitchFamily="34" charset="0"/>
                      </a:endParaRPr>
                    </a:p>
                  </a:txBody>
                  <a:tcPr marL="27305" marR="2730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dk1"/>
                        </a:solidFill>
                        <a:highlight>
                          <a:srgbClr val="00FFFF"/>
                        </a:highligh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dk1"/>
                        </a:solidFill>
                        <a:highlight>
                          <a:srgbClr val="00FFFF"/>
                        </a:highligh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highlight>
                            <a:srgbClr val="00FFFF"/>
                          </a:highlight>
                          <a:latin typeface="Arial" panose="020B0604020202020204" pitchFamily="34" charset="0"/>
                          <a:ea typeface="+mn-ea"/>
                          <a:cs typeface="Arial" panose="020B0604020202020204" pitchFamily="34" charset="0"/>
                        </a:rPr>
                        <a:t>Corium/</a:t>
                      </a:r>
                      <a:r>
                        <a:rPr lang="en-US" sz="1100" kern="1200" dirty="0" err="1">
                          <a:solidFill>
                            <a:schemeClr val="dk1"/>
                          </a:solidFill>
                          <a:highlight>
                            <a:srgbClr val="00FFFF"/>
                          </a:highlight>
                          <a:latin typeface="Arial" panose="020B0604020202020204" pitchFamily="34" charset="0"/>
                          <a:ea typeface="+mn-ea"/>
                          <a:cs typeface="Arial" panose="020B0604020202020204" pitchFamily="34" charset="0"/>
                        </a:rPr>
                        <a:t>Prasco</a:t>
                      </a:r>
                      <a:endParaRPr lang="en-US" sz="1800" b="0" i="0" u="none" strike="noStrike" kern="1200" baseline="0" dirty="0">
                        <a:solidFill>
                          <a:schemeClr val="dk1"/>
                        </a:solidFill>
                        <a:highlight>
                          <a:srgbClr val="00FFFF"/>
                        </a:highlight>
                        <a:latin typeface="+mn-lt"/>
                        <a:ea typeface="+mn-ea"/>
                        <a:cs typeface="+mn-cs"/>
                      </a:endParaRPr>
                    </a:p>
                    <a:p>
                      <a:pPr algn="ctr"/>
                      <a:endParaRPr lang="en-US" sz="1100" dirty="0">
                        <a:highlight>
                          <a:srgbClr val="00FFFF"/>
                        </a:highlight>
                        <a:latin typeface="Arial" panose="020B0604020202020204" pitchFamily="34" charset="0"/>
                        <a:cs typeface="Arial" panose="020B0604020202020204" pitchFamily="34" charset="0"/>
                      </a:endParaRPr>
                    </a:p>
                  </a:txBody>
                  <a:tcPr marL="27305" marR="27305" marT="0" marB="0" anchor="ctr"/>
                </a:tc>
                <a:tc>
                  <a:txBody>
                    <a:bodyPr/>
                    <a:lstStyle/>
                    <a:p>
                      <a:pPr marL="0" marR="0" algn="ctr">
                        <a:spcBef>
                          <a:spcPts val="200"/>
                        </a:spcBef>
                        <a:spcAft>
                          <a:spcPts val="200"/>
                        </a:spcAft>
                      </a:pPr>
                      <a:r>
                        <a:rPr lang="en-US" sz="1100" dirty="0">
                          <a:highlight>
                            <a:srgbClr val="00FFFF"/>
                          </a:highlight>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highlight>
                            <a:srgbClr val="00FFFF"/>
                          </a:highlight>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highlight>
                            <a:srgbClr val="00FFFF"/>
                          </a:highlight>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highlight>
                            <a:srgbClr val="00FFFF"/>
                          </a:highlight>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highlight>
                            <a:srgbClr val="00FFFF"/>
                          </a:highlight>
                          <a:latin typeface="Arial"/>
                          <a:ea typeface="Times New Roman"/>
                          <a:cs typeface="Arial"/>
                        </a:rPr>
                        <a:t>--</a:t>
                      </a:r>
                    </a:p>
                  </a:txBody>
                  <a:tcPr marL="18415" marR="18415" marT="0" marB="0" anchor="ctr"/>
                </a:tc>
                <a:extLst>
                  <a:ext uri="{0D108BD9-81ED-4DB2-BD59-A6C34878D82A}">
                    <a16:rowId xmlns:a16="http://schemas.microsoft.com/office/drawing/2014/main" val="3531630425"/>
                  </a:ext>
                </a:extLst>
              </a:tr>
            </a:tbl>
          </a:graphicData>
        </a:graphic>
      </p:graphicFrame>
    </p:spTree>
    <p:extLst>
      <p:ext uri="{BB962C8B-B14F-4D97-AF65-F5344CB8AC3E}">
        <p14:creationId xmlns:p14="http://schemas.microsoft.com/office/powerpoint/2010/main" val="775483281"/>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A146D-E8F6-4FB3-B4F0-BCEB41037CA9}"/>
              </a:ext>
            </a:extLst>
          </p:cNvPr>
          <p:cNvSpPr>
            <a:spLocks noGrp="1"/>
          </p:cNvSpPr>
          <p:nvPr>
            <p:ph type="title"/>
          </p:nvPr>
        </p:nvSpPr>
        <p:spPr/>
        <p:txBody>
          <a:bodyPr/>
          <a:lstStyle/>
          <a:p>
            <a:r>
              <a:rPr lang="en-US" dirty="0"/>
              <a:t>Stimulants and Related Agents</a:t>
            </a:r>
          </a:p>
        </p:txBody>
      </p:sp>
      <p:graphicFrame>
        <p:nvGraphicFramePr>
          <p:cNvPr id="4" name="Content Placeholder 5">
            <a:extLst>
              <a:ext uri="{FF2B5EF4-FFF2-40B4-BE49-F238E27FC236}">
                <a16:creationId xmlns:a16="http://schemas.microsoft.com/office/drawing/2014/main" id="{2FCFF56E-8D8F-47DB-B2E7-EAA7A610F0DF}"/>
              </a:ext>
            </a:extLst>
          </p:cNvPr>
          <p:cNvGraphicFramePr>
            <a:graphicFrameLocks noGrp="1"/>
          </p:cNvGraphicFramePr>
          <p:nvPr>
            <p:ph idx="1"/>
            <p:extLst>
              <p:ext uri="{D42A27DB-BD31-4B8C-83A1-F6EECF244321}">
                <p14:modId xmlns:p14="http://schemas.microsoft.com/office/powerpoint/2010/main" val="1441785435"/>
              </p:ext>
            </p:extLst>
          </p:nvPr>
        </p:nvGraphicFramePr>
        <p:xfrm>
          <a:off x="0" y="819150"/>
          <a:ext cx="9143995" cy="2847068"/>
        </p:xfrm>
        <a:graphic>
          <a:graphicData uri="http://schemas.openxmlformats.org/drawingml/2006/table">
            <a:tbl>
              <a:tblPr firstRow="1" bandRow="1">
                <a:tableStyleId>{5C22544A-7EE6-4342-B048-85BDC9FD1C3A}</a:tableStyleId>
              </a:tblPr>
              <a:tblGrid>
                <a:gridCol w="1443786">
                  <a:extLst>
                    <a:ext uri="{9D8B030D-6E8A-4147-A177-3AD203B41FA5}">
                      <a16:colId xmlns:a16="http://schemas.microsoft.com/office/drawing/2014/main" val="20000"/>
                    </a:ext>
                  </a:extLst>
                </a:gridCol>
                <a:gridCol w="1189068">
                  <a:extLst>
                    <a:ext uri="{9D8B030D-6E8A-4147-A177-3AD203B41FA5}">
                      <a16:colId xmlns:a16="http://schemas.microsoft.com/office/drawing/2014/main" val="20001"/>
                    </a:ext>
                  </a:extLst>
                </a:gridCol>
                <a:gridCol w="1316427">
                  <a:extLst>
                    <a:ext uri="{9D8B030D-6E8A-4147-A177-3AD203B41FA5}">
                      <a16:colId xmlns:a16="http://schemas.microsoft.com/office/drawing/2014/main" val="20002"/>
                    </a:ext>
                  </a:extLst>
                </a:gridCol>
                <a:gridCol w="1316427">
                  <a:extLst>
                    <a:ext uri="{9D8B030D-6E8A-4147-A177-3AD203B41FA5}">
                      <a16:colId xmlns:a16="http://schemas.microsoft.com/office/drawing/2014/main" val="20003"/>
                    </a:ext>
                  </a:extLst>
                </a:gridCol>
                <a:gridCol w="1316427">
                  <a:extLst>
                    <a:ext uri="{9D8B030D-6E8A-4147-A177-3AD203B41FA5}">
                      <a16:colId xmlns:a16="http://schemas.microsoft.com/office/drawing/2014/main" val="20004"/>
                    </a:ext>
                  </a:extLst>
                </a:gridCol>
                <a:gridCol w="1316427">
                  <a:extLst>
                    <a:ext uri="{9D8B030D-6E8A-4147-A177-3AD203B41FA5}">
                      <a16:colId xmlns:a16="http://schemas.microsoft.com/office/drawing/2014/main" val="20005"/>
                    </a:ext>
                  </a:extLst>
                </a:gridCol>
                <a:gridCol w="1245433">
                  <a:extLst>
                    <a:ext uri="{9D8B030D-6E8A-4147-A177-3AD203B41FA5}">
                      <a16:colId xmlns:a16="http://schemas.microsoft.com/office/drawing/2014/main" val="20006"/>
                    </a:ext>
                  </a:extLst>
                </a:gridCol>
              </a:tblGrid>
              <a:tr h="347090">
                <a:tc rowSpan="2">
                  <a:txBody>
                    <a:bodyPr/>
                    <a:lstStyle/>
                    <a:p>
                      <a:pPr marL="0" marR="0" algn="ctr">
                        <a:spcBef>
                          <a:spcPts val="200"/>
                        </a:spcBef>
                        <a:spcAft>
                          <a:spcPts val="200"/>
                        </a:spcAft>
                      </a:pPr>
                      <a:r>
                        <a:rPr lang="en-US" sz="1100" b="1" dirty="0">
                          <a:latin typeface="Arial"/>
                          <a:ea typeface="Times New Roman"/>
                          <a:cs typeface="Arial"/>
                        </a:rPr>
                        <a:t>Drug</a:t>
                      </a:r>
                    </a:p>
                  </a:txBody>
                  <a:tcPr marL="18415" marR="18415" marT="0" marB="0" anchor="ctr"/>
                </a:tc>
                <a:tc rowSpan="2">
                  <a:txBody>
                    <a:bodyPr/>
                    <a:lstStyle/>
                    <a:p>
                      <a:pPr marL="0" marR="0" algn="ctr">
                        <a:spcBef>
                          <a:spcPts val="200"/>
                        </a:spcBef>
                        <a:spcAft>
                          <a:spcPts val="200"/>
                        </a:spcAft>
                      </a:pPr>
                      <a:r>
                        <a:rPr lang="en-US" sz="1100" b="1" dirty="0">
                          <a:latin typeface="Arial"/>
                          <a:ea typeface="Times New Roman"/>
                          <a:cs typeface="Arial"/>
                        </a:rPr>
                        <a:t>Manufacturer</a:t>
                      </a:r>
                    </a:p>
                  </a:txBody>
                  <a:tcPr marL="18415" marR="18415" marT="0" marB="0" anchor="ctr"/>
                </a:tc>
                <a:tc gridSpan="3">
                  <a:txBody>
                    <a:bodyPr/>
                    <a:lstStyle/>
                    <a:p>
                      <a:pPr marL="0" marR="0" algn="ctr">
                        <a:spcBef>
                          <a:spcPts val="200"/>
                        </a:spcBef>
                        <a:spcAft>
                          <a:spcPts val="200"/>
                        </a:spcAft>
                      </a:pPr>
                      <a:r>
                        <a:rPr lang="en-US" sz="1100" b="1" dirty="0">
                          <a:latin typeface="Arial"/>
                          <a:ea typeface="Times New Roman"/>
                          <a:cs typeface="Arial"/>
                        </a:rPr>
                        <a:t>ADHD</a:t>
                      </a:r>
                    </a:p>
                  </a:txBody>
                  <a:tcPr marL="18415" marR="18415" marT="0" marB="0" anchor="ctr"/>
                </a:tc>
                <a:tc hMerge="1">
                  <a:txBody>
                    <a:bodyPr/>
                    <a:lstStyle/>
                    <a:p>
                      <a:endParaRPr lang="en-US"/>
                    </a:p>
                  </a:txBody>
                  <a:tcPr/>
                </a:tc>
                <a:tc hMerge="1">
                  <a:txBody>
                    <a:bodyPr/>
                    <a:lstStyle/>
                    <a:p>
                      <a:endParaRPr lang="en-US"/>
                    </a:p>
                  </a:txBody>
                  <a:tcPr/>
                </a:tc>
                <a:tc rowSpan="2">
                  <a:txBody>
                    <a:bodyPr/>
                    <a:lstStyle/>
                    <a:p>
                      <a:pPr marL="0" marR="0" algn="ctr">
                        <a:spcBef>
                          <a:spcPts val="200"/>
                        </a:spcBef>
                        <a:spcAft>
                          <a:spcPts val="200"/>
                        </a:spcAft>
                      </a:pPr>
                      <a:r>
                        <a:rPr lang="en-US" sz="1100" b="1" dirty="0">
                          <a:latin typeface="Arial"/>
                          <a:ea typeface="Times New Roman"/>
                          <a:cs typeface="Arial"/>
                        </a:rPr>
                        <a:t>Narcolepsy</a:t>
                      </a:r>
                      <a:br>
                        <a:rPr lang="en-US" sz="1100" b="1" dirty="0">
                          <a:latin typeface="Arial"/>
                          <a:ea typeface="Times New Roman"/>
                          <a:cs typeface="Arial"/>
                        </a:rPr>
                      </a:br>
                      <a:r>
                        <a:rPr lang="en-US" sz="1100" b="1" dirty="0">
                          <a:latin typeface="Arial"/>
                          <a:ea typeface="Times New Roman"/>
                          <a:cs typeface="Arial"/>
                        </a:rPr>
                        <a:t>(Age </a:t>
                      </a:r>
                      <a:r>
                        <a:rPr lang="en-US" sz="1100" b="1" u="sng" dirty="0">
                          <a:latin typeface="Arial"/>
                          <a:ea typeface="Times New Roman"/>
                          <a:cs typeface="Arial"/>
                        </a:rPr>
                        <a:t>&gt;</a:t>
                      </a:r>
                      <a:r>
                        <a:rPr lang="en-US" sz="1100" b="1" dirty="0">
                          <a:latin typeface="Arial"/>
                          <a:ea typeface="Times New Roman"/>
                          <a:cs typeface="Arial"/>
                        </a:rPr>
                        <a:t>6 years)</a:t>
                      </a:r>
                    </a:p>
                  </a:txBody>
                  <a:tcPr marL="18415" marR="18415" marT="0" marB="0" anchor="ctr"/>
                </a:tc>
                <a:tc rowSpan="2">
                  <a:txBody>
                    <a:bodyPr/>
                    <a:lstStyle/>
                    <a:p>
                      <a:pPr marL="0" marR="0" algn="ctr">
                        <a:spcBef>
                          <a:spcPts val="200"/>
                        </a:spcBef>
                        <a:spcAft>
                          <a:spcPts val="200"/>
                        </a:spcAft>
                      </a:pPr>
                      <a:r>
                        <a:rPr lang="en-US" sz="1100" b="1" dirty="0">
                          <a:latin typeface="Arial"/>
                          <a:ea typeface="Times New Roman"/>
                          <a:cs typeface="Arial"/>
                        </a:rPr>
                        <a:t>Other Indications</a:t>
                      </a:r>
                    </a:p>
                  </a:txBody>
                  <a:tcPr marL="18415" marR="18415" marT="0" marB="0" anchor="ctr"/>
                </a:tc>
                <a:extLst>
                  <a:ext uri="{0D108BD9-81ED-4DB2-BD59-A6C34878D82A}">
                    <a16:rowId xmlns:a16="http://schemas.microsoft.com/office/drawing/2014/main" val="10000"/>
                  </a:ext>
                </a:extLst>
              </a:tr>
              <a:tr h="347090">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100" b="1" dirty="0">
                          <a:latin typeface="Arial"/>
                          <a:ea typeface="Times New Roman"/>
                          <a:cs typeface="Arial"/>
                        </a:rPr>
                        <a:t>Age 3–5 years</a:t>
                      </a:r>
                    </a:p>
                  </a:txBody>
                  <a:tcPr marL="18415" marR="18415" marT="0" marB="0" anchor="ctr"/>
                </a:tc>
                <a:tc>
                  <a:txBody>
                    <a:bodyPr/>
                    <a:lstStyle/>
                    <a:p>
                      <a:pPr marL="0" marR="0" algn="ctr">
                        <a:spcBef>
                          <a:spcPts val="200"/>
                        </a:spcBef>
                        <a:spcAft>
                          <a:spcPts val="200"/>
                        </a:spcAft>
                      </a:pPr>
                      <a:r>
                        <a:rPr lang="en-US" sz="1100" b="1" dirty="0">
                          <a:latin typeface="Arial"/>
                          <a:ea typeface="Times New Roman"/>
                          <a:cs typeface="Arial"/>
                        </a:rPr>
                        <a:t>Age ≥ 6 years</a:t>
                      </a:r>
                    </a:p>
                  </a:txBody>
                  <a:tcPr marL="18415" marR="18415" marT="0" marB="0" anchor="ctr"/>
                </a:tc>
                <a:tc>
                  <a:txBody>
                    <a:bodyPr/>
                    <a:lstStyle/>
                    <a:p>
                      <a:pPr marL="0" marR="0" algn="ctr">
                        <a:spcBef>
                          <a:spcPts val="200"/>
                        </a:spcBef>
                        <a:spcAft>
                          <a:spcPts val="200"/>
                        </a:spcAft>
                      </a:pPr>
                      <a:r>
                        <a:rPr lang="en-US" sz="1100" b="1" dirty="0">
                          <a:latin typeface="Arial"/>
                          <a:ea typeface="Times New Roman"/>
                          <a:cs typeface="Arial"/>
                        </a:rPr>
                        <a:t>Adults</a:t>
                      </a:r>
                    </a:p>
                  </a:txBody>
                  <a:tcPr marL="18415" marR="18415"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196384">
                <a:tc gridSpan="7">
                  <a:txBody>
                    <a:bodyPr/>
                    <a:lstStyle/>
                    <a:p>
                      <a:pPr marL="0" marR="0" algn="ctr">
                        <a:spcBef>
                          <a:spcPts val="200"/>
                        </a:spcBef>
                        <a:spcAft>
                          <a:spcPts val="200"/>
                        </a:spcAft>
                      </a:pPr>
                      <a:r>
                        <a:rPr lang="en-US" sz="1100" b="1" dirty="0">
                          <a:latin typeface="Arial"/>
                          <a:ea typeface="Times New Roman"/>
                          <a:cs typeface="Arial"/>
                        </a:rPr>
                        <a:t>Non-Stimulants</a:t>
                      </a:r>
                    </a:p>
                  </a:txBody>
                  <a:tcPr marL="18415" marR="1841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443367">
                <a:tc>
                  <a:txBody>
                    <a:bodyPr/>
                    <a:lstStyle/>
                    <a:p>
                      <a:pPr marL="0" marR="0">
                        <a:spcBef>
                          <a:spcPts val="200"/>
                        </a:spcBef>
                        <a:spcAft>
                          <a:spcPts val="200"/>
                        </a:spcAft>
                      </a:pPr>
                      <a:r>
                        <a:rPr lang="en-US" sz="1100" dirty="0">
                          <a:latin typeface="Arial" panose="020B0604020202020204" pitchFamily="34" charset="0"/>
                          <a:ea typeface="Times New Roman"/>
                          <a:cs typeface="Arial" panose="020B0604020202020204" pitchFamily="34" charset="0"/>
                        </a:rPr>
                        <a:t>atomoxetine (Strattera®)</a:t>
                      </a:r>
                    </a:p>
                  </a:txBody>
                  <a:tcPr marL="27305" marR="27305" marT="0" marB="0" anchor="ctr"/>
                </a:tc>
                <a:tc>
                  <a:txBody>
                    <a:bodyPr/>
                    <a:lstStyle/>
                    <a:p>
                      <a:pPr marL="0" marR="0" algn="ctr">
                        <a:spcBef>
                          <a:spcPts val="200"/>
                        </a:spcBef>
                        <a:spcAft>
                          <a:spcPts val="200"/>
                        </a:spcAft>
                      </a:pPr>
                      <a:r>
                        <a:rPr lang="en-US" sz="1100" dirty="0">
                          <a:latin typeface="Arial" panose="020B0604020202020204" pitchFamily="34" charset="0"/>
                          <a:ea typeface="Times New Roman"/>
                          <a:cs typeface="Arial" panose="020B0604020202020204" pitchFamily="34" charset="0"/>
                        </a:rPr>
                        <a:t>generic, </a:t>
                      </a:r>
                    </a:p>
                    <a:p>
                      <a:pPr marL="0" marR="0" algn="ctr">
                        <a:spcBef>
                          <a:spcPts val="200"/>
                        </a:spcBef>
                        <a:spcAft>
                          <a:spcPts val="200"/>
                        </a:spcAft>
                      </a:pPr>
                      <a:r>
                        <a:rPr lang="en-US" sz="1100" dirty="0">
                          <a:latin typeface="Arial" panose="020B0604020202020204" pitchFamily="34" charset="0"/>
                          <a:ea typeface="Times New Roman"/>
                          <a:cs typeface="Arial" panose="020B0604020202020204" pitchFamily="34" charset="0"/>
                        </a:rPr>
                        <a:t>Eli Lilly</a:t>
                      </a: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27305" marR="27305" marT="0" marB="0" anchor="ctr"/>
                </a:tc>
                <a:extLst>
                  <a:ext uri="{0D108BD9-81ED-4DB2-BD59-A6C34878D82A}">
                    <a16:rowId xmlns:a16="http://schemas.microsoft.com/office/drawing/2014/main" val="10003"/>
                  </a:ext>
                </a:extLst>
              </a:tr>
              <a:tr h="534885">
                <a:tc>
                  <a:txBody>
                    <a:bodyPr/>
                    <a:lstStyle/>
                    <a:p>
                      <a:pPr marL="0" marR="0">
                        <a:spcBef>
                          <a:spcPts val="200"/>
                        </a:spcBef>
                        <a:spcAft>
                          <a:spcPts val="200"/>
                        </a:spcAft>
                      </a:pPr>
                      <a:r>
                        <a:rPr lang="en-US" sz="1100" dirty="0">
                          <a:latin typeface="Arial" panose="020B0604020202020204" pitchFamily="34" charset="0"/>
                          <a:ea typeface="Times New Roman"/>
                          <a:cs typeface="Arial" panose="020B0604020202020204" pitchFamily="34" charset="0"/>
                        </a:rPr>
                        <a:t>clonidine ER</a:t>
                      </a:r>
                      <a:br>
                        <a:rPr lang="en-US" sz="1100" dirty="0">
                          <a:latin typeface="Arial" panose="020B0604020202020204" pitchFamily="34" charset="0"/>
                          <a:ea typeface="Times New Roman"/>
                          <a:cs typeface="Arial" panose="020B0604020202020204" pitchFamily="34" charset="0"/>
                        </a:rPr>
                      </a:br>
                      <a:r>
                        <a:rPr lang="en-US" sz="1100" dirty="0">
                          <a:latin typeface="Arial" panose="020B0604020202020204" pitchFamily="34" charset="0"/>
                          <a:ea typeface="Times New Roman"/>
                          <a:cs typeface="Arial" panose="020B0604020202020204" pitchFamily="34" charset="0"/>
                        </a:rPr>
                        <a:t>(Kapvay™)</a:t>
                      </a:r>
                    </a:p>
                  </a:txBody>
                  <a:tcPr marL="27305" marR="27305" marT="0" marB="0" anchor="ctr"/>
                </a:tc>
                <a:tc>
                  <a:txBody>
                    <a:bodyPr/>
                    <a:lstStyle/>
                    <a:p>
                      <a:pPr marL="0" marR="0" algn="ctr">
                        <a:spcBef>
                          <a:spcPts val="200"/>
                        </a:spcBef>
                        <a:spcAft>
                          <a:spcPts val="200"/>
                        </a:spcAft>
                      </a:pPr>
                      <a:r>
                        <a:rPr lang="en-US" sz="1100" dirty="0">
                          <a:latin typeface="Arial" panose="020B0604020202020204" pitchFamily="34" charset="0"/>
                          <a:ea typeface="Times New Roman"/>
                          <a:cs typeface="Arial" panose="020B0604020202020204" pitchFamily="34" charset="0"/>
                        </a:rPr>
                        <a:t>Generic,</a:t>
                      </a:r>
                    </a:p>
                    <a:p>
                      <a:pPr marL="0" marR="0" algn="ctr">
                        <a:spcBef>
                          <a:spcPts val="200"/>
                        </a:spcBef>
                        <a:spcAft>
                          <a:spcPts val="200"/>
                        </a:spcAft>
                      </a:pPr>
                      <a:r>
                        <a:rPr lang="en-US" sz="1100" b="0" i="0" u="none" strike="noStrike" kern="1200" baseline="0" dirty="0">
                          <a:solidFill>
                            <a:schemeClr val="dk1"/>
                          </a:solidFill>
                          <a:latin typeface="Arial" panose="020B0604020202020204" pitchFamily="34" charset="0"/>
                          <a:ea typeface="+mn-ea"/>
                          <a:cs typeface="Arial" panose="020B0604020202020204" pitchFamily="34" charset="0"/>
                        </a:rPr>
                        <a:t>Concordia</a:t>
                      </a: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Treatment of ADHD as adjunct to stimulants</a:t>
                      </a:r>
                    </a:p>
                  </a:txBody>
                  <a:tcPr marL="27305" marR="27305" marT="0" marB="0" anchor="ctr"/>
                </a:tc>
                <a:extLst>
                  <a:ext uri="{0D108BD9-81ED-4DB2-BD59-A6C34878D82A}">
                    <a16:rowId xmlns:a16="http://schemas.microsoft.com/office/drawing/2014/main" val="10004"/>
                  </a:ext>
                </a:extLst>
              </a:tr>
              <a:tr h="534885">
                <a:tc>
                  <a:txBody>
                    <a:bodyPr/>
                    <a:lstStyle/>
                    <a:p>
                      <a:pPr marL="0" marR="0">
                        <a:spcBef>
                          <a:spcPts val="200"/>
                        </a:spcBef>
                        <a:spcAft>
                          <a:spcPts val="200"/>
                        </a:spcAft>
                      </a:pPr>
                      <a:r>
                        <a:rPr lang="en-US" sz="1100" dirty="0">
                          <a:latin typeface="Arial" panose="020B0604020202020204" pitchFamily="34" charset="0"/>
                          <a:ea typeface="Times New Roman"/>
                          <a:cs typeface="Arial" panose="020B0604020202020204" pitchFamily="34" charset="0"/>
                        </a:rPr>
                        <a:t>guanfacine ER (Intuniv™)</a:t>
                      </a:r>
                    </a:p>
                  </a:txBody>
                  <a:tcPr marL="27305" marR="27305" marT="0" marB="0" anchor="ctr"/>
                </a:tc>
                <a:tc>
                  <a:txBody>
                    <a:bodyPr/>
                    <a:lstStyle/>
                    <a:p>
                      <a:pPr marL="0" marR="0" algn="ctr">
                        <a:spcBef>
                          <a:spcPts val="200"/>
                        </a:spcBef>
                        <a:spcAft>
                          <a:spcPts val="200"/>
                        </a:spcAft>
                      </a:pPr>
                      <a:r>
                        <a:rPr lang="en-US" sz="1100" dirty="0">
                          <a:latin typeface="Arial" panose="020B0604020202020204" pitchFamily="34" charset="0"/>
                          <a:ea typeface="Times New Roman"/>
                          <a:cs typeface="Arial" panose="020B0604020202020204" pitchFamily="34" charset="0"/>
                        </a:rPr>
                        <a:t>generic,</a:t>
                      </a:r>
                      <a:br>
                        <a:rPr lang="en-US" sz="1100" dirty="0">
                          <a:latin typeface="Arial" panose="020B0604020202020204" pitchFamily="34" charset="0"/>
                          <a:ea typeface="Times New Roman"/>
                          <a:cs typeface="Arial" panose="020B0604020202020204" pitchFamily="34" charset="0"/>
                        </a:rPr>
                      </a:br>
                      <a:r>
                        <a:rPr lang="en-US" sz="1100" dirty="0">
                          <a:latin typeface="Arial" panose="020B0604020202020204" pitchFamily="34" charset="0"/>
                          <a:ea typeface="Times New Roman"/>
                          <a:cs typeface="Arial" panose="020B0604020202020204" pitchFamily="34" charset="0"/>
                        </a:rPr>
                        <a:t>Shire</a:t>
                      </a: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Treatment of ADHD as adjunct to stimulants</a:t>
                      </a:r>
                    </a:p>
                  </a:txBody>
                  <a:tcPr marL="27305" marR="27305" marT="0" marB="0" anchor="ctr"/>
                </a:tc>
                <a:extLst>
                  <a:ext uri="{0D108BD9-81ED-4DB2-BD59-A6C34878D82A}">
                    <a16:rowId xmlns:a16="http://schemas.microsoft.com/office/drawing/2014/main" val="10005"/>
                  </a:ext>
                </a:extLst>
              </a:tr>
              <a:tr h="443367">
                <a:tc>
                  <a:txBody>
                    <a:bodyPr/>
                    <a:lstStyle/>
                    <a:p>
                      <a:pPr marL="0" marR="0" algn="l" defTabSz="914400" rtl="0" eaLnBrk="1" latinLnBrk="0" hangingPunct="1">
                        <a:spcBef>
                          <a:spcPts val="200"/>
                        </a:spcBef>
                        <a:spcAft>
                          <a:spcPts val="200"/>
                        </a:spcAft>
                      </a:pPr>
                      <a:r>
                        <a:rPr lang="en-US" sz="1100" kern="1200" dirty="0">
                          <a:solidFill>
                            <a:schemeClr val="dk1"/>
                          </a:solidFill>
                          <a:latin typeface="Arial" panose="020B0604020202020204" pitchFamily="34" charset="0"/>
                          <a:ea typeface="+mn-ea"/>
                          <a:cs typeface="Arial" panose="020B0604020202020204" pitchFamily="34" charset="0"/>
                        </a:rPr>
                        <a:t>viloxazine (Qelbree™)</a:t>
                      </a:r>
                      <a:endParaRPr lang="en-US" sz="1100" kern="1200" dirty="0">
                        <a:solidFill>
                          <a:schemeClr val="dk1"/>
                        </a:solidFill>
                        <a:latin typeface="Arial" panose="020B0604020202020204" pitchFamily="34" charset="0"/>
                        <a:ea typeface="Times New Roman"/>
                        <a:cs typeface="Arial" panose="020B0604020202020204" pitchFamily="34" charset="0"/>
                      </a:endParaRPr>
                    </a:p>
                  </a:txBody>
                  <a:tcPr marL="27305" marR="27305" marT="0" marB="0" anchor="ctr"/>
                </a:tc>
                <a:tc>
                  <a:txBody>
                    <a:bodyPr/>
                    <a:lstStyle/>
                    <a:p>
                      <a:pPr marL="0" marR="0" algn="ctr" defTabSz="914400" rtl="0" eaLnBrk="1" latinLnBrk="0" hangingPunct="1">
                        <a:spcBef>
                          <a:spcPts val="200"/>
                        </a:spcBef>
                        <a:spcAft>
                          <a:spcPts val="200"/>
                        </a:spcAft>
                      </a:pPr>
                      <a:r>
                        <a:rPr lang="en-US" sz="1100" kern="1200" dirty="0">
                          <a:solidFill>
                            <a:schemeClr val="dk1"/>
                          </a:solidFill>
                          <a:latin typeface="Arial" panose="020B0604020202020204" pitchFamily="34" charset="0"/>
                          <a:ea typeface="+mn-ea"/>
                          <a:cs typeface="Arial" panose="020B0604020202020204" pitchFamily="34" charset="0"/>
                        </a:rPr>
                        <a:t>Supernus</a:t>
                      </a:r>
                      <a:endParaRPr lang="en-US" sz="1100" kern="1200" dirty="0">
                        <a:solidFill>
                          <a:schemeClr val="dk1"/>
                        </a:solidFill>
                        <a:latin typeface="Arial" panose="020B0604020202020204" pitchFamily="34" charset="0"/>
                        <a:ea typeface="Times New Roman"/>
                        <a:cs typeface="Arial" panose="020B0604020202020204" pitchFamily="34" charset="0"/>
                      </a:endParaRP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27305" marR="27305" marT="0" marB="0" anchor="ctr"/>
                </a:tc>
                <a:tc>
                  <a:txBody>
                    <a:bodyPr/>
                    <a:lstStyle/>
                    <a:p>
                      <a:pPr marL="0" marR="0" algn="ctr">
                        <a:spcBef>
                          <a:spcPts val="200"/>
                        </a:spcBef>
                        <a:spcAft>
                          <a:spcPts val="200"/>
                        </a:spcAft>
                      </a:pPr>
                      <a:r>
                        <a:rPr lang="en-US" sz="1100" dirty="0">
                          <a:highlight>
                            <a:srgbClr val="00FFFF"/>
                          </a:highlight>
                          <a:latin typeface="Arial"/>
                          <a:ea typeface="Times New Roman"/>
                          <a:cs typeface="Arial"/>
                        </a:rPr>
                        <a:t>X</a:t>
                      </a: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27305" marR="2730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100" dirty="0">
                          <a:latin typeface="Arial"/>
                          <a:ea typeface="Times New Roman"/>
                          <a:cs typeface="Arial"/>
                        </a:rPr>
                        <a:t>--</a:t>
                      </a:r>
                    </a:p>
                  </a:txBody>
                  <a:tcPr marL="27305" marR="27305" marT="0" marB="0" anchor="ctr"/>
                </a:tc>
                <a:extLst>
                  <a:ext uri="{0D108BD9-81ED-4DB2-BD59-A6C34878D82A}">
                    <a16:rowId xmlns:a16="http://schemas.microsoft.com/office/drawing/2014/main" val="1814341044"/>
                  </a:ext>
                </a:extLst>
              </a:tr>
            </a:tbl>
          </a:graphicData>
        </a:graphic>
      </p:graphicFrame>
    </p:spTree>
    <p:extLst>
      <p:ext uri="{BB962C8B-B14F-4D97-AF65-F5344CB8AC3E}">
        <p14:creationId xmlns:p14="http://schemas.microsoft.com/office/powerpoint/2010/main" val="4287083808"/>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4E338-0E95-44D2-B65D-61B04F1FFBC9}"/>
              </a:ext>
            </a:extLst>
          </p:cNvPr>
          <p:cNvSpPr>
            <a:spLocks noGrp="1"/>
          </p:cNvSpPr>
          <p:nvPr>
            <p:ph type="title"/>
          </p:nvPr>
        </p:nvSpPr>
        <p:spPr/>
        <p:txBody>
          <a:bodyPr/>
          <a:lstStyle/>
          <a:p>
            <a:r>
              <a:rPr lang="en-US" dirty="0"/>
              <a:t>Stimulants and Related Agents</a:t>
            </a:r>
          </a:p>
        </p:txBody>
      </p:sp>
      <p:sp>
        <p:nvSpPr>
          <p:cNvPr id="3" name="Content Placeholder 2">
            <a:extLst>
              <a:ext uri="{FF2B5EF4-FFF2-40B4-BE49-F238E27FC236}">
                <a16:creationId xmlns:a16="http://schemas.microsoft.com/office/drawing/2014/main" id="{9B4C075D-1A43-44E0-A703-19078288D5AE}"/>
              </a:ext>
            </a:extLst>
          </p:cNvPr>
          <p:cNvSpPr>
            <a:spLocks noGrp="1"/>
          </p:cNvSpPr>
          <p:nvPr>
            <p:ph idx="1"/>
          </p:nvPr>
        </p:nvSpPr>
        <p:spPr>
          <a:xfrm>
            <a:off x="424070" y="666750"/>
            <a:ext cx="8229600" cy="3394472"/>
          </a:xfrm>
        </p:spPr>
        <p:txBody>
          <a:bodyPr/>
          <a:lstStyle/>
          <a:p>
            <a:pPr>
              <a:buNone/>
            </a:pPr>
            <a:r>
              <a:rPr lang="en-US" altLang="en-US" sz="2000" b="1" i="1" dirty="0">
                <a:solidFill>
                  <a:schemeClr val="tx1">
                    <a:lumMod val="50000"/>
                  </a:schemeClr>
                </a:solidFill>
              </a:rPr>
              <a:t>Class Summary:</a:t>
            </a:r>
          </a:p>
          <a:p>
            <a:r>
              <a:rPr lang="en-US" sz="2000" dirty="0">
                <a:solidFill>
                  <a:srgbClr val="000000"/>
                </a:solidFill>
              </a:rPr>
              <a:t>ADHD has been diagnosed in approximately 9.4% of children 2 to 17 years of age and about 4% of adults </a:t>
            </a:r>
          </a:p>
          <a:p>
            <a:r>
              <a:rPr lang="en-US" sz="2000" dirty="0">
                <a:solidFill>
                  <a:srgbClr val="000000"/>
                </a:solidFill>
              </a:rPr>
              <a:t>Meta-analyses and reviews confirm the short-term efficacy of stimulant medications in reducing the core symptoms of ADHD: inattention, hyperactivity, and impulsivity</a:t>
            </a:r>
          </a:p>
          <a:p>
            <a:r>
              <a:rPr lang="en-US" sz="2000" dirty="0">
                <a:solidFill>
                  <a:srgbClr val="000000"/>
                </a:solidFill>
              </a:rPr>
              <a:t>Studies have not shown clear advantages of any one stimulant medication over another or between dosage forms of a given agent   </a:t>
            </a:r>
          </a:p>
          <a:p>
            <a:r>
              <a:rPr lang="en-US" sz="2000" dirty="0">
                <a:solidFill>
                  <a:srgbClr val="000000"/>
                </a:solidFill>
              </a:rPr>
              <a:t>The AAP states that stimulants are equally effective for ADHD</a:t>
            </a:r>
          </a:p>
          <a:p>
            <a:r>
              <a:rPr lang="en-US" sz="2000" dirty="0">
                <a:solidFill>
                  <a:srgbClr val="000000"/>
                </a:solidFill>
              </a:rPr>
              <a:t>The AAP recommends that, if a trial with 1 drug compound group is ineffective or poorly tolerated, a trial of a medication from a different drug group should be used</a:t>
            </a:r>
          </a:p>
          <a:p>
            <a:endParaRPr lang="en-US" sz="2000" dirty="0"/>
          </a:p>
        </p:txBody>
      </p:sp>
    </p:spTree>
    <p:extLst>
      <p:ext uri="{BB962C8B-B14F-4D97-AF65-F5344CB8AC3E}">
        <p14:creationId xmlns:p14="http://schemas.microsoft.com/office/powerpoint/2010/main" val="2556967043"/>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2572A-46EB-455D-B2E7-D7689015BF6A}"/>
              </a:ext>
            </a:extLst>
          </p:cNvPr>
          <p:cNvSpPr>
            <a:spLocks noGrp="1"/>
          </p:cNvSpPr>
          <p:nvPr>
            <p:ph type="title"/>
          </p:nvPr>
        </p:nvSpPr>
        <p:spPr/>
        <p:txBody>
          <a:bodyPr/>
          <a:lstStyle/>
          <a:p>
            <a:r>
              <a:rPr lang="en-US" dirty="0"/>
              <a:t>Stimulants and Related Agents</a:t>
            </a:r>
          </a:p>
        </p:txBody>
      </p:sp>
      <p:sp>
        <p:nvSpPr>
          <p:cNvPr id="3" name="Content Placeholder 2">
            <a:extLst>
              <a:ext uri="{FF2B5EF4-FFF2-40B4-BE49-F238E27FC236}">
                <a16:creationId xmlns:a16="http://schemas.microsoft.com/office/drawing/2014/main" id="{E37523BB-1579-4E32-B3BB-13968BF5F965}"/>
              </a:ext>
            </a:extLst>
          </p:cNvPr>
          <p:cNvSpPr>
            <a:spLocks noGrp="1"/>
          </p:cNvSpPr>
          <p:nvPr>
            <p:ph idx="1"/>
          </p:nvPr>
        </p:nvSpPr>
        <p:spPr>
          <a:xfrm>
            <a:off x="457200" y="992888"/>
            <a:ext cx="8229600" cy="3407661"/>
          </a:xfrm>
        </p:spPr>
        <p:txBody>
          <a:bodyPr/>
          <a:lstStyle/>
          <a:p>
            <a:pPr>
              <a:buNone/>
            </a:pPr>
            <a:r>
              <a:rPr lang="en-US" altLang="en-US" sz="2000" b="1" i="1" dirty="0">
                <a:solidFill>
                  <a:schemeClr val="tx1">
                    <a:lumMod val="50000"/>
                  </a:schemeClr>
                </a:solidFill>
              </a:rPr>
              <a:t>Class Summary:</a:t>
            </a:r>
          </a:p>
          <a:p>
            <a:r>
              <a:rPr lang="en-US" sz="2000" b="0" i="0" u="none" strike="noStrike" baseline="0" dirty="0">
                <a:solidFill>
                  <a:srgbClr val="000000"/>
                </a:solidFill>
                <a:latin typeface="Calibri" panose="020F0502020204030204" pitchFamily="34" charset="0"/>
              </a:rPr>
              <a:t>The AAP guidelines now also include a recommendation to screen patients for comorbidities such as depression, anxiety and substance use. </a:t>
            </a:r>
          </a:p>
          <a:p>
            <a:r>
              <a:rPr lang="en-US" sz="2000" dirty="0">
                <a:solidFill>
                  <a:srgbClr val="000000"/>
                </a:solidFill>
              </a:rPr>
              <a:t>The individual agents used for the treatment of ADHD are associated with different contraindications and precautions for use</a:t>
            </a:r>
          </a:p>
          <a:p>
            <a:r>
              <a:rPr lang="en-US" sz="2000" dirty="0">
                <a:solidFill>
                  <a:srgbClr val="000000"/>
                </a:solidFill>
              </a:rPr>
              <a:t>This may influence the selection of appropriate therapy in patients with comorbidities (e.g., coexistent tic disorders or Tourette’s syndrome)</a:t>
            </a:r>
          </a:p>
          <a:p>
            <a:r>
              <a:rPr lang="en-US" sz="2000" dirty="0">
                <a:solidFill>
                  <a:srgbClr val="000000"/>
                </a:solidFill>
              </a:rPr>
              <a:t>The 2019 AAP Clinical Practice Guideline for children with ADHD recommends stimulant medication and/or behavioral therapy for the treatment of ADHD in children</a:t>
            </a:r>
          </a:p>
          <a:p>
            <a:pPr marL="0" indent="0">
              <a:buNone/>
            </a:pPr>
            <a:endParaRPr lang="en-US" sz="2000" dirty="0"/>
          </a:p>
        </p:txBody>
      </p:sp>
    </p:spTree>
    <p:extLst>
      <p:ext uri="{BB962C8B-B14F-4D97-AF65-F5344CB8AC3E}">
        <p14:creationId xmlns:p14="http://schemas.microsoft.com/office/powerpoint/2010/main" val="314152099"/>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8AEB-B0D8-445F-A4EB-CEC2F2495B91}"/>
              </a:ext>
            </a:extLst>
          </p:cNvPr>
          <p:cNvSpPr>
            <a:spLocks noGrp="1"/>
          </p:cNvSpPr>
          <p:nvPr>
            <p:ph type="title"/>
          </p:nvPr>
        </p:nvSpPr>
        <p:spPr/>
        <p:txBody>
          <a:bodyPr/>
          <a:lstStyle/>
          <a:p>
            <a:r>
              <a:rPr lang="en-US" dirty="0"/>
              <a:t>Stimulants and Related Agents</a:t>
            </a:r>
          </a:p>
        </p:txBody>
      </p:sp>
      <p:sp>
        <p:nvSpPr>
          <p:cNvPr id="3" name="Content Placeholder 2">
            <a:extLst>
              <a:ext uri="{FF2B5EF4-FFF2-40B4-BE49-F238E27FC236}">
                <a16:creationId xmlns:a16="http://schemas.microsoft.com/office/drawing/2014/main" id="{891F4CCD-422D-4A69-B937-0BEBA18E3313}"/>
              </a:ext>
            </a:extLst>
          </p:cNvPr>
          <p:cNvSpPr>
            <a:spLocks noGrp="1"/>
          </p:cNvSpPr>
          <p:nvPr>
            <p:ph idx="1"/>
          </p:nvPr>
        </p:nvSpPr>
        <p:spPr>
          <a:xfrm>
            <a:off x="457200" y="895350"/>
            <a:ext cx="8229600" cy="3581400"/>
          </a:xfrm>
        </p:spPr>
        <p:txBody>
          <a:bodyPr/>
          <a:lstStyle/>
          <a:p>
            <a:pPr>
              <a:buNone/>
            </a:pPr>
            <a:r>
              <a:rPr lang="en-US" altLang="en-US" sz="2000" b="1" i="1" dirty="0">
                <a:solidFill>
                  <a:schemeClr val="tx1">
                    <a:lumMod val="50000"/>
                  </a:schemeClr>
                </a:solidFill>
              </a:rPr>
              <a:t>Class Summary:</a:t>
            </a:r>
          </a:p>
          <a:p>
            <a:r>
              <a:rPr lang="en-US" sz="2000" dirty="0">
                <a:solidFill>
                  <a:srgbClr val="000000"/>
                </a:solidFill>
              </a:rPr>
              <a:t>The guideline states that, in many cases, the stimulants improve the child’s ability to follow rules and decrease emotional overactivity, leading to improved relationships and performance</a:t>
            </a:r>
          </a:p>
          <a:p>
            <a:r>
              <a:rPr lang="en-US" sz="2000" dirty="0">
                <a:solidFill>
                  <a:srgbClr val="000000"/>
                </a:solidFill>
              </a:rPr>
              <a:t>Studies have shown that 70% to 75% of patients respond to the first stimulant medication on which they are started; response increases to 90% to 95% when a second stimulant is tried </a:t>
            </a:r>
          </a:p>
          <a:p>
            <a:r>
              <a:rPr lang="en-US" sz="2000" dirty="0">
                <a:solidFill>
                  <a:srgbClr val="000000"/>
                </a:solidFill>
              </a:rPr>
              <a:t>Once-daily dosage forms may enhance compliance and decrease the risk of diversion. </a:t>
            </a:r>
          </a:p>
          <a:p>
            <a:endParaRPr lang="en-US" sz="2000" dirty="0"/>
          </a:p>
        </p:txBody>
      </p:sp>
    </p:spTree>
    <p:extLst>
      <p:ext uri="{BB962C8B-B14F-4D97-AF65-F5344CB8AC3E}">
        <p14:creationId xmlns:p14="http://schemas.microsoft.com/office/powerpoint/2010/main" val="1856318554"/>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8AEB-B0D8-445F-A4EB-CEC2F2495B91}"/>
              </a:ext>
            </a:extLst>
          </p:cNvPr>
          <p:cNvSpPr>
            <a:spLocks noGrp="1"/>
          </p:cNvSpPr>
          <p:nvPr>
            <p:ph type="title"/>
          </p:nvPr>
        </p:nvSpPr>
        <p:spPr/>
        <p:txBody>
          <a:bodyPr/>
          <a:lstStyle/>
          <a:p>
            <a:r>
              <a:rPr lang="en-US" dirty="0"/>
              <a:t>Stimulants and Related Agents</a:t>
            </a:r>
          </a:p>
        </p:txBody>
      </p:sp>
      <p:sp>
        <p:nvSpPr>
          <p:cNvPr id="3" name="Content Placeholder 2">
            <a:extLst>
              <a:ext uri="{FF2B5EF4-FFF2-40B4-BE49-F238E27FC236}">
                <a16:creationId xmlns:a16="http://schemas.microsoft.com/office/drawing/2014/main" id="{891F4CCD-422D-4A69-B937-0BEBA18E3313}"/>
              </a:ext>
            </a:extLst>
          </p:cNvPr>
          <p:cNvSpPr>
            <a:spLocks noGrp="1"/>
          </p:cNvSpPr>
          <p:nvPr>
            <p:ph idx="1"/>
          </p:nvPr>
        </p:nvSpPr>
        <p:spPr>
          <a:xfrm>
            <a:off x="457200" y="992888"/>
            <a:ext cx="8229600" cy="3144533"/>
          </a:xfrm>
        </p:spPr>
        <p:txBody>
          <a:bodyPr/>
          <a:lstStyle/>
          <a:p>
            <a:pPr>
              <a:buNone/>
            </a:pPr>
            <a:r>
              <a:rPr lang="en-US" altLang="en-US" sz="2000" b="1" i="1" dirty="0">
                <a:solidFill>
                  <a:schemeClr val="tx1">
                    <a:lumMod val="50000"/>
                  </a:schemeClr>
                </a:solidFill>
              </a:rPr>
              <a:t>Class Summary:</a:t>
            </a:r>
          </a:p>
          <a:p>
            <a:r>
              <a:rPr lang="en-US" sz="2000" dirty="0">
                <a:solidFill>
                  <a:srgbClr val="000000"/>
                </a:solidFill>
              </a:rPr>
              <a:t>Vyvanse is the first and only FDA-approved treatment for moderate to severe binge eating disorder in adults</a:t>
            </a:r>
          </a:p>
          <a:p>
            <a:r>
              <a:rPr lang="en-US" sz="2000" b="0" i="0" u="none" strike="noStrike" baseline="0" dirty="0" err="1">
                <a:solidFill>
                  <a:srgbClr val="000000"/>
                </a:solidFill>
                <a:latin typeface="Calibri" panose="020F0502020204030204" pitchFamily="34" charset="0"/>
              </a:rPr>
              <a:t>Jornay</a:t>
            </a:r>
            <a:r>
              <a:rPr lang="en-US" sz="2000" b="0" i="0" u="none" strike="noStrike" baseline="0" dirty="0">
                <a:solidFill>
                  <a:srgbClr val="000000"/>
                </a:solidFill>
                <a:latin typeface="Calibri" panose="020F0502020204030204" pitchFamily="34" charset="0"/>
              </a:rPr>
              <a:t> PM is </a:t>
            </a:r>
            <a:r>
              <a:rPr lang="en-US" sz="2000" b="0" i="0" u="none" strike="noStrike" baseline="0" dirty="0" err="1">
                <a:solidFill>
                  <a:srgbClr val="000000"/>
                </a:solidFill>
                <a:latin typeface="Calibri" panose="020F0502020204030204" pitchFamily="34" charset="0"/>
              </a:rPr>
              <a:t>dosedin</a:t>
            </a:r>
            <a:r>
              <a:rPr lang="en-US" sz="2000" b="0" i="0" u="none" strike="noStrike" baseline="0" dirty="0">
                <a:solidFill>
                  <a:srgbClr val="000000"/>
                </a:solidFill>
                <a:latin typeface="Calibri" panose="020F0502020204030204" pitchFamily="34" charset="0"/>
              </a:rPr>
              <a:t> the evening prior to its expected effect, as the pharmacokinetics of the formulation result in drug exposure beginning the following morning. </a:t>
            </a:r>
          </a:p>
          <a:p>
            <a:r>
              <a:rPr lang="en-US" sz="2000" dirty="0">
                <a:solidFill>
                  <a:srgbClr val="000000"/>
                </a:solidFill>
                <a:latin typeface="Calibri" panose="020F0502020204030204" pitchFamily="34" charset="0"/>
              </a:rPr>
              <a:t>Except for atomoxetine (Strattera), clonidine ER (</a:t>
            </a:r>
            <a:r>
              <a:rPr lang="en-US" sz="2000" dirty="0" err="1">
                <a:solidFill>
                  <a:srgbClr val="000000"/>
                </a:solidFill>
                <a:latin typeface="Calibri" panose="020F0502020204030204" pitchFamily="34" charset="0"/>
              </a:rPr>
              <a:t>Kapvay</a:t>
            </a:r>
            <a:r>
              <a:rPr lang="en-US" sz="2000" dirty="0">
                <a:solidFill>
                  <a:srgbClr val="000000"/>
                </a:solidFill>
                <a:latin typeface="Calibri" panose="020F0502020204030204" pitchFamily="34" charset="0"/>
              </a:rPr>
              <a:t>), guanfacine ER (</a:t>
            </a:r>
            <a:r>
              <a:rPr lang="en-US" sz="2000" dirty="0" err="1">
                <a:solidFill>
                  <a:srgbClr val="000000"/>
                </a:solidFill>
                <a:latin typeface="Calibri" panose="020F0502020204030204" pitchFamily="34" charset="0"/>
              </a:rPr>
              <a:t>Intuniv</a:t>
            </a:r>
            <a:r>
              <a:rPr lang="en-US" sz="2000" dirty="0">
                <a:solidFill>
                  <a:srgbClr val="000000"/>
                </a:solidFill>
                <a:latin typeface="Calibri" panose="020F0502020204030204" pitchFamily="34" charset="0"/>
              </a:rPr>
              <a:t>), and viloxazine (Qelbree), all of the drugs approved for treatment of ADHD by the FDA are stimulants and are classified as controlled substances. </a:t>
            </a:r>
          </a:p>
          <a:p>
            <a:endParaRPr lang="en-US" sz="2400" dirty="0">
              <a:solidFill>
                <a:srgbClr val="000000"/>
              </a:solidFill>
            </a:endParaRPr>
          </a:p>
          <a:p>
            <a:endParaRPr lang="en-US" sz="2000" dirty="0">
              <a:solidFill>
                <a:srgbClr val="000000"/>
              </a:solidFill>
            </a:endParaRPr>
          </a:p>
          <a:p>
            <a:pPr marL="0" indent="0">
              <a:buNone/>
            </a:pPr>
            <a:endParaRPr lang="en-US" sz="2000" dirty="0">
              <a:solidFill>
                <a:srgbClr val="000000"/>
              </a:solidFill>
            </a:endParaRPr>
          </a:p>
          <a:p>
            <a:endParaRPr lang="en-US" sz="2000" dirty="0"/>
          </a:p>
        </p:txBody>
      </p:sp>
    </p:spTree>
    <p:extLst>
      <p:ext uri="{BB962C8B-B14F-4D97-AF65-F5344CB8AC3E}">
        <p14:creationId xmlns:p14="http://schemas.microsoft.com/office/powerpoint/2010/main" val="1820489460"/>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BC3A22-AA7C-4CEE-B822-E6A034C16120}"/>
              </a:ext>
            </a:extLst>
          </p:cNvPr>
          <p:cNvSpPr>
            <a:spLocks noGrp="1"/>
          </p:cNvSpPr>
          <p:nvPr>
            <p:ph type="ctrTitle"/>
          </p:nvPr>
        </p:nvSpPr>
        <p:spPr/>
        <p:txBody>
          <a:bodyPr lIns="91440" tIns="45720" rIns="91440" bIns="45720" anchor="b"/>
          <a:lstStyle/>
          <a:p>
            <a:r>
              <a:rPr lang="en-US" dirty="0">
                <a:cs typeface="Calibri"/>
              </a:rPr>
              <a:t>New Drug Reviews</a:t>
            </a:r>
            <a:endParaRPr lang="en-US" dirty="0"/>
          </a:p>
        </p:txBody>
      </p:sp>
      <p:sp>
        <p:nvSpPr>
          <p:cNvPr id="7" name="Subtitle 6">
            <a:extLst>
              <a:ext uri="{FF2B5EF4-FFF2-40B4-BE49-F238E27FC236}">
                <a16:creationId xmlns:a16="http://schemas.microsoft.com/office/drawing/2014/main" id="{37F7190D-7D27-406C-8065-71575C1E78E4}"/>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70657186"/>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5E4F-8621-46C3-AB64-35CC2B4F562A}"/>
              </a:ext>
            </a:extLst>
          </p:cNvPr>
          <p:cNvSpPr>
            <a:spLocks noGrp="1"/>
          </p:cNvSpPr>
          <p:nvPr>
            <p:ph type="title"/>
          </p:nvPr>
        </p:nvSpPr>
        <p:spPr>
          <a:xfrm>
            <a:off x="457200" y="135639"/>
            <a:ext cx="8229600" cy="607311"/>
          </a:xfrm>
        </p:spPr>
        <p:txBody>
          <a:bodyPr/>
          <a:lstStyle/>
          <a:p>
            <a:r>
              <a:rPr lang="en-US" sz="3200" u="none" strike="noStrike" kern="0" spc="0" dirty="0" err="1">
                <a:ln>
                  <a:noFill/>
                </a:ln>
                <a:effectLst>
                  <a:outerShdw sx="0" sy="0">
                    <a:srgbClr val="000000"/>
                  </a:outerShdw>
                </a:effectLst>
                <a:latin typeface="Calibri" panose="020F0502020204030204" pitchFamily="34" charset="0"/>
                <a:ea typeface="MS Mincho" panose="02020609040205080304" pitchFamily="49" charset="-128"/>
                <a:cs typeface="Times New Roman" panose="02020603050405020304" pitchFamily="18" charset="0"/>
              </a:rPr>
              <a:t>Adbry</a:t>
            </a:r>
            <a:r>
              <a:rPr lang="en-US" sz="3200" u="none" strike="noStrike" kern="0" spc="0" dirty="0">
                <a:ln>
                  <a:noFill/>
                </a:ln>
                <a:effectLst>
                  <a:outerShdw sx="0" sy="0">
                    <a:srgbClr val="000000"/>
                  </a:outerShdw>
                </a:effectLst>
                <a:latin typeface="Calibri" panose="020F0502020204030204" pitchFamily="34" charset="0"/>
                <a:ea typeface="MS Mincho" panose="02020609040205080304" pitchFamily="49" charset="-128"/>
                <a:cs typeface="Times New Roman" panose="02020603050405020304" pitchFamily="18" charset="0"/>
              </a:rPr>
              <a:t> (tralokinumab-</a:t>
            </a:r>
            <a:r>
              <a:rPr lang="en-US" sz="3200" u="none" strike="noStrike" kern="0" spc="0" dirty="0" err="1">
                <a:ln>
                  <a:noFill/>
                </a:ln>
                <a:effectLst>
                  <a:outerShdw sx="0" sy="0">
                    <a:srgbClr val="000000"/>
                  </a:outerShdw>
                </a:effectLst>
                <a:latin typeface="Calibri" panose="020F0502020204030204" pitchFamily="34" charset="0"/>
                <a:ea typeface="MS Mincho" panose="02020609040205080304" pitchFamily="49" charset="-128"/>
                <a:cs typeface="Times New Roman" panose="02020603050405020304" pitchFamily="18" charset="0"/>
              </a:rPr>
              <a:t>idrm</a:t>
            </a:r>
            <a:r>
              <a:rPr lang="en-US" sz="3200" u="none" strike="noStrike" kern="0" spc="0" dirty="0">
                <a:ln>
                  <a:noFill/>
                </a:ln>
                <a:effectLst>
                  <a:outerShdw sx="0" sy="0">
                    <a:srgbClr val="000000"/>
                  </a:outerShdw>
                </a:effectLst>
                <a:latin typeface="Calibri" panose="020F0502020204030204" pitchFamily="34" charset="0"/>
                <a:ea typeface="MS Mincho" panose="02020609040205080304" pitchFamily="49" charset="-128"/>
                <a:cs typeface="Times New Roman" panose="02020603050405020304" pitchFamily="18" charset="0"/>
              </a:rPr>
              <a:t>)</a:t>
            </a:r>
            <a:endParaRPr lang="en-US" sz="3200" kern="0" dirty="0">
              <a:solidFill>
                <a:srgbClr val="000000"/>
              </a:solidFill>
              <a:effectLst>
                <a:outerShdw sx="0" sy="0">
                  <a:srgbClr val="000000"/>
                </a:outerShdw>
              </a:effectLst>
              <a:latin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FB4D94F-FAD1-4081-9E22-F055E6D2DB66}"/>
              </a:ext>
            </a:extLst>
          </p:cNvPr>
          <p:cNvSpPr>
            <a:spLocks noGrp="1"/>
          </p:cNvSpPr>
          <p:nvPr>
            <p:ph idx="1"/>
          </p:nvPr>
        </p:nvSpPr>
        <p:spPr>
          <a:xfrm>
            <a:off x="152400" y="971550"/>
            <a:ext cx="8534400" cy="3470672"/>
          </a:xfrm>
        </p:spPr>
        <p:txBody>
          <a:bodyPr/>
          <a:lstStyle/>
          <a:p>
            <a:pPr marR="0" lvl="0" fontAlgn="base">
              <a:buClr>
                <a:srgbClr val="000000"/>
              </a:buClr>
            </a:pPr>
            <a:r>
              <a:rPr lang="en-US" sz="2000" dirty="0" err="1">
                <a:solidFill>
                  <a:srgbClr val="000000"/>
                </a:solidFill>
              </a:rPr>
              <a:t>Adbry</a:t>
            </a:r>
            <a:r>
              <a:rPr lang="en-US" sz="2000" dirty="0">
                <a:solidFill>
                  <a:srgbClr val="000000"/>
                </a:solidFill>
              </a:rPr>
              <a:t> (tralokinumab-</a:t>
            </a:r>
            <a:r>
              <a:rPr lang="en-US" sz="2000" dirty="0" err="1">
                <a:solidFill>
                  <a:srgbClr val="000000"/>
                </a:solidFill>
              </a:rPr>
              <a:t>idrm</a:t>
            </a:r>
            <a:r>
              <a:rPr lang="en-US" sz="2000" dirty="0">
                <a:solidFill>
                  <a:srgbClr val="000000"/>
                </a:solidFill>
              </a:rPr>
              <a:t>), an interleukin-13 antagonist, is approved for the treatment of moderate-to-severe atopic dermatitis in adult patients whose disease is not adequately controlled with topical prescription therapies or when those therapies are not advisable; therapy can be used with or without topical corticosteroids. </a:t>
            </a:r>
          </a:p>
          <a:p>
            <a:pPr marL="0" marR="0" lvl="0" indent="0" fontAlgn="base">
              <a:spcBef>
                <a:spcPts val="0"/>
              </a:spcBef>
              <a:buClr>
                <a:srgbClr val="000000"/>
              </a:buClr>
              <a:buNone/>
            </a:pPr>
            <a:endParaRPr lang="en-US" sz="2000" u="none" strike="noStrike" kern="0" spc="0" dirty="0">
              <a:ln>
                <a:noFill/>
              </a:ln>
              <a:effectLst>
                <a:outerShdw sx="0" sy="0">
                  <a:srgbClr val="000000"/>
                </a:outerShdw>
              </a:effectLst>
              <a:latin typeface="Calibri" panose="020F0502020204030204" pitchFamily="34" charset="0"/>
              <a:ea typeface="MS Mincho" panose="02020609040205080304" pitchFamily="49" charset="-128"/>
              <a:cs typeface="Times New Roman" panose="02020603050405020304" pitchFamily="18" charset="0"/>
            </a:endParaRPr>
          </a:p>
          <a:p>
            <a:pPr fontAlgn="base">
              <a:buClr>
                <a:srgbClr val="000000"/>
              </a:buClr>
            </a:pPr>
            <a:r>
              <a:rPr lang="en-US" sz="2000" dirty="0">
                <a:solidFill>
                  <a:srgbClr val="000000"/>
                </a:solidFill>
              </a:rPr>
              <a:t>It is available as a 150 mg/mL solution in a single-dose, prefilled syringe with needle guard for subcutaneous injection into the thigh or abdomen, except for the 5 cm around the navel (upper arm can also be used for caregiver administration). </a:t>
            </a:r>
          </a:p>
        </p:txBody>
      </p:sp>
    </p:spTree>
    <p:extLst>
      <p:ext uri="{BB962C8B-B14F-4D97-AF65-F5344CB8AC3E}">
        <p14:creationId xmlns:p14="http://schemas.microsoft.com/office/powerpoint/2010/main" val="3911077693"/>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5E4F-8621-46C3-AB64-35CC2B4F562A}"/>
              </a:ext>
            </a:extLst>
          </p:cNvPr>
          <p:cNvSpPr>
            <a:spLocks noGrp="1"/>
          </p:cNvSpPr>
          <p:nvPr>
            <p:ph type="title"/>
          </p:nvPr>
        </p:nvSpPr>
        <p:spPr>
          <a:xfrm>
            <a:off x="457200" y="135639"/>
            <a:ext cx="8229600" cy="607311"/>
          </a:xfrm>
        </p:spPr>
        <p:txBody>
          <a:bodyPr/>
          <a:lstStyle/>
          <a:p>
            <a:r>
              <a:rPr lang="en-US" sz="3200" u="none" strike="noStrike" kern="0" spc="0" dirty="0" err="1">
                <a:ln>
                  <a:noFill/>
                </a:ln>
                <a:effectLst>
                  <a:outerShdw sx="0" sy="0">
                    <a:srgbClr val="000000"/>
                  </a:outerShdw>
                </a:effectLst>
                <a:latin typeface="Calibri" panose="020F0502020204030204" pitchFamily="34" charset="0"/>
                <a:ea typeface="MS Mincho" panose="02020609040205080304" pitchFamily="49" charset="-128"/>
                <a:cs typeface="Times New Roman" panose="02020603050405020304" pitchFamily="18" charset="0"/>
              </a:rPr>
              <a:t>Adbry</a:t>
            </a:r>
            <a:r>
              <a:rPr lang="en-US" sz="3200" u="none" strike="noStrike" kern="0" spc="0" dirty="0">
                <a:ln>
                  <a:noFill/>
                </a:ln>
                <a:effectLst>
                  <a:outerShdw sx="0" sy="0">
                    <a:srgbClr val="000000"/>
                  </a:outerShdw>
                </a:effectLst>
                <a:latin typeface="Calibri" panose="020F0502020204030204" pitchFamily="34" charset="0"/>
                <a:ea typeface="MS Mincho" panose="02020609040205080304" pitchFamily="49" charset="-128"/>
                <a:cs typeface="Times New Roman" panose="02020603050405020304" pitchFamily="18" charset="0"/>
              </a:rPr>
              <a:t> (tralokinumab-</a:t>
            </a:r>
            <a:r>
              <a:rPr lang="en-US" sz="3200" u="none" strike="noStrike" kern="0" spc="0" dirty="0" err="1">
                <a:ln>
                  <a:noFill/>
                </a:ln>
                <a:effectLst>
                  <a:outerShdw sx="0" sy="0">
                    <a:srgbClr val="000000"/>
                  </a:outerShdw>
                </a:effectLst>
                <a:latin typeface="Calibri" panose="020F0502020204030204" pitchFamily="34" charset="0"/>
                <a:ea typeface="MS Mincho" panose="02020609040205080304" pitchFamily="49" charset="-128"/>
                <a:cs typeface="Times New Roman" panose="02020603050405020304" pitchFamily="18" charset="0"/>
              </a:rPr>
              <a:t>idrm</a:t>
            </a:r>
            <a:r>
              <a:rPr lang="en-US" sz="3200" u="none" strike="noStrike" kern="0" spc="0" dirty="0">
                <a:ln>
                  <a:noFill/>
                </a:ln>
                <a:effectLst>
                  <a:outerShdw sx="0" sy="0">
                    <a:srgbClr val="000000"/>
                  </a:outerShdw>
                </a:effectLst>
                <a:latin typeface="Calibri" panose="020F0502020204030204" pitchFamily="34" charset="0"/>
                <a:ea typeface="MS Mincho" panose="02020609040205080304" pitchFamily="49" charset="-128"/>
                <a:cs typeface="Times New Roman" panose="02020603050405020304" pitchFamily="18" charset="0"/>
              </a:rPr>
              <a:t>)</a:t>
            </a:r>
            <a:endParaRPr lang="en-US" sz="3200" kern="0" dirty="0">
              <a:solidFill>
                <a:srgbClr val="000000"/>
              </a:solidFill>
              <a:effectLst>
                <a:outerShdw sx="0" sy="0">
                  <a:srgbClr val="000000"/>
                </a:outerShdw>
              </a:effectLst>
              <a:latin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FB4D94F-FAD1-4081-9E22-F055E6D2DB66}"/>
              </a:ext>
            </a:extLst>
          </p:cNvPr>
          <p:cNvSpPr>
            <a:spLocks noGrp="1"/>
          </p:cNvSpPr>
          <p:nvPr>
            <p:ph idx="1"/>
          </p:nvPr>
        </p:nvSpPr>
        <p:spPr>
          <a:xfrm>
            <a:off x="152400" y="971550"/>
            <a:ext cx="8534400" cy="3470672"/>
          </a:xfrm>
        </p:spPr>
        <p:txBody>
          <a:bodyPr/>
          <a:lstStyle/>
          <a:p>
            <a:pPr marR="0" lvl="0" fontAlgn="base">
              <a:spcBef>
                <a:spcPts val="0"/>
              </a:spcBef>
              <a:buClr>
                <a:srgbClr val="000000"/>
              </a:buClr>
            </a:pPr>
            <a:r>
              <a:rPr lang="en-US" sz="2000" dirty="0">
                <a:solidFill>
                  <a:srgbClr val="000000"/>
                </a:solidFill>
              </a:rPr>
              <a:t>Recommended dosage is an initial dose of 600 mg (four 150 mg injections), followed by 300 mg (two 150 mg injections) administered every other week; a dosage of 300 mg every 4 weeks may be considered for patients &lt; 100 kg who achieve clear or almost clear skin after 16 weeks of treatment.</a:t>
            </a:r>
          </a:p>
          <a:p>
            <a:pPr marL="0" marR="0" lvl="0" indent="0" fontAlgn="base">
              <a:spcBef>
                <a:spcPts val="0"/>
              </a:spcBef>
              <a:buClr>
                <a:srgbClr val="000000"/>
              </a:buClr>
              <a:buNone/>
            </a:pPr>
            <a:r>
              <a:rPr lang="en-US" sz="2000" dirty="0">
                <a:solidFill>
                  <a:srgbClr val="000000"/>
                </a:solidFill>
              </a:rPr>
              <a:t> </a:t>
            </a:r>
          </a:p>
          <a:p>
            <a:pPr marR="0" lvl="0" fontAlgn="base">
              <a:lnSpc>
                <a:spcPct val="120000"/>
              </a:lnSpc>
              <a:spcAft>
                <a:spcPts val="300"/>
              </a:spcAft>
              <a:buClr>
                <a:srgbClr val="000000"/>
              </a:buClr>
            </a:pPr>
            <a:r>
              <a:rPr lang="en-US" sz="2000" dirty="0">
                <a:solidFill>
                  <a:srgbClr val="000000"/>
                </a:solidFill>
              </a:rPr>
              <a:t>Before initiation, complete age-appropriate vaccinations. </a:t>
            </a:r>
          </a:p>
          <a:p>
            <a:pPr marL="0" marR="0" lvl="0" indent="0" fontAlgn="base">
              <a:lnSpc>
                <a:spcPct val="120000"/>
              </a:lnSpc>
              <a:spcAft>
                <a:spcPts val="300"/>
              </a:spcAft>
              <a:buClr>
                <a:srgbClr val="000000"/>
              </a:buClr>
              <a:buNone/>
            </a:pPr>
            <a:endParaRPr lang="en-US" sz="2000" dirty="0">
              <a:solidFill>
                <a:srgbClr val="000000"/>
              </a:solidFill>
            </a:endParaRPr>
          </a:p>
          <a:p>
            <a:pPr fontAlgn="base">
              <a:spcBef>
                <a:spcPts val="0"/>
              </a:spcBef>
              <a:buClr>
                <a:srgbClr val="000000"/>
              </a:buClr>
            </a:pPr>
            <a:r>
              <a:rPr lang="en-US" sz="2000" dirty="0">
                <a:solidFill>
                  <a:srgbClr val="000000"/>
                </a:solidFill>
              </a:rPr>
              <a:t>It is intended for use under the guidance of a health care provider; patients and caregivers can self-inject following training</a:t>
            </a:r>
          </a:p>
        </p:txBody>
      </p:sp>
    </p:spTree>
    <p:extLst>
      <p:ext uri="{BB962C8B-B14F-4D97-AF65-F5344CB8AC3E}">
        <p14:creationId xmlns:p14="http://schemas.microsoft.com/office/powerpoint/2010/main" val="994096940"/>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5E4F-8621-46C3-AB64-35CC2B4F562A}"/>
              </a:ext>
            </a:extLst>
          </p:cNvPr>
          <p:cNvSpPr>
            <a:spLocks noGrp="1"/>
          </p:cNvSpPr>
          <p:nvPr>
            <p:ph type="title"/>
          </p:nvPr>
        </p:nvSpPr>
        <p:spPr>
          <a:xfrm>
            <a:off x="457200" y="135639"/>
            <a:ext cx="8229600" cy="607311"/>
          </a:xfrm>
        </p:spPr>
        <p:txBody>
          <a:bodyPr/>
          <a:lstStyle/>
          <a:p>
            <a:r>
              <a:rPr lang="en-US" sz="3200" u="none" strike="noStrike" kern="0" spc="0" dirty="0" err="1">
                <a:ln>
                  <a:noFill/>
                </a:ln>
                <a:effectLst>
                  <a:outerShdw sx="0" sy="0">
                    <a:srgbClr val="000000"/>
                  </a:outerShdw>
                </a:effectLst>
                <a:latin typeface="Calibri" panose="020F0502020204030204" pitchFamily="34" charset="0"/>
                <a:ea typeface="MS Mincho" panose="02020609040205080304" pitchFamily="49" charset="-128"/>
                <a:cs typeface="Times New Roman" panose="02020603050405020304" pitchFamily="18" charset="0"/>
              </a:rPr>
              <a:t>Adbry</a:t>
            </a:r>
            <a:r>
              <a:rPr lang="en-US" sz="3200" u="none" strike="noStrike" kern="0" spc="0" dirty="0">
                <a:ln>
                  <a:noFill/>
                </a:ln>
                <a:effectLst>
                  <a:outerShdw sx="0" sy="0">
                    <a:srgbClr val="000000"/>
                  </a:outerShdw>
                </a:effectLst>
                <a:latin typeface="Calibri" panose="020F0502020204030204" pitchFamily="34" charset="0"/>
                <a:ea typeface="MS Mincho" panose="02020609040205080304" pitchFamily="49" charset="-128"/>
                <a:cs typeface="Times New Roman" panose="02020603050405020304" pitchFamily="18" charset="0"/>
              </a:rPr>
              <a:t> (tralokinumab-</a:t>
            </a:r>
            <a:r>
              <a:rPr lang="en-US" sz="3200" u="none" strike="noStrike" kern="0" spc="0" dirty="0" err="1">
                <a:ln>
                  <a:noFill/>
                </a:ln>
                <a:effectLst>
                  <a:outerShdw sx="0" sy="0">
                    <a:srgbClr val="000000"/>
                  </a:outerShdw>
                </a:effectLst>
                <a:latin typeface="Calibri" panose="020F0502020204030204" pitchFamily="34" charset="0"/>
                <a:ea typeface="MS Mincho" panose="02020609040205080304" pitchFamily="49" charset="-128"/>
                <a:cs typeface="Times New Roman" panose="02020603050405020304" pitchFamily="18" charset="0"/>
              </a:rPr>
              <a:t>idrm</a:t>
            </a:r>
            <a:r>
              <a:rPr lang="en-US" sz="3200" u="none" strike="noStrike" kern="0" spc="0" dirty="0">
                <a:ln>
                  <a:noFill/>
                </a:ln>
                <a:effectLst>
                  <a:outerShdw sx="0" sy="0">
                    <a:srgbClr val="000000"/>
                  </a:outerShdw>
                </a:effectLst>
                <a:latin typeface="Calibri" panose="020F0502020204030204" pitchFamily="34" charset="0"/>
                <a:ea typeface="MS Mincho" panose="02020609040205080304" pitchFamily="49" charset="-128"/>
                <a:cs typeface="Times New Roman" panose="02020603050405020304" pitchFamily="18" charset="0"/>
              </a:rPr>
              <a:t>)</a:t>
            </a:r>
            <a:endParaRPr lang="en-US" sz="3200" kern="0" dirty="0">
              <a:solidFill>
                <a:srgbClr val="000000"/>
              </a:solidFill>
              <a:effectLst>
                <a:outerShdw sx="0" sy="0">
                  <a:srgbClr val="000000"/>
                </a:outerShdw>
              </a:effectLst>
              <a:latin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FB4D94F-FAD1-4081-9E22-F055E6D2DB66}"/>
              </a:ext>
            </a:extLst>
          </p:cNvPr>
          <p:cNvSpPr>
            <a:spLocks noGrp="1"/>
          </p:cNvSpPr>
          <p:nvPr>
            <p:ph idx="1"/>
          </p:nvPr>
        </p:nvSpPr>
        <p:spPr>
          <a:xfrm>
            <a:off x="152400" y="971550"/>
            <a:ext cx="8534400" cy="3470672"/>
          </a:xfrm>
        </p:spPr>
        <p:txBody>
          <a:bodyPr/>
          <a:lstStyle/>
          <a:p>
            <a:pPr fontAlgn="base">
              <a:spcBef>
                <a:spcPts val="0"/>
              </a:spcBef>
              <a:buClr>
                <a:srgbClr val="000000"/>
              </a:buClr>
            </a:pPr>
            <a:r>
              <a:rPr lang="en-US" sz="2000" dirty="0">
                <a:solidFill>
                  <a:srgbClr val="000000"/>
                </a:solidFill>
              </a:rPr>
              <a:t>For the initial 600 mg dose, administer each of the four 150 mg injections at different injection sites within the same body area. </a:t>
            </a:r>
          </a:p>
          <a:p>
            <a:pPr marL="0" indent="0" fontAlgn="base">
              <a:spcBef>
                <a:spcPts val="0"/>
              </a:spcBef>
              <a:buClr>
                <a:srgbClr val="000000"/>
              </a:buClr>
              <a:buNone/>
            </a:pPr>
            <a:endParaRPr lang="en-US" sz="2000" dirty="0">
              <a:solidFill>
                <a:srgbClr val="000000"/>
              </a:solidFill>
            </a:endParaRPr>
          </a:p>
          <a:p>
            <a:pPr marR="0" lvl="0" fontAlgn="base">
              <a:spcBef>
                <a:spcPts val="0"/>
              </a:spcBef>
              <a:buClr>
                <a:srgbClr val="000000"/>
              </a:buClr>
            </a:pPr>
            <a:r>
              <a:rPr lang="en-US" sz="2000" dirty="0">
                <a:solidFill>
                  <a:srgbClr val="000000"/>
                </a:solidFill>
              </a:rPr>
              <a:t>For the subsequent 300 mg doses, administer the two 150 mg injections at different injection sites within the same body area.</a:t>
            </a:r>
          </a:p>
          <a:p>
            <a:pPr marL="0" marR="0" lvl="0" indent="0" fontAlgn="base">
              <a:spcBef>
                <a:spcPts val="0"/>
              </a:spcBef>
              <a:buClr>
                <a:srgbClr val="000000"/>
              </a:buClr>
              <a:buNone/>
            </a:pPr>
            <a:endParaRPr lang="en-US" sz="2000" dirty="0">
              <a:solidFill>
                <a:srgbClr val="000000"/>
              </a:solidFill>
            </a:endParaRPr>
          </a:p>
          <a:p>
            <a:pPr fontAlgn="base">
              <a:spcBef>
                <a:spcPts val="0"/>
              </a:spcBef>
              <a:buClr>
                <a:srgbClr val="000000"/>
              </a:buClr>
            </a:pPr>
            <a:r>
              <a:rPr lang="en-US" sz="2000" dirty="0">
                <a:solidFill>
                  <a:srgbClr val="000000"/>
                </a:solidFill>
              </a:rPr>
              <a:t>Contraindications include known hypersensitivity to tralokinumab-</a:t>
            </a:r>
            <a:r>
              <a:rPr lang="en-US" sz="2000" dirty="0" err="1">
                <a:solidFill>
                  <a:srgbClr val="000000"/>
                </a:solidFill>
              </a:rPr>
              <a:t>ldrm</a:t>
            </a:r>
            <a:r>
              <a:rPr lang="en-US" sz="2000" dirty="0">
                <a:solidFill>
                  <a:srgbClr val="000000"/>
                </a:solidFill>
              </a:rPr>
              <a:t> or any excipients in </a:t>
            </a:r>
            <a:r>
              <a:rPr lang="en-US" sz="2000" dirty="0" err="1">
                <a:solidFill>
                  <a:srgbClr val="000000"/>
                </a:solidFill>
              </a:rPr>
              <a:t>Adbry</a:t>
            </a:r>
            <a:r>
              <a:rPr lang="en-US" sz="2000" dirty="0">
                <a:solidFill>
                  <a:srgbClr val="000000"/>
                </a:solidFill>
              </a:rPr>
              <a:t>. </a:t>
            </a:r>
          </a:p>
          <a:p>
            <a:pPr marL="0" marR="0" lvl="0" indent="0" fontAlgn="base">
              <a:lnSpc>
                <a:spcPct val="120000"/>
              </a:lnSpc>
              <a:spcBef>
                <a:spcPts val="300"/>
              </a:spcBef>
              <a:spcAft>
                <a:spcPts val="300"/>
              </a:spcAft>
              <a:buClr>
                <a:srgbClr val="000000"/>
              </a:buClr>
              <a:buNone/>
            </a:pPr>
            <a:r>
              <a:rPr lang="en-US" sz="1800" u="none" strike="noStrike" kern="0" spc="0" dirty="0">
                <a:ln>
                  <a:noFill/>
                </a:ln>
                <a:effectLst>
                  <a:outerShdw sx="0" sy="0">
                    <a:srgbClr val="000000"/>
                  </a:outerShdw>
                </a:effectLst>
                <a:latin typeface="Calibri" panose="020F0502020204030204" pitchFamily="34" charset="0"/>
                <a:ea typeface="MS Mincho" panose="02020609040205080304" pitchFamily="49" charset="-128"/>
                <a:cs typeface="Times New Roman" panose="02020603050405020304" pitchFamily="18" charset="0"/>
              </a:rPr>
              <a:t> </a:t>
            </a:r>
          </a:p>
          <a:p>
            <a:pPr marL="0" indent="0">
              <a:buNone/>
            </a:pPr>
            <a:endParaRPr lang="en-US" dirty="0"/>
          </a:p>
        </p:txBody>
      </p:sp>
    </p:spTree>
    <p:extLst>
      <p:ext uri="{BB962C8B-B14F-4D97-AF65-F5344CB8AC3E}">
        <p14:creationId xmlns:p14="http://schemas.microsoft.com/office/powerpoint/2010/main" val="3632514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D66BD-DBAB-4C20-A101-E9C978F04F7E}"/>
              </a:ext>
            </a:extLst>
          </p:cNvPr>
          <p:cNvSpPr>
            <a:spLocks noGrp="1"/>
          </p:cNvSpPr>
          <p:nvPr>
            <p:ph type="title"/>
          </p:nvPr>
        </p:nvSpPr>
        <p:spPr/>
        <p:txBody>
          <a:bodyPr/>
          <a:lstStyle/>
          <a:p>
            <a:r>
              <a:rPr lang="en-US" altLang="en-US" dirty="0"/>
              <a:t>Anticoagulants</a:t>
            </a:r>
            <a:endParaRPr lang="en-US" dirty="0"/>
          </a:p>
        </p:txBody>
      </p:sp>
      <p:sp>
        <p:nvSpPr>
          <p:cNvPr id="3" name="Content Placeholder 2">
            <a:extLst>
              <a:ext uri="{FF2B5EF4-FFF2-40B4-BE49-F238E27FC236}">
                <a16:creationId xmlns:a16="http://schemas.microsoft.com/office/drawing/2014/main" id="{9C749149-B0AC-4C70-A65D-681D86E95D3E}"/>
              </a:ext>
            </a:extLst>
          </p:cNvPr>
          <p:cNvSpPr>
            <a:spLocks noGrp="1"/>
          </p:cNvSpPr>
          <p:nvPr>
            <p:ph idx="1"/>
          </p:nvPr>
        </p:nvSpPr>
        <p:spPr>
          <a:xfrm>
            <a:off x="457200" y="874514"/>
            <a:ext cx="8229600" cy="3394472"/>
          </a:xfrm>
        </p:spPr>
        <p:txBody>
          <a:bodyPr/>
          <a:lstStyle/>
          <a:p>
            <a:pPr>
              <a:buNone/>
            </a:pPr>
            <a:r>
              <a:rPr lang="en-US" altLang="en-US" sz="2400" b="1" i="1" dirty="0">
                <a:solidFill>
                  <a:schemeClr val="tx1">
                    <a:lumMod val="50000"/>
                  </a:schemeClr>
                </a:solidFill>
              </a:rPr>
              <a:t>Class Overview – Other indications:</a:t>
            </a:r>
            <a:endParaRPr lang="en-US" dirty="0"/>
          </a:p>
          <a:p>
            <a:r>
              <a:rPr lang="en-US" sz="2000" dirty="0">
                <a:solidFill>
                  <a:srgbClr val="000000"/>
                </a:solidFill>
              </a:rPr>
              <a:t>enoxaparin (Lovenox) </a:t>
            </a:r>
          </a:p>
          <a:p>
            <a:pPr lvl="1">
              <a:buFont typeface="Wingdings" panose="05000000000000000000" pitchFamily="2" charset="2"/>
              <a:buChar char="Ø"/>
            </a:pPr>
            <a:r>
              <a:rPr lang="en-US" sz="2000" dirty="0">
                <a:solidFill>
                  <a:srgbClr val="000000"/>
                </a:solidFill>
              </a:rPr>
              <a:t>For the prophylaxis of ischemic complications of unstable angina and non-Q-wave myocardial infarction in conjunction with aspirin </a:t>
            </a:r>
          </a:p>
          <a:p>
            <a:pPr lvl="1">
              <a:buFont typeface="Wingdings" panose="05000000000000000000" pitchFamily="2" charset="2"/>
              <a:buChar char="Ø"/>
            </a:pPr>
            <a:r>
              <a:rPr lang="en-US" sz="2000" dirty="0">
                <a:solidFill>
                  <a:srgbClr val="000000"/>
                </a:solidFill>
              </a:rPr>
              <a:t>DVT prophylaxis to prevent thromboembolic complications in medical patients with severely restricted mobility during acute illness </a:t>
            </a:r>
          </a:p>
          <a:p>
            <a:pPr lvl="1">
              <a:buFont typeface="Wingdings" panose="05000000000000000000" pitchFamily="2" charset="2"/>
              <a:buChar char="Ø"/>
            </a:pPr>
            <a:r>
              <a:rPr lang="en-US" sz="2000" dirty="0">
                <a:solidFill>
                  <a:srgbClr val="000000"/>
                </a:solidFill>
              </a:rPr>
              <a:t>Treatment of acute ST-segment elevation myocardial infarction (STEMI) managed medically or with subsequent percutaneous coronary intervention (PCI) </a:t>
            </a:r>
          </a:p>
          <a:p>
            <a:endParaRPr lang="en-US" dirty="0"/>
          </a:p>
        </p:txBody>
      </p:sp>
    </p:spTree>
    <p:extLst>
      <p:ext uri="{BB962C8B-B14F-4D97-AF65-F5344CB8AC3E}">
        <p14:creationId xmlns:p14="http://schemas.microsoft.com/office/powerpoint/2010/main" val="1480012094"/>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5E4F-8621-46C3-AB64-35CC2B4F562A}"/>
              </a:ext>
            </a:extLst>
          </p:cNvPr>
          <p:cNvSpPr>
            <a:spLocks noGrp="1"/>
          </p:cNvSpPr>
          <p:nvPr>
            <p:ph type="title"/>
          </p:nvPr>
        </p:nvSpPr>
        <p:spPr>
          <a:xfrm>
            <a:off x="457200" y="135639"/>
            <a:ext cx="8229600" cy="607311"/>
          </a:xfrm>
        </p:spPr>
        <p:txBody>
          <a:bodyPr/>
          <a:lstStyle/>
          <a:p>
            <a:r>
              <a:rPr lang="en-US" sz="3200" u="none" strike="noStrike" kern="0" spc="0" dirty="0" err="1">
                <a:ln>
                  <a:noFill/>
                </a:ln>
                <a:effectLst>
                  <a:outerShdw sx="0" sy="0">
                    <a:srgbClr val="000000"/>
                  </a:outerShdw>
                </a:effectLst>
                <a:latin typeface="Calibri" panose="020F0502020204030204" pitchFamily="34" charset="0"/>
                <a:ea typeface="MS Mincho" panose="02020609040205080304" pitchFamily="49" charset="-128"/>
                <a:cs typeface="Times New Roman" panose="02020603050405020304" pitchFamily="18" charset="0"/>
              </a:rPr>
              <a:t>Adbry</a:t>
            </a:r>
            <a:r>
              <a:rPr lang="en-US" sz="3200" u="none" strike="noStrike" kern="0" spc="0" dirty="0">
                <a:ln>
                  <a:noFill/>
                </a:ln>
                <a:effectLst>
                  <a:outerShdw sx="0" sy="0">
                    <a:srgbClr val="000000"/>
                  </a:outerShdw>
                </a:effectLst>
                <a:latin typeface="Calibri" panose="020F0502020204030204" pitchFamily="34" charset="0"/>
                <a:ea typeface="MS Mincho" panose="02020609040205080304" pitchFamily="49" charset="-128"/>
                <a:cs typeface="Times New Roman" panose="02020603050405020304" pitchFamily="18" charset="0"/>
              </a:rPr>
              <a:t> (tralokinumab-</a:t>
            </a:r>
            <a:r>
              <a:rPr lang="en-US" sz="3200" u="none" strike="noStrike" kern="0" spc="0" dirty="0" err="1">
                <a:ln>
                  <a:noFill/>
                </a:ln>
                <a:effectLst>
                  <a:outerShdw sx="0" sy="0">
                    <a:srgbClr val="000000"/>
                  </a:outerShdw>
                </a:effectLst>
                <a:latin typeface="Calibri" panose="020F0502020204030204" pitchFamily="34" charset="0"/>
                <a:ea typeface="MS Mincho" panose="02020609040205080304" pitchFamily="49" charset="-128"/>
                <a:cs typeface="Times New Roman" panose="02020603050405020304" pitchFamily="18" charset="0"/>
              </a:rPr>
              <a:t>idrm</a:t>
            </a:r>
            <a:r>
              <a:rPr lang="en-US" sz="3200" u="none" strike="noStrike" kern="0" spc="0" dirty="0">
                <a:ln>
                  <a:noFill/>
                </a:ln>
                <a:effectLst>
                  <a:outerShdw sx="0" sy="0">
                    <a:srgbClr val="000000"/>
                  </a:outerShdw>
                </a:effectLst>
                <a:latin typeface="Calibri" panose="020F0502020204030204" pitchFamily="34" charset="0"/>
                <a:ea typeface="MS Mincho" panose="02020609040205080304" pitchFamily="49" charset="-128"/>
                <a:cs typeface="Times New Roman" panose="02020603050405020304" pitchFamily="18" charset="0"/>
              </a:rPr>
              <a:t>)</a:t>
            </a:r>
            <a:endParaRPr lang="en-US" sz="3200" kern="0" dirty="0">
              <a:solidFill>
                <a:srgbClr val="000000"/>
              </a:solidFill>
              <a:effectLst>
                <a:outerShdw sx="0" sy="0">
                  <a:srgbClr val="000000"/>
                </a:outerShdw>
              </a:effectLst>
              <a:latin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FB4D94F-FAD1-4081-9E22-F055E6D2DB66}"/>
              </a:ext>
            </a:extLst>
          </p:cNvPr>
          <p:cNvSpPr>
            <a:spLocks noGrp="1"/>
          </p:cNvSpPr>
          <p:nvPr>
            <p:ph idx="1"/>
          </p:nvPr>
        </p:nvSpPr>
        <p:spPr>
          <a:xfrm>
            <a:off x="152400" y="971550"/>
            <a:ext cx="8534400" cy="3470672"/>
          </a:xfrm>
        </p:spPr>
        <p:txBody>
          <a:bodyPr/>
          <a:lstStyle/>
          <a:p>
            <a:pPr fontAlgn="base">
              <a:lnSpc>
                <a:spcPct val="120000"/>
              </a:lnSpc>
              <a:spcBef>
                <a:spcPts val="0"/>
              </a:spcBef>
              <a:spcAft>
                <a:spcPts val="300"/>
              </a:spcAft>
              <a:buClr>
                <a:srgbClr val="000000"/>
              </a:buClr>
            </a:pPr>
            <a:r>
              <a:rPr lang="en-US" sz="2000" dirty="0">
                <a:solidFill>
                  <a:srgbClr val="000000"/>
                </a:solidFill>
              </a:rPr>
              <a:t>Warnings:</a:t>
            </a:r>
          </a:p>
          <a:p>
            <a:pPr marL="857250" lvl="2" indent="-285750" fontAlgn="base">
              <a:lnSpc>
                <a:spcPct val="115000"/>
              </a:lnSpc>
              <a:spcBef>
                <a:spcPts val="0"/>
              </a:spcBef>
              <a:spcAft>
                <a:spcPts val="300"/>
              </a:spcAft>
              <a:buClr>
                <a:srgbClr val="000000"/>
              </a:buClr>
              <a:buFont typeface="Wingdings" panose="05000000000000000000" pitchFamily="2" charset="2"/>
              <a:buChar char="Ø"/>
            </a:pPr>
            <a:r>
              <a:rPr lang="en-US" dirty="0">
                <a:solidFill>
                  <a:srgbClr val="000000"/>
                </a:solidFill>
                <a:latin typeface="Calibri" panose="020F0502020204030204" pitchFamily="34" charset="0"/>
                <a:cs typeface="Calibri" panose="020F0502020204030204" pitchFamily="34" charset="0"/>
              </a:rPr>
              <a:t>Conjunctivitis</a:t>
            </a:r>
          </a:p>
          <a:p>
            <a:pPr marL="857250" lvl="2" indent="-285750" fontAlgn="base">
              <a:lnSpc>
                <a:spcPct val="115000"/>
              </a:lnSpc>
              <a:spcBef>
                <a:spcPts val="0"/>
              </a:spcBef>
              <a:spcAft>
                <a:spcPts val="300"/>
              </a:spcAft>
              <a:buClr>
                <a:srgbClr val="000000"/>
              </a:buClr>
              <a:buFont typeface="Wingdings" panose="05000000000000000000" pitchFamily="2" charset="2"/>
              <a:buChar char="Ø"/>
            </a:pPr>
            <a:r>
              <a:rPr lang="en-US" dirty="0">
                <a:solidFill>
                  <a:srgbClr val="000000"/>
                </a:solidFill>
                <a:latin typeface="Calibri" panose="020F0502020204030204" pitchFamily="34" charset="0"/>
                <a:cs typeface="Calibri" panose="020F0502020204030204" pitchFamily="34" charset="0"/>
              </a:rPr>
              <a:t>Parasitic infections</a:t>
            </a:r>
          </a:p>
          <a:p>
            <a:pPr marL="857250" lvl="2" indent="-285750" fontAlgn="base">
              <a:lnSpc>
                <a:spcPct val="115000"/>
              </a:lnSpc>
              <a:spcBef>
                <a:spcPts val="0"/>
              </a:spcBef>
              <a:spcAft>
                <a:spcPts val="300"/>
              </a:spcAft>
              <a:buClr>
                <a:srgbClr val="000000"/>
              </a:buClr>
              <a:buFont typeface="Wingdings" panose="05000000000000000000" pitchFamily="2" charset="2"/>
              <a:buChar char="Ø"/>
            </a:pPr>
            <a:r>
              <a:rPr lang="en-US" dirty="0">
                <a:solidFill>
                  <a:srgbClr val="000000"/>
                </a:solidFill>
                <a:latin typeface="Calibri" panose="020F0502020204030204" pitchFamily="34" charset="0"/>
                <a:cs typeface="Calibri" panose="020F0502020204030204" pitchFamily="34" charset="0"/>
              </a:rPr>
              <a:t>Risk of infection with live vaccines</a:t>
            </a:r>
          </a:p>
          <a:p>
            <a:pPr marR="0" lvl="0" fontAlgn="base">
              <a:lnSpc>
                <a:spcPct val="120000"/>
              </a:lnSpc>
              <a:spcBef>
                <a:spcPts val="0"/>
              </a:spcBef>
              <a:spcAft>
                <a:spcPts val="300"/>
              </a:spcAft>
              <a:buClr>
                <a:srgbClr val="000000"/>
              </a:buClr>
            </a:pPr>
            <a:r>
              <a:rPr lang="en-US" sz="2000" dirty="0">
                <a:solidFill>
                  <a:srgbClr val="000000"/>
                </a:solidFill>
              </a:rPr>
              <a:t>Adverse Reactions</a:t>
            </a:r>
          </a:p>
          <a:p>
            <a:pPr marL="857250" lvl="2" indent="-285750" fontAlgn="base">
              <a:lnSpc>
                <a:spcPct val="115000"/>
              </a:lnSpc>
              <a:spcBef>
                <a:spcPts val="0"/>
              </a:spcBef>
              <a:spcAft>
                <a:spcPts val="300"/>
              </a:spcAft>
              <a:buClr>
                <a:srgbClr val="000000"/>
              </a:buClr>
              <a:buFont typeface="Wingdings" panose="05000000000000000000" pitchFamily="2" charset="2"/>
              <a:buChar char="Ø"/>
            </a:pPr>
            <a:r>
              <a:rPr lang="en-US" dirty="0">
                <a:solidFill>
                  <a:srgbClr val="000000"/>
                </a:solidFill>
                <a:latin typeface="Calibri" panose="020F0502020204030204" pitchFamily="34" charset="0"/>
                <a:cs typeface="Calibri" panose="020F0502020204030204" pitchFamily="34" charset="0"/>
              </a:rPr>
              <a:t>Upper respiratory tract infections</a:t>
            </a:r>
          </a:p>
          <a:p>
            <a:pPr marL="857250" marR="0" lvl="2" indent="-285750" fontAlgn="base">
              <a:lnSpc>
                <a:spcPct val="115000"/>
              </a:lnSpc>
              <a:spcBef>
                <a:spcPts val="0"/>
              </a:spcBef>
              <a:spcAft>
                <a:spcPts val="300"/>
              </a:spcAft>
              <a:buClr>
                <a:srgbClr val="000000"/>
              </a:buClr>
              <a:buFont typeface="Wingdings" panose="05000000000000000000" pitchFamily="2" charset="2"/>
              <a:buChar char="Ø"/>
            </a:pPr>
            <a:r>
              <a:rPr lang="en-US" dirty="0">
                <a:solidFill>
                  <a:srgbClr val="000000"/>
                </a:solidFill>
                <a:latin typeface="Calibri" panose="020F0502020204030204" pitchFamily="34" charset="0"/>
                <a:cs typeface="Calibri" panose="020F0502020204030204" pitchFamily="34" charset="0"/>
              </a:rPr>
              <a:t>Conjunctivitis</a:t>
            </a:r>
          </a:p>
          <a:p>
            <a:pPr marL="857250" lvl="2" indent="-285750" fontAlgn="base">
              <a:lnSpc>
                <a:spcPct val="115000"/>
              </a:lnSpc>
              <a:spcBef>
                <a:spcPts val="0"/>
              </a:spcBef>
              <a:spcAft>
                <a:spcPts val="300"/>
              </a:spcAft>
              <a:buClr>
                <a:srgbClr val="000000"/>
              </a:buClr>
              <a:buFont typeface="Wingdings" panose="05000000000000000000" pitchFamily="2" charset="2"/>
              <a:buChar char="Ø"/>
            </a:pPr>
            <a:r>
              <a:rPr lang="en-US" dirty="0">
                <a:solidFill>
                  <a:srgbClr val="000000"/>
                </a:solidFill>
                <a:latin typeface="Calibri" panose="020F0502020204030204" pitchFamily="34" charset="0"/>
                <a:cs typeface="Calibri" panose="020F0502020204030204" pitchFamily="34" charset="0"/>
              </a:rPr>
              <a:t>Injection site reactions</a:t>
            </a:r>
          </a:p>
          <a:p>
            <a:pPr marL="857250" marR="0" lvl="2" indent="-285750" fontAlgn="base">
              <a:lnSpc>
                <a:spcPct val="115000"/>
              </a:lnSpc>
              <a:spcBef>
                <a:spcPts val="0"/>
              </a:spcBef>
              <a:spcAft>
                <a:spcPts val="300"/>
              </a:spcAft>
              <a:buClr>
                <a:srgbClr val="000000"/>
              </a:buClr>
              <a:buFont typeface="Wingdings" panose="05000000000000000000" pitchFamily="2" charset="2"/>
              <a:buChar char="Ø"/>
            </a:pPr>
            <a:r>
              <a:rPr lang="en-US" dirty="0">
                <a:solidFill>
                  <a:srgbClr val="000000"/>
                </a:solidFill>
                <a:latin typeface="Calibri" panose="020F0502020204030204" pitchFamily="34" charset="0"/>
                <a:cs typeface="Calibri" panose="020F0502020204030204" pitchFamily="34" charset="0"/>
              </a:rPr>
              <a:t>Eosinophilia</a:t>
            </a:r>
          </a:p>
        </p:txBody>
      </p:sp>
    </p:spTree>
    <p:extLst>
      <p:ext uri="{BB962C8B-B14F-4D97-AF65-F5344CB8AC3E}">
        <p14:creationId xmlns:p14="http://schemas.microsoft.com/office/powerpoint/2010/main" val="404851932"/>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5E4F-8621-46C3-AB64-35CC2B4F562A}"/>
              </a:ext>
            </a:extLst>
          </p:cNvPr>
          <p:cNvSpPr>
            <a:spLocks noGrp="1"/>
          </p:cNvSpPr>
          <p:nvPr>
            <p:ph type="title"/>
          </p:nvPr>
        </p:nvSpPr>
        <p:spPr>
          <a:xfrm>
            <a:off x="457200" y="135639"/>
            <a:ext cx="8229600" cy="607311"/>
          </a:xfrm>
        </p:spPr>
        <p:txBody>
          <a:bodyPr/>
          <a:lstStyle/>
          <a:p>
            <a:r>
              <a:rPr lang="en-US" sz="3200" u="none" strike="noStrike" kern="0" spc="0" dirty="0" err="1">
                <a:ln>
                  <a:noFill/>
                </a:ln>
                <a:effectLst>
                  <a:outerShdw sx="0" sy="0">
                    <a:srgbClr val="000000"/>
                  </a:outerShdw>
                </a:effectLst>
                <a:latin typeface="Calibri" panose="020F0502020204030204" pitchFamily="34" charset="0"/>
                <a:ea typeface="MS Mincho" panose="02020609040205080304" pitchFamily="49" charset="-128"/>
                <a:cs typeface="Times New Roman" panose="02020603050405020304" pitchFamily="18" charset="0"/>
              </a:rPr>
              <a:t>Adbry</a:t>
            </a:r>
            <a:r>
              <a:rPr lang="en-US" sz="3200" u="none" strike="noStrike" kern="0" spc="0" dirty="0">
                <a:ln>
                  <a:noFill/>
                </a:ln>
                <a:effectLst>
                  <a:outerShdw sx="0" sy="0">
                    <a:srgbClr val="000000"/>
                  </a:outerShdw>
                </a:effectLst>
                <a:latin typeface="Calibri" panose="020F0502020204030204" pitchFamily="34" charset="0"/>
                <a:ea typeface="MS Mincho" panose="02020609040205080304" pitchFamily="49" charset="-128"/>
                <a:cs typeface="Times New Roman" panose="02020603050405020304" pitchFamily="18" charset="0"/>
              </a:rPr>
              <a:t> (tralokinumab-</a:t>
            </a:r>
            <a:r>
              <a:rPr lang="en-US" sz="3200" u="none" strike="noStrike" kern="0" spc="0" dirty="0" err="1">
                <a:ln>
                  <a:noFill/>
                </a:ln>
                <a:effectLst>
                  <a:outerShdw sx="0" sy="0">
                    <a:srgbClr val="000000"/>
                  </a:outerShdw>
                </a:effectLst>
                <a:latin typeface="Calibri" panose="020F0502020204030204" pitchFamily="34" charset="0"/>
                <a:ea typeface="MS Mincho" panose="02020609040205080304" pitchFamily="49" charset="-128"/>
                <a:cs typeface="Times New Roman" panose="02020603050405020304" pitchFamily="18" charset="0"/>
              </a:rPr>
              <a:t>idrm</a:t>
            </a:r>
            <a:r>
              <a:rPr lang="en-US" sz="3200" u="none" strike="noStrike" kern="0" spc="0" dirty="0">
                <a:ln>
                  <a:noFill/>
                </a:ln>
                <a:effectLst>
                  <a:outerShdw sx="0" sy="0">
                    <a:srgbClr val="000000"/>
                  </a:outerShdw>
                </a:effectLst>
                <a:latin typeface="Calibri" panose="020F0502020204030204" pitchFamily="34" charset="0"/>
                <a:ea typeface="MS Mincho" panose="02020609040205080304" pitchFamily="49" charset="-128"/>
                <a:cs typeface="Times New Roman" panose="02020603050405020304" pitchFamily="18" charset="0"/>
              </a:rPr>
              <a:t>)</a:t>
            </a:r>
            <a:endParaRPr lang="en-US" sz="3200" kern="0" dirty="0">
              <a:solidFill>
                <a:srgbClr val="000000"/>
              </a:solidFill>
              <a:effectLst>
                <a:outerShdw sx="0" sy="0">
                  <a:srgbClr val="000000"/>
                </a:outerShdw>
              </a:effectLst>
              <a:latin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FB4D94F-FAD1-4081-9E22-F055E6D2DB66}"/>
              </a:ext>
            </a:extLst>
          </p:cNvPr>
          <p:cNvSpPr>
            <a:spLocks noGrp="1"/>
          </p:cNvSpPr>
          <p:nvPr>
            <p:ph idx="1"/>
          </p:nvPr>
        </p:nvSpPr>
        <p:spPr>
          <a:xfrm>
            <a:off x="152400" y="971550"/>
            <a:ext cx="8534400" cy="3470672"/>
          </a:xfrm>
        </p:spPr>
        <p:txBody>
          <a:bodyPr/>
          <a:lstStyle/>
          <a:p>
            <a:pPr fontAlgn="base">
              <a:spcBef>
                <a:spcPts val="0"/>
              </a:spcBef>
              <a:buClr>
                <a:srgbClr val="000000"/>
              </a:buClr>
            </a:pPr>
            <a:r>
              <a:rPr lang="en-US" sz="2000" dirty="0">
                <a:solidFill>
                  <a:srgbClr val="000000"/>
                </a:solidFill>
              </a:rPr>
              <a:t>The safety and efficacy of tralokinumab was assessed in three controlled trials, ECZTRA 1 (n=802), ECZTRA 2 (n=794), and ECZTRA 3. ECZTRA 1 and ECZTRA 2 were identically designed 52-week, randomized, double-blind, placebo-controlled, phase 3 trials that evaluated tralokinumab monotherapy in adult patients with moderate-to-severe AD with an inadequate response to topical treatments. </a:t>
            </a:r>
          </a:p>
          <a:p>
            <a:pPr fontAlgn="base">
              <a:spcBef>
                <a:spcPts val="0"/>
              </a:spcBef>
              <a:buClr>
                <a:srgbClr val="000000"/>
              </a:buClr>
            </a:pPr>
            <a:r>
              <a:rPr lang="en-US" sz="2000" dirty="0">
                <a:solidFill>
                  <a:srgbClr val="000000"/>
                </a:solidFill>
              </a:rPr>
              <a:t>Eligible patients were randomized 3:1 to SC tralokinumab 600 mg loading dose followed by 300 mg every other week or placebo for 16 weeks. </a:t>
            </a:r>
          </a:p>
          <a:p>
            <a:pPr fontAlgn="base">
              <a:spcBef>
                <a:spcPts val="0"/>
              </a:spcBef>
              <a:buClr>
                <a:srgbClr val="000000"/>
              </a:buClr>
            </a:pPr>
            <a:r>
              <a:rPr lang="en-US" sz="2000" dirty="0">
                <a:solidFill>
                  <a:srgbClr val="000000"/>
                </a:solidFill>
              </a:rPr>
              <a:t>The primary endpoints were Investigator’s Global Assessment (IGA) score of 0 (clear) or 1 (almost clear) at week 16 and ≥ 75% improvement in Eczema Area and Severity Index (EASI 75) at week 16. </a:t>
            </a:r>
          </a:p>
        </p:txBody>
      </p:sp>
    </p:spTree>
    <p:extLst>
      <p:ext uri="{BB962C8B-B14F-4D97-AF65-F5344CB8AC3E}">
        <p14:creationId xmlns:p14="http://schemas.microsoft.com/office/powerpoint/2010/main" val="1768804790"/>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5E4F-8621-46C3-AB64-35CC2B4F562A}"/>
              </a:ext>
            </a:extLst>
          </p:cNvPr>
          <p:cNvSpPr>
            <a:spLocks noGrp="1"/>
          </p:cNvSpPr>
          <p:nvPr>
            <p:ph type="title"/>
          </p:nvPr>
        </p:nvSpPr>
        <p:spPr>
          <a:xfrm>
            <a:off x="457200" y="135639"/>
            <a:ext cx="8229600" cy="607311"/>
          </a:xfrm>
        </p:spPr>
        <p:txBody>
          <a:bodyPr/>
          <a:lstStyle/>
          <a:p>
            <a:r>
              <a:rPr lang="en-US" sz="3200" u="none" strike="noStrike" kern="0" spc="0" dirty="0" err="1">
                <a:ln>
                  <a:noFill/>
                </a:ln>
                <a:effectLst>
                  <a:outerShdw sx="0" sy="0">
                    <a:srgbClr val="000000"/>
                  </a:outerShdw>
                </a:effectLst>
                <a:latin typeface="Calibri" panose="020F0502020204030204" pitchFamily="34" charset="0"/>
                <a:ea typeface="MS Mincho" panose="02020609040205080304" pitchFamily="49" charset="-128"/>
                <a:cs typeface="Times New Roman" panose="02020603050405020304" pitchFamily="18" charset="0"/>
              </a:rPr>
              <a:t>Adbry</a:t>
            </a:r>
            <a:r>
              <a:rPr lang="en-US" sz="3200" u="none" strike="noStrike" kern="0" spc="0" dirty="0">
                <a:ln>
                  <a:noFill/>
                </a:ln>
                <a:effectLst>
                  <a:outerShdw sx="0" sy="0">
                    <a:srgbClr val="000000"/>
                  </a:outerShdw>
                </a:effectLst>
                <a:latin typeface="Calibri" panose="020F0502020204030204" pitchFamily="34" charset="0"/>
                <a:ea typeface="MS Mincho" panose="02020609040205080304" pitchFamily="49" charset="-128"/>
                <a:cs typeface="Times New Roman" panose="02020603050405020304" pitchFamily="18" charset="0"/>
              </a:rPr>
              <a:t> (tralokinumab-</a:t>
            </a:r>
            <a:r>
              <a:rPr lang="en-US" sz="3200" u="none" strike="noStrike" kern="0" spc="0" dirty="0" err="1">
                <a:ln>
                  <a:noFill/>
                </a:ln>
                <a:effectLst>
                  <a:outerShdw sx="0" sy="0">
                    <a:srgbClr val="000000"/>
                  </a:outerShdw>
                </a:effectLst>
                <a:latin typeface="Calibri" panose="020F0502020204030204" pitchFamily="34" charset="0"/>
                <a:ea typeface="MS Mincho" panose="02020609040205080304" pitchFamily="49" charset="-128"/>
                <a:cs typeface="Times New Roman" panose="02020603050405020304" pitchFamily="18" charset="0"/>
              </a:rPr>
              <a:t>idrm</a:t>
            </a:r>
            <a:r>
              <a:rPr lang="en-US" sz="3200" u="none" strike="noStrike" kern="0" spc="0" dirty="0">
                <a:ln>
                  <a:noFill/>
                </a:ln>
                <a:effectLst>
                  <a:outerShdw sx="0" sy="0">
                    <a:srgbClr val="000000"/>
                  </a:outerShdw>
                </a:effectLst>
                <a:latin typeface="Calibri" panose="020F0502020204030204" pitchFamily="34" charset="0"/>
                <a:ea typeface="MS Mincho" panose="02020609040205080304" pitchFamily="49" charset="-128"/>
                <a:cs typeface="Times New Roman" panose="02020603050405020304" pitchFamily="18" charset="0"/>
              </a:rPr>
              <a:t>)</a:t>
            </a:r>
            <a:endParaRPr lang="en-US" sz="3200" kern="0" dirty="0">
              <a:solidFill>
                <a:srgbClr val="000000"/>
              </a:solidFill>
              <a:effectLst>
                <a:outerShdw sx="0" sy="0">
                  <a:srgbClr val="000000"/>
                </a:outerShdw>
              </a:effectLst>
              <a:latin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FB4D94F-FAD1-4081-9E22-F055E6D2DB66}"/>
              </a:ext>
            </a:extLst>
          </p:cNvPr>
          <p:cNvSpPr>
            <a:spLocks noGrp="1"/>
          </p:cNvSpPr>
          <p:nvPr>
            <p:ph idx="1"/>
          </p:nvPr>
        </p:nvSpPr>
        <p:spPr>
          <a:xfrm>
            <a:off x="152400" y="971550"/>
            <a:ext cx="8534400" cy="3470672"/>
          </a:xfrm>
        </p:spPr>
        <p:txBody>
          <a:bodyPr/>
          <a:lstStyle/>
          <a:p>
            <a:pPr fontAlgn="base">
              <a:spcBef>
                <a:spcPts val="0"/>
              </a:spcBef>
              <a:buClr>
                <a:srgbClr val="000000"/>
              </a:buClr>
            </a:pPr>
            <a:r>
              <a:rPr lang="en-US" sz="2000" dirty="0">
                <a:solidFill>
                  <a:srgbClr val="000000"/>
                </a:solidFill>
              </a:rPr>
              <a:t>At 16 weeks, the primary endpoints occurred at a higher rate in the tralokinumab-treated patients compared to the placebo, respectively. </a:t>
            </a:r>
          </a:p>
          <a:p>
            <a:pPr fontAlgn="base">
              <a:spcBef>
                <a:spcPts val="0"/>
              </a:spcBef>
              <a:buClr>
                <a:srgbClr val="000000"/>
              </a:buClr>
            </a:pPr>
            <a:r>
              <a:rPr lang="en-US" sz="2000" dirty="0">
                <a:solidFill>
                  <a:srgbClr val="000000"/>
                </a:solidFill>
              </a:rPr>
              <a:t>In ECZTRA 1, IGA 0 or 1 was achieved by 15.8% versus 7.1% and in ECZTRA 2, by 22.2% versus 10.9% </a:t>
            </a:r>
          </a:p>
          <a:p>
            <a:pPr fontAlgn="base">
              <a:spcBef>
                <a:spcPts val="0"/>
              </a:spcBef>
              <a:buClr>
                <a:srgbClr val="000000"/>
              </a:buClr>
            </a:pPr>
            <a:r>
              <a:rPr lang="en-US" sz="2000" dirty="0">
                <a:solidFill>
                  <a:srgbClr val="000000"/>
                </a:solidFill>
              </a:rPr>
              <a:t>In ECZTRA 1, EASI 75 was achieved by 25% versus 12.7% and in ECZTRA 2, by 33.2% versus 11.4%. </a:t>
            </a:r>
          </a:p>
          <a:p>
            <a:pPr fontAlgn="base">
              <a:spcBef>
                <a:spcPts val="0"/>
              </a:spcBef>
              <a:buClr>
                <a:srgbClr val="000000"/>
              </a:buClr>
            </a:pPr>
            <a:r>
              <a:rPr lang="en-US" sz="2000" dirty="0">
                <a:solidFill>
                  <a:srgbClr val="000000"/>
                </a:solidFill>
              </a:rPr>
              <a:t>At week 52, a majority of tralokinumab 16-week responders maintained clinical response with continued tralokinumab treatment without any rescue medication (including topical corticosteroids [TCS]). </a:t>
            </a:r>
          </a:p>
        </p:txBody>
      </p:sp>
    </p:spTree>
    <p:extLst>
      <p:ext uri="{BB962C8B-B14F-4D97-AF65-F5344CB8AC3E}">
        <p14:creationId xmlns:p14="http://schemas.microsoft.com/office/powerpoint/2010/main" val="3789332991"/>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5E4F-8621-46C3-AB64-35CC2B4F562A}"/>
              </a:ext>
            </a:extLst>
          </p:cNvPr>
          <p:cNvSpPr>
            <a:spLocks noGrp="1"/>
          </p:cNvSpPr>
          <p:nvPr>
            <p:ph type="title"/>
          </p:nvPr>
        </p:nvSpPr>
        <p:spPr>
          <a:xfrm>
            <a:off x="457200" y="135639"/>
            <a:ext cx="8229600" cy="607311"/>
          </a:xfrm>
        </p:spPr>
        <p:txBody>
          <a:bodyPr/>
          <a:lstStyle/>
          <a:p>
            <a:r>
              <a:rPr lang="en-US" sz="3200" u="none" strike="noStrike" kern="0" spc="0" dirty="0" err="1">
                <a:ln>
                  <a:noFill/>
                </a:ln>
                <a:effectLst>
                  <a:outerShdw sx="0" sy="0">
                    <a:srgbClr val="000000"/>
                  </a:outerShdw>
                </a:effectLst>
                <a:latin typeface="Calibri" panose="020F0502020204030204" pitchFamily="34" charset="0"/>
                <a:ea typeface="MS Mincho" panose="02020609040205080304" pitchFamily="49" charset="-128"/>
                <a:cs typeface="Times New Roman" panose="02020603050405020304" pitchFamily="18" charset="0"/>
              </a:rPr>
              <a:t>Adbry</a:t>
            </a:r>
            <a:r>
              <a:rPr lang="en-US" sz="3200" u="none" strike="noStrike" kern="0" spc="0" dirty="0">
                <a:ln>
                  <a:noFill/>
                </a:ln>
                <a:effectLst>
                  <a:outerShdw sx="0" sy="0">
                    <a:srgbClr val="000000"/>
                  </a:outerShdw>
                </a:effectLst>
                <a:latin typeface="Calibri" panose="020F0502020204030204" pitchFamily="34" charset="0"/>
                <a:ea typeface="MS Mincho" panose="02020609040205080304" pitchFamily="49" charset="-128"/>
                <a:cs typeface="Times New Roman" panose="02020603050405020304" pitchFamily="18" charset="0"/>
              </a:rPr>
              <a:t> (tralokinumab-</a:t>
            </a:r>
            <a:r>
              <a:rPr lang="en-US" sz="3200" u="none" strike="noStrike" kern="0" spc="0" dirty="0" err="1">
                <a:ln>
                  <a:noFill/>
                </a:ln>
                <a:effectLst>
                  <a:outerShdw sx="0" sy="0">
                    <a:srgbClr val="000000"/>
                  </a:outerShdw>
                </a:effectLst>
                <a:latin typeface="Calibri" panose="020F0502020204030204" pitchFamily="34" charset="0"/>
                <a:ea typeface="MS Mincho" panose="02020609040205080304" pitchFamily="49" charset="-128"/>
                <a:cs typeface="Times New Roman" panose="02020603050405020304" pitchFamily="18" charset="0"/>
              </a:rPr>
              <a:t>idrm</a:t>
            </a:r>
            <a:r>
              <a:rPr lang="en-US" sz="3200" u="none" strike="noStrike" kern="0" spc="0" dirty="0">
                <a:ln>
                  <a:noFill/>
                </a:ln>
                <a:effectLst>
                  <a:outerShdw sx="0" sy="0">
                    <a:srgbClr val="000000"/>
                  </a:outerShdw>
                </a:effectLst>
                <a:latin typeface="Calibri" panose="020F0502020204030204" pitchFamily="34" charset="0"/>
                <a:ea typeface="MS Mincho" panose="02020609040205080304" pitchFamily="49" charset="-128"/>
                <a:cs typeface="Times New Roman" panose="02020603050405020304" pitchFamily="18" charset="0"/>
              </a:rPr>
              <a:t>)</a:t>
            </a:r>
            <a:endParaRPr lang="en-US" sz="3200" kern="0" dirty="0">
              <a:solidFill>
                <a:srgbClr val="000000"/>
              </a:solidFill>
              <a:effectLst>
                <a:outerShdw sx="0" sy="0">
                  <a:srgbClr val="000000"/>
                </a:outerShdw>
              </a:effectLst>
              <a:latin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FB4D94F-FAD1-4081-9E22-F055E6D2DB66}"/>
              </a:ext>
            </a:extLst>
          </p:cNvPr>
          <p:cNvSpPr>
            <a:spLocks noGrp="1"/>
          </p:cNvSpPr>
          <p:nvPr>
            <p:ph idx="1"/>
          </p:nvPr>
        </p:nvSpPr>
        <p:spPr>
          <a:xfrm>
            <a:off x="152400" y="971550"/>
            <a:ext cx="8534400" cy="3470672"/>
          </a:xfrm>
        </p:spPr>
        <p:txBody>
          <a:bodyPr/>
          <a:lstStyle/>
          <a:p>
            <a:pPr fontAlgn="base">
              <a:spcBef>
                <a:spcPts val="0"/>
              </a:spcBef>
              <a:buClr>
                <a:srgbClr val="000000"/>
              </a:buClr>
            </a:pPr>
            <a:r>
              <a:rPr lang="en-US" sz="2000" dirty="0">
                <a:solidFill>
                  <a:srgbClr val="000000"/>
                </a:solidFill>
              </a:rPr>
              <a:t>In ECZTRA 1 and ECZTRA 2, 51% and 59%, respectively, of patients who continued tralokinumab every other week, and 39% and 45% of those who changed to tralokinumab every 4 weeks maintained IGA response at 52 weeks without any use of rescue medication. In addition, 47% and 25% who switched from every other week tralokinumab to placebo maintained IGA response without rescue medication at week 52 in ECZTRA 1 and ECZTRA 2, respectively. </a:t>
            </a:r>
          </a:p>
          <a:p>
            <a:pPr fontAlgn="base">
              <a:spcBef>
                <a:spcPts val="0"/>
              </a:spcBef>
              <a:buClr>
                <a:srgbClr val="000000"/>
              </a:buClr>
            </a:pPr>
            <a:r>
              <a:rPr lang="en-US" sz="2000" dirty="0">
                <a:solidFill>
                  <a:srgbClr val="000000"/>
                </a:solidFill>
              </a:rPr>
              <a:t>Likewise, in ECZTRA 1 and ECZTRA 2, 60% and 56%, respectively, of patients who continued tralokinumab every other week, and 49% and 51% of those who changed to tralokinumab every 4 weeks maintained EASI 75 response at 52 weeks without any use of rescue medication, compared to 33% and 21% who switched from every other week tralokinumab.</a:t>
            </a:r>
          </a:p>
        </p:txBody>
      </p:sp>
    </p:spTree>
    <p:extLst>
      <p:ext uri="{BB962C8B-B14F-4D97-AF65-F5344CB8AC3E}">
        <p14:creationId xmlns:p14="http://schemas.microsoft.com/office/powerpoint/2010/main" val="2711090173"/>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5E4F-8621-46C3-AB64-35CC2B4F562A}"/>
              </a:ext>
            </a:extLst>
          </p:cNvPr>
          <p:cNvSpPr>
            <a:spLocks noGrp="1"/>
          </p:cNvSpPr>
          <p:nvPr>
            <p:ph type="title"/>
          </p:nvPr>
        </p:nvSpPr>
        <p:spPr>
          <a:xfrm>
            <a:off x="457200" y="135639"/>
            <a:ext cx="8229600" cy="607311"/>
          </a:xfrm>
        </p:spPr>
        <p:txBody>
          <a:bodyPr/>
          <a:lstStyle/>
          <a:p>
            <a:r>
              <a:rPr lang="en-US" sz="3200" u="none" strike="noStrike" kern="0" spc="0" dirty="0" err="1">
                <a:ln>
                  <a:noFill/>
                </a:ln>
                <a:effectLst>
                  <a:outerShdw sx="0" sy="0">
                    <a:srgbClr val="000000"/>
                  </a:outerShdw>
                </a:effectLst>
                <a:latin typeface="Calibri" panose="020F0502020204030204" pitchFamily="34" charset="0"/>
                <a:ea typeface="MS Mincho" panose="02020609040205080304" pitchFamily="49" charset="-128"/>
                <a:cs typeface="Times New Roman" panose="02020603050405020304" pitchFamily="18" charset="0"/>
              </a:rPr>
              <a:t>Adbry</a:t>
            </a:r>
            <a:r>
              <a:rPr lang="en-US" sz="3200" u="none" strike="noStrike" kern="0" spc="0" dirty="0">
                <a:ln>
                  <a:noFill/>
                </a:ln>
                <a:effectLst>
                  <a:outerShdw sx="0" sy="0">
                    <a:srgbClr val="000000"/>
                  </a:outerShdw>
                </a:effectLst>
                <a:latin typeface="Calibri" panose="020F0502020204030204" pitchFamily="34" charset="0"/>
                <a:ea typeface="MS Mincho" panose="02020609040205080304" pitchFamily="49" charset="-128"/>
                <a:cs typeface="Times New Roman" panose="02020603050405020304" pitchFamily="18" charset="0"/>
              </a:rPr>
              <a:t> (tralokinumab-</a:t>
            </a:r>
            <a:r>
              <a:rPr lang="en-US" sz="3200" u="none" strike="noStrike" kern="0" spc="0" dirty="0" err="1">
                <a:ln>
                  <a:noFill/>
                </a:ln>
                <a:effectLst>
                  <a:outerShdw sx="0" sy="0">
                    <a:srgbClr val="000000"/>
                  </a:outerShdw>
                </a:effectLst>
                <a:latin typeface="Calibri" panose="020F0502020204030204" pitchFamily="34" charset="0"/>
                <a:ea typeface="MS Mincho" panose="02020609040205080304" pitchFamily="49" charset="-128"/>
                <a:cs typeface="Times New Roman" panose="02020603050405020304" pitchFamily="18" charset="0"/>
              </a:rPr>
              <a:t>idrm</a:t>
            </a:r>
            <a:r>
              <a:rPr lang="en-US" sz="3200" u="none" strike="noStrike" kern="0" spc="0" dirty="0">
                <a:ln>
                  <a:noFill/>
                </a:ln>
                <a:effectLst>
                  <a:outerShdw sx="0" sy="0">
                    <a:srgbClr val="000000"/>
                  </a:outerShdw>
                </a:effectLst>
                <a:latin typeface="Calibri" panose="020F0502020204030204" pitchFamily="34" charset="0"/>
                <a:ea typeface="MS Mincho" panose="02020609040205080304" pitchFamily="49" charset="-128"/>
                <a:cs typeface="Times New Roman" panose="02020603050405020304" pitchFamily="18" charset="0"/>
              </a:rPr>
              <a:t>)</a:t>
            </a:r>
            <a:endParaRPr lang="en-US" sz="3200" kern="0" dirty="0">
              <a:solidFill>
                <a:srgbClr val="000000"/>
              </a:solidFill>
              <a:effectLst>
                <a:outerShdw sx="0" sy="0">
                  <a:srgbClr val="000000"/>
                </a:outerShdw>
              </a:effectLst>
              <a:latin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FB4D94F-FAD1-4081-9E22-F055E6D2DB66}"/>
              </a:ext>
            </a:extLst>
          </p:cNvPr>
          <p:cNvSpPr>
            <a:spLocks noGrp="1"/>
          </p:cNvSpPr>
          <p:nvPr>
            <p:ph idx="1"/>
          </p:nvPr>
        </p:nvSpPr>
        <p:spPr>
          <a:xfrm>
            <a:off x="76200" y="742950"/>
            <a:ext cx="8534400" cy="3470672"/>
          </a:xfrm>
        </p:spPr>
        <p:txBody>
          <a:bodyPr/>
          <a:lstStyle/>
          <a:p>
            <a:pPr fontAlgn="base">
              <a:spcBef>
                <a:spcPts val="0"/>
              </a:spcBef>
              <a:buClr>
                <a:srgbClr val="000000"/>
              </a:buClr>
            </a:pPr>
            <a:r>
              <a:rPr lang="en-US" sz="2000" dirty="0">
                <a:solidFill>
                  <a:srgbClr val="000000"/>
                </a:solidFill>
              </a:rPr>
              <a:t>ECZTRA 3 was a 32-week double‐blind, placebo-controlled phase 3 trial that evaluated tralokinumab in combination with TCS in adult patients with moderate-to-severe AD who were candidates for systemic therapy. Eligible patients were randomized 2:1 to SC tralokinumab 600 mg loading dose followed by 300 mg every other week or placebo for 16 weeks. </a:t>
            </a:r>
          </a:p>
          <a:p>
            <a:pPr fontAlgn="base">
              <a:spcBef>
                <a:spcPts val="0"/>
              </a:spcBef>
              <a:buClr>
                <a:srgbClr val="000000"/>
              </a:buClr>
            </a:pPr>
            <a:r>
              <a:rPr lang="en-US" sz="2000" dirty="0">
                <a:solidFill>
                  <a:srgbClr val="000000"/>
                </a:solidFill>
              </a:rPr>
              <a:t>The primary endpoints were IGA score of 0 or 1 at week 16 and EASI 75 at week 16. </a:t>
            </a:r>
          </a:p>
          <a:p>
            <a:pPr fontAlgn="base">
              <a:spcBef>
                <a:spcPts val="0"/>
              </a:spcBef>
              <a:buClr>
                <a:srgbClr val="000000"/>
              </a:buClr>
            </a:pPr>
            <a:r>
              <a:rPr lang="en-US" sz="2000" dirty="0">
                <a:solidFill>
                  <a:srgbClr val="000000"/>
                </a:solidFill>
              </a:rPr>
              <a:t>At week 16, IGA 0 or 1 was achieved by 38.9% versus 26.2% and EASI 75 was achieved by 56% versus 35.7%. At week 32, among the 16-week responders, an IGA response of 0 or 1 was maintained without rescue therapy (topical and systemic medications) with tralokinumab every 2 weeks and every 4 weeks in 89.6% and 77.6%, respectively, and EASI 75 was maintained in 92.5% and 90.5% (95% CI, 81.3 to 95.7), respectively. </a:t>
            </a:r>
          </a:p>
        </p:txBody>
      </p:sp>
    </p:spTree>
    <p:extLst>
      <p:ext uri="{BB962C8B-B14F-4D97-AF65-F5344CB8AC3E}">
        <p14:creationId xmlns:p14="http://schemas.microsoft.com/office/powerpoint/2010/main" val="3445940195"/>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5E4F-8621-46C3-AB64-35CC2B4F562A}"/>
              </a:ext>
            </a:extLst>
          </p:cNvPr>
          <p:cNvSpPr>
            <a:spLocks noGrp="1"/>
          </p:cNvSpPr>
          <p:nvPr>
            <p:ph type="title"/>
          </p:nvPr>
        </p:nvSpPr>
        <p:spPr>
          <a:xfrm>
            <a:off x="457200" y="135639"/>
            <a:ext cx="8229600" cy="607311"/>
          </a:xfrm>
        </p:spPr>
        <p:txBody>
          <a:bodyPr/>
          <a:lstStyle/>
          <a:p>
            <a:r>
              <a:rPr lang="en-US" sz="3200" u="none" strike="noStrike" kern="0" spc="0" dirty="0" err="1">
                <a:ln>
                  <a:noFill/>
                </a:ln>
                <a:effectLst>
                  <a:outerShdw sx="0" sy="0">
                    <a:srgbClr val="000000"/>
                  </a:outerShdw>
                </a:effectLst>
                <a:latin typeface="Calibri" panose="020F0502020204030204" pitchFamily="34" charset="0"/>
                <a:ea typeface="Times New Roman" panose="02020603050405020304" pitchFamily="18" charset="0"/>
                <a:cs typeface="Times New Roman" panose="02020603050405020304" pitchFamily="18" charset="0"/>
              </a:rPr>
              <a:t>Ibsrela</a:t>
            </a:r>
            <a:r>
              <a:rPr lang="en-US" sz="3200" u="none" strike="noStrike" kern="0" spc="0" dirty="0">
                <a:ln>
                  <a:noFill/>
                </a:ln>
                <a:effectLst>
                  <a:outerShdw sx="0" sy="0">
                    <a:srgbClr val="000000"/>
                  </a:outerShdw>
                </a:effectLst>
                <a:latin typeface="Calibri" panose="020F0502020204030204" pitchFamily="34" charset="0"/>
                <a:ea typeface="Times New Roman" panose="02020603050405020304" pitchFamily="18" charset="0"/>
                <a:cs typeface="Times New Roman" panose="02020603050405020304" pitchFamily="18" charset="0"/>
              </a:rPr>
              <a:t> (</a:t>
            </a:r>
            <a:r>
              <a:rPr lang="en-US" sz="3200" u="none" strike="noStrike" kern="0" spc="0" dirty="0" err="1">
                <a:ln>
                  <a:noFill/>
                </a:ln>
                <a:effectLst>
                  <a:outerShdw sx="0" sy="0">
                    <a:srgbClr val="000000"/>
                  </a:outerShdw>
                </a:effectLst>
                <a:latin typeface="Calibri" panose="020F0502020204030204" pitchFamily="34" charset="0"/>
                <a:ea typeface="Times New Roman" panose="02020603050405020304" pitchFamily="18" charset="0"/>
                <a:cs typeface="Times New Roman" panose="02020603050405020304" pitchFamily="18" charset="0"/>
              </a:rPr>
              <a:t>tenapanor</a:t>
            </a:r>
            <a:r>
              <a:rPr lang="en-US" sz="3200" u="none" strike="noStrike" kern="0" spc="0" dirty="0">
                <a:ln>
                  <a:noFill/>
                </a:ln>
                <a:effectLst>
                  <a:outerShdw sx="0" sy="0">
                    <a:srgbClr val="000000"/>
                  </a:outerShdw>
                </a:effectLst>
                <a:latin typeface="Calibri" panose="020F0502020204030204" pitchFamily="34" charset="0"/>
                <a:ea typeface="Times New Roman" panose="02020603050405020304" pitchFamily="18" charset="0"/>
                <a:cs typeface="Times New Roman" panose="02020603050405020304" pitchFamily="18" charset="0"/>
              </a:rPr>
              <a:t>)</a:t>
            </a:r>
            <a:endParaRPr lang="en-US" sz="3200" kern="0" dirty="0">
              <a:solidFill>
                <a:srgbClr val="000000"/>
              </a:solidFill>
              <a:effectLst>
                <a:outerShdw sx="0" sy="0">
                  <a:srgbClr val="000000"/>
                </a:outerShdw>
              </a:effectLst>
              <a:latin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FB4D94F-FAD1-4081-9E22-F055E6D2DB66}"/>
              </a:ext>
            </a:extLst>
          </p:cNvPr>
          <p:cNvSpPr>
            <a:spLocks noGrp="1"/>
          </p:cNvSpPr>
          <p:nvPr>
            <p:ph idx="1"/>
          </p:nvPr>
        </p:nvSpPr>
        <p:spPr>
          <a:xfrm>
            <a:off x="152400" y="971550"/>
            <a:ext cx="8534400" cy="3470672"/>
          </a:xfrm>
        </p:spPr>
        <p:txBody>
          <a:bodyPr/>
          <a:lstStyle/>
          <a:p>
            <a:pPr marR="0" lvl="0" fontAlgn="base">
              <a:spcBef>
                <a:spcPts val="0"/>
              </a:spcBef>
              <a:buClr>
                <a:srgbClr val="000000"/>
              </a:buClr>
            </a:pPr>
            <a:r>
              <a:rPr lang="en-US" sz="2000" dirty="0" err="1">
                <a:solidFill>
                  <a:srgbClr val="000000"/>
                </a:solidFill>
              </a:rPr>
              <a:t>Ibsrela</a:t>
            </a:r>
            <a:r>
              <a:rPr lang="en-US" sz="2000" dirty="0">
                <a:solidFill>
                  <a:srgbClr val="000000"/>
                </a:solidFill>
              </a:rPr>
              <a:t> (</a:t>
            </a:r>
            <a:r>
              <a:rPr lang="en-US" sz="2000" dirty="0" err="1">
                <a:solidFill>
                  <a:srgbClr val="000000"/>
                </a:solidFill>
              </a:rPr>
              <a:t>tenapanor</a:t>
            </a:r>
            <a:r>
              <a:rPr lang="en-US" sz="2000" dirty="0">
                <a:solidFill>
                  <a:srgbClr val="000000"/>
                </a:solidFill>
              </a:rPr>
              <a:t>), a sodium/hydrogen exchanger 3 (NHE3) inhibitor is indicated for the treatment of irritable bowel syndrome with constipation (IBS-C) in adults.  </a:t>
            </a:r>
          </a:p>
          <a:p>
            <a:pPr fontAlgn="base">
              <a:spcBef>
                <a:spcPts val="0"/>
              </a:spcBef>
              <a:buClr>
                <a:srgbClr val="000000"/>
              </a:buClr>
            </a:pPr>
            <a:r>
              <a:rPr lang="en-US" sz="2000" dirty="0">
                <a:solidFill>
                  <a:srgbClr val="000000"/>
                </a:solidFill>
              </a:rPr>
              <a:t>It is approved as 50 mg tablets and dosed as 50 mg twice daily immediately prior to breakfast and prior to dinner.  </a:t>
            </a:r>
          </a:p>
          <a:p>
            <a:pPr marR="0" lvl="0" fontAlgn="base">
              <a:spcBef>
                <a:spcPts val="0"/>
              </a:spcBef>
              <a:buClr>
                <a:srgbClr val="000000"/>
              </a:buClr>
            </a:pPr>
            <a:r>
              <a:rPr lang="en-US" sz="2000" dirty="0" err="1">
                <a:solidFill>
                  <a:srgbClr val="000000"/>
                </a:solidFill>
              </a:rPr>
              <a:t>Ibsrela</a:t>
            </a:r>
            <a:r>
              <a:rPr lang="en-US" sz="2000" dirty="0">
                <a:solidFill>
                  <a:srgbClr val="000000"/>
                </a:solidFill>
              </a:rPr>
              <a:t> carries a boxed warning for risk of dehydration in pediatric patients and is contraindicated in patients &lt; 6 years of age and should be avoided in patients &lt; 12 years. </a:t>
            </a:r>
          </a:p>
          <a:p>
            <a:pPr fontAlgn="base">
              <a:spcBef>
                <a:spcPts val="0"/>
              </a:spcBef>
              <a:buClr>
                <a:srgbClr val="000000"/>
              </a:buClr>
            </a:pPr>
            <a:r>
              <a:rPr lang="en-US" sz="2000" dirty="0">
                <a:solidFill>
                  <a:srgbClr val="000000"/>
                </a:solidFill>
              </a:rPr>
              <a:t>Safety and efficacy have not been established in patients &lt; 18 years of age. </a:t>
            </a:r>
          </a:p>
        </p:txBody>
      </p:sp>
    </p:spTree>
    <p:extLst>
      <p:ext uri="{BB962C8B-B14F-4D97-AF65-F5344CB8AC3E}">
        <p14:creationId xmlns:p14="http://schemas.microsoft.com/office/powerpoint/2010/main" val="101429345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5E4F-8621-46C3-AB64-35CC2B4F562A}"/>
              </a:ext>
            </a:extLst>
          </p:cNvPr>
          <p:cNvSpPr>
            <a:spLocks noGrp="1"/>
          </p:cNvSpPr>
          <p:nvPr>
            <p:ph type="title"/>
          </p:nvPr>
        </p:nvSpPr>
        <p:spPr>
          <a:xfrm>
            <a:off x="457200" y="135639"/>
            <a:ext cx="8229600" cy="607311"/>
          </a:xfrm>
        </p:spPr>
        <p:txBody>
          <a:bodyPr/>
          <a:lstStyle/>
          <a:p>
            <a:r>
              <a:rPr lang="en-US" sz="3200" u="none" strike="noStrike" kern="0" spc="0" dirty="0" err="1">
                <a:ln>
                  <a:noFill/>
                </a:ln>
                <a:effectLst>
                  <a:outerShdw sx="0" sy="0">
                    <a:srgbClr val="000000"/>
                  </a:outerShdw>
                </a:effectLst>
                <a:latin typeface="Calibri" panose="020F0502020204030204" pitchFamily="34" charset="0"/>
                <a:ea typeface="Times New Roman" panose="02020603050405020304" pitchFamily="18" charset="0"/>
                <a:cs typeface="Times New Roman" panose="02020603050405020304" pitchFamily="18" charset="0"/>
              </a:rPr>
              <a:t>Ibsrela</a:t>
            </a:r>
            <a:r>
              <a:rPr lang="en-US" sz="3200" u="none" strike="noStrike" kern="0" spc="0" dirty="0">
                <a:ln>
                  <a:noFill/>
                </a:ln>
                <a:effectLst>
                  <a:outerShdw sx="0" sy="0">
                    <a:srgbClr val="000000"/>
                  </a:outerShdw>
                </a:effectLst>
                <a:latin typeface="Calibri" panose="020F0502020204030204" pitchFamily="34" charset="0"/>
                <a:ea typeface="Times New Roman" panose="02020603050405020304" pitchFamily="18" charset="0"/>
                <a:cs typeface="Times New Roman" panose="02020603050405020304" pitchFamily="18" charset="0"/>
              </a:rPr>
              <a:t> (</a:t>
            </a:r>
            <a:r>
              <a:rPr lang="en-US" sz="3200" u="none" strike="noStrike" kern="0" spc="0" dirty="0" err="1">
                <a:ln>
                  <a:noFill/>
                </a:ln>
                <a:effectLst>
                  <a:outerShdw sx="0" sy="0">
                    <a:srgbClr val="000000"/>
                  </a:outerShdw>
                </a:effectLst>
                <a:latin typeface="Calibri" panose="020F0502020204030204" pitchFamily="34" charset="0"/>
                <a:ea typeface="Times New Roman" panose="02020603050405020304" pitchFamily="18" charset="0"/>
                <a:cs typeface="Times New Roman" panose="02020603050405020304" pitchFamily="18" charset="0"/>
              </a:rPr>
              <a:t>tenapanor</a:t>
            </a:r>
            <a:r>
              <a:rPr lang="en-US" sz="3200" u="none" strike="noStrike" kern="0" spc="0" dirty="0">
                <a:ln>
                  <a:noFill/>
                </a:ln>
                <a:effectLst>
                  <a:outerShdw sx="0" sy="0">
                    <a:srgbClr val="000000"/>
                  </a:outerShdw>
                </a:effectLst>
                <a:latin typeface="Calibri" panose="020F0502020204030204" pitchFamily="34" charset="0"/>
                <a:ea typeface="Times New Roman" panose="02020603050405020304" pitchFamily="18" charset="0"/>
                <a:cs typeface="Times New Roman" panose="02020603050405020304" pitchFamily="18" charset="0"/>
              </a:rPr>
              <a:t>)</a:t>
            </a:r>
            <a:endParaRPr lang="en-US" sz="3200" kern="0" dirty="0">
              <a:solidFill>
                <a:srgbClr val="000000"/>
              </a:solidFill>
              <a:effectLst>
                <a:outerShdw sx="0" sy="0">
                  <a:srgbClr val="000000"/>
                </a:outerShdw>
              </a:effectLst>
              <a:latin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FB4D94F-FAD1-4081-9E22-F055E6D2DB66}"/>
              </a:ext>
            </a:extLst>
          </p:cNvPr>
          <p:cNvSpPr>
            <a:spLocks noGrp="1"/>
          </p:cNvSpPr>
          <p:nvPr>
            <p:ph idx="1"/>
          </p:nvPr>
        </p:nvSpPr>
        <p:spPr>
          <a:xfrm>
            <a:off x="152400" y="971550"/>
            <a:ext cx="8534400" cy="3470672"/>
          </a:xfrm>
        </p:spPr>
        <p:txBody>
          <a:bodyPr/>
          <a:lstStyle/>
          <a:p>
            <a:pPr fontAlgn="base">
              <a:lnSpc>
                <a:spcPct val="120000"/>
              </a:lnSpc>
              <a:spcBef>
                <a:spcPts val="0"/>
              </a:spcBef>
              <a:spcAft>
                <a:spcPts val="300"/>
              </a:spcAft>
              <a:buClr>
                <a:srgbClr val="000000"/>
              </a:buClr>
            </a:pPr>
            <a:r>
              <a:rPr lang="en-US" sz="2000" dirty="0">
                <a:solidFill>
                  <a:srgbClr val="000000"/>
                </a:solidFill>
              </a:rPr>
              <a:t>Warnings include severe diarrhea.  </a:t>
            </a:r>
          </a:p>
          <a:p>
            <a:pPr marR="0" lvl="0" fontAlgn="base">
              <a:lnSpc>
                <a:spcPct val="120000"/>
              </a:lnSpc>
              <a:spcBef>
                <a:spcPts val="0"/>
              </a:spcBef>
              <a:spcAft>
                <a:spcPts val="300"/>
              </a:spcAft>
              <a:buClr>
                <a:srgbClr val="000000"/>
              </a:buClr>
            </a:pPr>
            <a:r>
              <a:rPr lang="en-US" sz="2000" dirty="0">
                <a:solidFill>
                  <a:srgbClr val="000000"/>
                </a:solidFill>
              </a:rPr>
              <a:t>Adverse reactions </a:t>
            </a:r>
          </a:p>
          <a:p>
            <a:pPr marL="857250" marR="0" lvl="2" indent="-285750" fontAlgn="base">
              <a:lnSpc>
                <a:spcPct val="115000"/>
              </a:lnSpc>
              <a:spcBef>
                <a:spcPts val="0"/>
              </a:spcBef>
              <a:spcAft>
                <a:spcPts val="300"/>
              </a:spcAft>
              <a:buClr>
                <a:srgbClr val="000000"/>
              </a:buClr>
              <a:buFont typeface="Wingdings" panose="05000000000000000000" pitchFamily="2" charset="2"/>
              <a:buChar char="Ø"/>
            </a:pPr>
            <a:r>
              <a:rPr lang="en-US" dirty="0">
                <a:solidFill>
                  <a:srgbClr val="000000"/>
                </a:solidFill>
                <a:latin typeface="Calibri" panose="020F0502020204030204" pitchFamily="34" charset="0"/>
                <a:cs typeface="Calibri" panose="020F0502020204030204" pitchFamily="34" charset="0"/>
              </a:rPr>
              <a:t>Diarrhea</a:t>
            </a:r>
          </a:p>
          <a:p>
            <a:pPr marL="857250" lvl="2" indent="-285750" fontAlgn="base">
              <a:lnSpc>
                <a:spcPct val="115000"/>
              </a:lnSpc>
              <a:spcBef>
                <a:spcPts val="0"/>
              </a:spcBef>
              <a:spcAft>
                <a:spcPts val="300"/>
              </a:spcAft>
              <a:buClr>
                <a:srgbClr val="000000"/>
              </a:buClr>
              <a:buFont typeface="Wingdings" panose="05000000000000000000" pitchFamily="2" charset="2"/>
              <a:buChar char="Ø"/>
            </a:pPr>
            <a:r>
              <a:rPr lang="en-US" dirty="0">
                <a:solidFill>
                  <a:srgbClr val="000000"/>
                </a:solidFill>
                <a:latin typeface="Calibri" panose="020F0502020204030204" pitchFamily="34" charset="0"/>
                <a:cs typeface="Calibri" panose="020F0502020204030204" pitchFamily="34" charset="0"/>
              </a:rPr>
              <a:t>Abdominal distension</a:t>
            </a:r>
          </a:p>
          <a:p>
            <a:pPr marL="857250" marR="0" lvl="2" indent="-285750" fontAlgn="base">
              <a:lnSpc>
                <a:spcPct val="115000"/>
              </a:lnSpc>
              <a:spcBef>
                <a:spcPts val="0"/>
              </a:spcBef>
              <a:spcAft>
                <a:spcPts val="300"/>
              </a:spcAft>
              <a:buClr>
                <a:srgbClr val="000000"/>
              </a:buClr>
              <a:buFont typeface="Wingdings" panose="05000000000000000000" pitchFamily="2" charset="2"/>
              <a:buChar char="Ø"/>
            </a:pPr>
            <a:r>
              <a:rPr lang="en-US" dirty="0">
                <a:solidFill>
                  <a:srgbClr val="000000"/>
                </a:solidFill>
                <a:latin typeface="Calibri" panose="020F0502020204030204" pitchFamily="34" charset="0"/>
                <a:cs typeface="Calibri" panose="020F0502020204030204" pitchFamily="34" charset="0"/>
              </a:rPr>
              <a:t>Flatulence</a:t>
            </a:r>
          </a:p>
          <a:p>
            <a:pPr marL="857250" lvl="2" indent="-285750" fontAlgn="base">
              <a:lnSpc>
                <a:spcPct val="115000"/>
              </a:lnSpc>
              <a:spcBef>
                <a:spcPts val="0"/>
              </a:spcBef>
              <a:spcAft>
                <a:spcPts val="300"/>
              </a:spcAft>
              <a:buClr>
                <a:srgbClr val="000000"/>
              </a:buClr>
              <a:buFont typeface="Wingdings" panose="05000000000000000000" pitchFamily="2" charset="2"/>
              <a:buChar char="Ø"/>
            </a:pPr>
            <a:r>
              <a:rPr lang="en-US" dirty="0">
                <a:solidFill>
                  <a:srgbClr val="000000"/>
                </a:solidFill>
                <a:latin typeface="Calibri" panose="020F0502020204030204" pitchFamily="34" charset="0"/>
                <a:cs typeface="Calibri" panose="020F0502020204030204" pitchFamily="34" charset="0"/>
              </a:rPr>
              <a:t>Dizziness</a:t>
            </a:r>
          </a:p>
        </p:txBody>
      </p:sp>
    </p:spTree>
    <p:extLst>
      <p:ext uri="{BB962C8B-B14F-4D97-AF65-F5344CB8AC3E}">
        <p14:creationId xmlns:p14="http://schemas.microsoft.com/office/powerpoint/2010/main" val="3605444745"/>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5E4F-8621-46C3-AB64-35CC2B4F562A}"/>
              </a:ext>
            </a:extLst>
          </p:cNvPr>
          <p:cNvSpPr>
            <a:spLocks noGrp="1"/>
          </p:cNvSpPr>
          <p:nvPr>
            <p:ph type="title"/>
          </p:nvPr>
        </p:nvSpPr>
        <p:spPr>
          <a:xfrm>
            <a:off x="457200" y="135639"/>
            <a:ext cx="8229600" cy="607311"/>
          </a:xfrm>
        </p:spPr>
        <p:txBody>
          <a:bodyPr/>
          <a:lstStyle/>
          <a:p>
            <a:r>
              <a:rPr lang="en-US" sz="3200" u="none" strike="noStrike" kern="0" spc="0" dirty="0" err="1">
                <a:ln>
                  <a:noFill/>
                </a:ln>
                <a:effectLst>
                  <a:outerShdw sx="0" sy="0">
                    <a:srgbClr val="000000"/>
                  </a:outerShdw>
                </a:effectLst>
                <a:latin typeface="Calibri" panose="020F0502020204030204" pitchFamily="34" charset="0"/>
                <a:ea typeface="Times New Roman" panose="02020603050405020304" pitchFamily="18" charset="0"/>
                <a:cs typeface="Times New Roman" panose="02020603050405020304" pitchFamily="18" charset="0"/>
              </a:rPr>
              <a:t>Ibsrela</a:t>
            </a:r>
            <a:r>
              <a:rPr lang="en-US" sz="3200" u="none" strike="noStrike" kern="0" spc="0" dirty="0">
                <a:ln>
                  <a:noFill/>
                </a:ln>
                <a:effectLst>
                  <a:outerShdw sx="0" sy="0">
                    <a:srgbClr val="000000"/>
                  </a:outerShdw>
                </a:effectLst>
                <a:latin typeface="Calibri" panose="020F0502020204030204" pitchFamily="34" charset="0"/>
                <a:ea typeface="Times New Roman" panose="02020603050405020304" pitchFamily="18" charset="0"/>
                <a:cs typeface="Times New Roman" panose="02020603050405020304" pitchFamily="18" charset="0"/>
              </a:rPr>
              <a:t> (</a:t>
            </a:r>
            <a:r>
              <a:rPr lang="en-US" sz="3200" u="none" strike="noStrike" kern="0" spc="0" dirty="0" err="1">
                <a:ln>
                  <a:noFill/>
                </a:ln>
                <a:effectLst>
                  <a:outerShdw sx="0" sy="0">
                    <a:srgbClr val="000000"/>
                  </a:outerShdw>
                </a:effectLst>
                <a:latin typeface="Calibri" panose="020F0502020204030204" pitchFamily="34" charset="0"/>
                <a:ea typeface="Times New Roman" panose="02020603050405020304" pitchFamily="18" charset="0"/>
                <a:cs typeface="Times New Roman" panose="02020603050405020304" pitchFamily="18" charset="0"/>
              </a:rPr>
              <a:t>tenapanor</a:t>
            </a:r>
            <a:r>
              <a:rPr lang="en-US" sz="3200" u="none" strike="noStrike" kern="0" spc="0" dirty="0">
                <a:ln>
                  <a:noFill/>
                </a:ln>
                <a:effectLst>
                  <a:outerShdw sx="0" sy="0">
                    <a:srgbClr val="000000"/>
                  </a:outerShdw>
                </a:effectLst>
                <a:latin typeface="Calibri" panose="020F0502020204030204" pitchFamily="34" charset="0"/>
                <a:ea typeface="Times New Roman" panose="02020603050405020304" pitchFamily="18" charset="0"/>
                <a:cs typeface="Times New Roman" panose="02020603050405020304" pitchFamily="18" charset="0"/>
              </a:rPr>
              <a:t>)</a:t>
            </a:r>
            <a:endParaRPr lang="en-US" sz="3200" kern="0" dirty="0">
              <a:solidFill>
                <a:srgbClr val="000000"/>
              </a:solidFill>
              <a:effectLst>
                <a:outerShdw sx="0" sy="0">
                  <a:srgbClr val="000000"/>
                </a:outerShdw>
              </a:effectLst>
              <a:latin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FB4D94F-FAD1-4081-9E22-F055E6D2DB66}"/>
              </a:ext>
            </a:extLst>
          </p:cNvPr>
          <p:cNvSpPr>
            <a:spLocks noGrp="1"/>
          </p:cNvSpPr>
          <p:nvPr>
            <p:ph idx="1"/>
          </p:nvPr>
        </p:nvSpPr>
        <p:spPr>
          <a:xfrm>
            <a:off x="152400" y="971550"/>
            <a:ext cx="8534400" cy="3470672"/>
          </a:xfrm>
        </p:spPr>
        <p:txBody>
          <a:bodyPr/>
          <a:lstStyle/>
          <a:p>
            <a:pPr fontAlgn="base">
              <a:spcBef>
                <a:spcPts val="0"/>
              </a:spcBef>
              <a:buClr>
                <a:srgbClr val="000000"/>
              </a:buClr>
            </a:pPr>
            <a:r>
              <a:rPr lang="en-US" sz="2000" dirty="0">
                <a:solidFill>
                  <a:srgbClr val="000000"/>
                </a:solidFill>
              </a:rPr>
              <a:t>The FDA approval of </a:t>
            </a:r>
            <a:r>
              <a:rPr lang="en-US" sz="2000" dirty="0" err="1">
                <a:solidFill>
                  <a:srgbClr val="000000"/>
                </a:solidFill>
              </a:rPr>
              <a:t>Ibsrela</a:t>
            </a:r>
            <a:r>
              <a:rPr lang="en-US" sz="2000" dirty="0">
                <a:solidFill>
                  <a:srgbClr val="000000"/>
                </a:solidFill>
              </a:rPr>
              <a:t> was based on two randomized, double-blind, placebo-controlled trials. </a:t>
            </a:r>
          </a:p>
          <a:p>
            <a:pPr fontAlgn="base">
              <a:spcBef>
                <a:spcPts val="0"/>
              </a:spcBef>
              <a:buClr>
                <a:srgbClr val="000000"/>
              </a:buClr>
            </a:pPr>
            <a:r>
              <a:rPr lang="en-US" sz="2000" dirty="0">
                <a:solidFill>
                  <a:srgbClr val="000000"/>
                </a:solidFill>
              </a:rPr>
              <a:t>The trial designs were identical through the first 12 weeks of treatment, and thereafter differed in that Trial 1 continued for an additional 14 weeks of treatment (26 weeks double-blind treatment), whereas Trial 2 included a 4-week randomized withdrawal (RW) period (12 weeks double-blind treatment). </a:t>
            </a:r>
          </a:p>
          <a:p>
            <a:pPr fontAlgn="base">
              <a:spcBef>
                <a:spcPts val="0"/>
              </a:spcBef>
              <a:buClr>
                <a:srgbClr val="000000"/>
              </a:buClr>
            </a:pPr>
            <a:r>
              <a:rPr lang="en-US" sz="2000" dirty="0">
                <a:solidFill>
                  <a:srgbClr val="000000"/>
                </a:solidFill>
              </a:rPr>
              <a:t>Patients who were enrolled in these trials met the Rome III criteria for IBS-C, related to abdominal pain and bowel movement frequency. </a:t>
            </a:r>
          </a:p>
          <a:p>
            <a:pPr fontAlgn="base">
              <a:spcBef>
                <a:spcPts val="0"/>
              </a:spcBef>
              <a:buClr>
                <a:srgbClr val="000000"/>
              </a:buClr>
            </a:pPr>
            <a:r>
              <a:rPr lang="en-US" sz="2000" dirty="0">
                <a:solidFill>
                  <a:srgbClr val="000000"/>
                </a:solidFill>
              </a:rPr>
              <a:t>The primary endpoint for both trials was the proportion of patients who were responders during the 12-week treatment period. </a:t>
            </a:r>
          </a:p>
        </p:txBody>
      </p:sp>
    </p:spTree>
    <p:extLst>
      <p:ext uri="{BB962C8B-B14F-4D97-AF65-F5344CB8AC3E}">
        <p14:creationId xmlns:p14="http://schemas.microsoft.com/office/powerpoint/2010/main" val="2638862295"/>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5E4F-8621-46C3-AB64-35CC2B4F562A}"/>
              </a:ext>
            </a:extLst>
          </p:cNvPr>
          <p:cNvSpPr>
            <a:spLocks noGrp="1"/>
          </p:cNvSpPr>
          <p:nvPr>
            <p:ph type="title"/>
          </p:nvPr>
        </p:nvSpPr>
        <p:spPr>
          <a:xfrm>
            <a:off x="457200" y="135639"/>
            <a:ext cx="8229600" cy="607311"/>
          </a:xfrm>
        </p:spPr>
        <p:txBody>
          <a:bodyPr/>
          <a:lstStyle/>
          <a:p>
            <a:r>
              <a:rPr lang="en-US" sz="3200" u="none" strike="noStrike" kern="0" spc="0" dirty="0" err="1">
                <a:ln>
                  <a:noFill/>
                </a:ln>
                <a:effectLst>
                  <a:outerShdw sx="0" sy="0">
                    <a:srgbClr val="000000"/>
                  </a:outerShdw>
                </a:effectLst>
                <a:latin typeface="Calibri" panose="020F0502020204030204" pitchFamily="34" charset="0"/>
                <a:ea typeface="Times New Roman" panose="02020603050405020304" pitchFamily="18" charset="0"/>
                <a:cs typeface="Times New Roman" panose="02020603050405020304" pitchFamily="18" charset="0"/>
              </a:rPr>
              <a:t>Ibsrela</a:t>
            </a:r>
            <a:r>
              <a:rPr lang="en-US" sz="3200" u="none" strike="noStrike" kern="0" spc="0" dirty="0">
                <a:ln>
                  <a:noFill/>
                </a:ln>
                <a:effectLst>
                  <a:outerShdw sx="0" sy="0">
                    <a:srgbClr val="000000"/>
                  </a:outerShdw>
                </a:effectLst>
                <a:latin typeface="Calibri" panose="020F0502020204030204" pitchFamily="34" charset="0"/>
                <a:ea typeface="Times New Roman" panose="02020603050405020304" pitchFamily="18" charset="0"/>
                <a:cs typeface="Times New Roman" panose="02020603050405020304" pitchFamily="18" charset="0"/>
              </a:rPr>
              <a:t> (</a:t>
            </a:r>
            <a:r>
              <a:rPr lang="en-US" sz="3200" u="none" strike="noStrike" kern="0" spc="0" dirty="0" err="1">
                <a:ln>
                  <a:noFill/>
                </a:ln>
                <a:effectLst>
                  <a:outerShdw sx="0" sy="0">
                    <a:srgbClr val="000000"/>
                  </a:outerShdw>
                </a:effectLst>
                <a:latin typeface="Calibri" panose="020F0502020204030204" pitchFamily="34" charset="0"/>
                <a:ea typeface="Times New Roman" panose="02020603050405020304" pitchFamily="18" charset="0"/>
                <a:cs typeface="Times New Roman" panose="02020603050405020304" pitchFamily="18" charset="0"/>
              </a:rPr>
              <a:t>tenapanor</a:t>
            </a:r>
            <a:r>
              <a:rPr lang="en-US" sz="3200" u="none" strike="noStrike" kern="0" spc="0" dirty="0">
                <a:ln>
                  <a:noFill/>
                </a:ln>
                <a:effectLst>
                  <a:outerShdw sx="0" sy="0">
                    <a:srgbClr val="000000"/>
                  </a:outerShdw>
                </a:effectLst>
                <a:latin typeface="Calibri" panose="020F0502020204030204" pitchFamily="34" charset="0"/>
                <a:ea typeface="Times New Roman" panose="02020603050405020304" pitchFamily="18" charset="0"/>
                <a:cs typeface="Times New Roman" panose="02020603050405020304" pitchFamily="18" charset="0"/>
              </a:rPr>
              <a:t>)</a:t>
            </a:r>
            <a:endParaRPr lang="en-US" sz="3200" kern="0" dirty="0">
              <a:solidFill>
                <a:srgbClr val="000000"/>
              </a:solidFill>
              <a:effectLst>
                <a:outerShdw sx="0" sy="0">
                  <a:srgbClr val="000000"/>
                </a:outerShdw>
              </a:effectLst>
              <a:latin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FB4D94F-FAD1-4081-9E22-F055E6D2DB66}"/>
              </a:ext>
            </a:extLst>
          </p:cNvPr>
          <p:cNvSpPr>
            <a:spLocks noGrp="1"/>
          </p:cNvSpPr>
          <p:nvPr>
            <p:ph idx="1"/>
          </p:nvPr>
        </p:nvSpPr>
        <p:spPr>
          <a:xfrm>
            <a:off x="152400" y="971550"/>
            <a:ext cx="8534400" cy="3470672"/>
          </a:xfrm>
        </p:spPr>
        <p:txBody>
          <a:bodyPr/>
          <a:lstStyle/>
          <a:p>
            <a:pPr fontAlgn="base">
              <a:spcBef>
                <a:spcPts val="0"/>
              </a:spcBef>
              <a:buClr>
                <a:srgbClr val="000000"/>
              </a:buClr>
            </a:pPr>
            <a:r>
              <a:rPr lang="en-US" sz="2000" dirty="0">
                <a:solidFill>
                  <a:srgbClr val="000000"/>
                </a:solidFill>
              </a:rPr>
              <a:t>A responder, as defined by the FDA, was a patient who experienced at least a 30% reduction in the weekly average abdominal pain score compared with baseline and an increase of at least 1 complete spontaneous bowel movement (CSBM) in weekly average from baseline, in the same week, for at least 6 of the first 12 treatment weeks. </a:t>
            </a:r>
          </a:p>
          <a:p>
            <a:pPr fontAlgn="base">
              <a:spcBef>
                <a:spcPts val="0"/>
              </a:spcBef>
              <a:buClr>
                <a:srgbClr val="000000"/>
              </a:buClr>
            </a:pPr>
            <a:r>
              <a:rPr lang="en-US" sz="2000" dirty="0">
                <a:solidFill>
                  <a:srgbClr val="000000"/>
                </a:solidFill>
              </a:rPr>
              <a:t>In both trials </a:t>
            </a:r>
            <a:r>
              <a:rPr lang="en-US" sz="2000" dirty="0" err="1">
                <a:solidFill>
                  <a:srgbClr val="000000"/>
                </a:solidFill>
              </a:rPr>
              <a:t>Ibsrela</a:t>
            </a:r>
            <a:r>
              <a:rPr lang="en-US" sz="2000" dirty="0">
                <a:solidFill>
                  <a:srgbClr val="000000"/>
                </a:solidFill>
              </a:rPr>
              <a:t> met the primary endpoint as compared with placebo (Trial 1: 37% versus 24%, </a:t>
            </a:r>
            <a:r>
              <a:rPr lang="en-US" sz="2000" dirty="0" err="1">
                <a:solidFill>
                  <a:srgbClr val="000000"/>
                </a:solidFill>
              </a:rPr>
              <a:t>Ibsrela</a:t>
            </a:r>
            <a:r>
              <a:rPr lang="en-US" sz="2000" dirty="0">
                <a:solidFill>
                  <a:srgbClr val="000000"/>
                </a:solidFill>
              </a:rPr>
              <a:t> versus placebo, respectively. Trial 2: 27% versus 19% </a:t>
            </a:r>
            <a:r>
              <a:rPr lang="en-US" sz="2000" dirty="0" err="1">
                <a:solidFill>
                  <a:srgbClr val="000000"/>
                </a:solidFill>
              </a:rPr>
              <a:t>Ibsrela</a:t>
            </a:r>
            <a:r>
              <a:rPr lang="en-US" sz="2000" dirty="0">
                <a:solidFill>
                  <a:srgbClr val="000000"/>
                </a:solidFill>
              </a:rPr>
              <a:t> versus placebo, respectively). </a:t>
            </a:r>
          </a:p>
          <a:p>
            <a:pPr fontAlgn="base">
              <a:spcBef>
                <a:spcPts val="0"/>
              </a:spcBef>
              <a:buClr>
                <a:srgbClr val="000000"/>
              </a:buClr>
            </a:pPr>
            <a:r>
              <a:rPr lang="en-US" sz="2000" dirty="0">
                <a:solidFill>
                  <a:srgbClr val="000000"/>
                </a:solidFill>
              </a:rPr>
              <a:t>In Trials 1 and 2, the proportion of responders for 9 out of the first 12 weeks, including at least 3 of the last 4 weeks, was greater in </a:t>
            </a:r>
            <a:r>
              <a:rPr lang="en-US" sz="2000" dirty="0" err="1">
                <a:solidFill>
                  <a:srgbClr val="000000"/>
                </a:solidFill>
              </a:rPr>
              <a:t>Ibsrela</a:t>
            </a:r>
            <a:r>
              <a:rPr lang="en-US" sz="2000" dirty="0">
                <a:solidFill>
                  <a:srgbClr val="000000"/>
                </a:solidFill>
              </a:rPr>
              <a:t>-treated patients compared to placebo-treated patients. </a:t>
            </a:r>
          </a:p>
        </p:txBody>
      </p:sp>
    </p:spTree>
    <p:extLst>
      <p:ext uri="{BB962C8B-B14F-4D97-AF65-F5344CB8AC3E}">
        <p14:creationId xmlns:p14="http://schemas.microsoft.com/office/powerpoint/2010/main" val="3435523410"/>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5E4F-8621-46C3-AB64-35CC2B4F562A}"/>
              </a:ext>
            </a:extLst>
          </p:cNvPr>
          <p:cNvSpPr>
            <a:spLocks noGrp="1"/>
          </p:cNvSpPr>
          <p:nvPr>
            <p:ph type="title"/>
          </p:nvPr>
        </p:nvSpPr>
        <p:spPr>
          <a:xfrm>
            <a:off x="457200" y="135639"/>
            <a:ext cx="8229600" cy="607311"/>
          </a:xfrm>
        </p:spPr>
        <p:txBody>
          <a:bodyPr/>
          <a:lstStyle/>
          <a:p>
            <a:r>
              <a:rPr lang="en-US" sz="3200" u="none" strike="noStrike" kern="0" spc="0" dirty="0" err="1">
                <a:ln>
                  <a:noFill/>
                </a:ln>
                <a:effectLst>
                  <a:outerShdw sx="0" sy="0">
                    <a:srgbClr val="000000"/>
                  </a:outerShdw>
                </a:effectLst>
                <a:latin typeface="Calibri" panose="020F0502020204030204" pitchFamily="34" charset="0"/>
                <a:ea typeface="Times New Roman" panose="02020603050405020304" pitchFamily="18" charset="0"/>
                <a:cs typeface="Times New Roman" panose="02020603050405020304" pitchFamily="18" charset="0"/>
              </a:rPr>
              <a:t>Ibsrela</a:t>
            </a:r>
            <a:r>
              <a:rPr lang="en-US" sz="3200" u="none" strike="noStrike" kern="0" spc="0" dirty="0">
                <a:ln>
                  <a:noFill/>
                </a:ln>
                <a:effectLst>
                  <a:outerShdw sx="0" sy="0">
                    <a:srgbClr val="000000"/>
                  </a:outerShdw>
                </a:effectLst>
                <a:latin typeface="Calibri" panose="020F0502020204030204" pitchFamily="34" charset="0"/>
                <a:ea typeface="Times New Roman" panose="02020603050405020304" pitchFamily="18" charset="0"/>
                <a:cs typeface="Times New Roman" panose="02020603050405020304" pitchFamily="18" charset="0"/>
              </a:rPr>
              <a:t> (</a:t>
            </a:r>
            <a:r>
              <a:rPr lang="en-US" sz="3200" u="none" strike="noStrike" kern="0" spc="0" dirty="0" err="1">
                <a:ln>
                  <a:noFill/>
                </a:ln>
                <a:effectLst>
                  <a:outerShdw sx="0" sy="0">
                    <a:srgbClr val="000000"/>
                  </a:outerShdw>
                </a:effectLst>
                <a:latin typeface="Calibri" panose="020F0502020204030204" pitchFamily="34" charset="0"/>
                <a:ea typeface="Times New Roman" panose="02020603050405020304" pitchFamily="18" charset="0"/>
                <a:cs typeface="Times New Roman" panose="02020603050405020304" pitchFamily="18" charset="0"/>
              </a:rPr>
              <a:t>tenapanor</a:t>
            </a:r>
            <a:r>
              <a:rPr lang="en-US" sz="3200" u="none" strike="noStrike" kern="0" spc="0" dirty="0">
                <a:ln>
                  <a:noFill/>
                </a:ln>
                <a:effectLst>
                  <a:outerShdw sx="0" sy="0">
                    <a:srgbClr val="000000"/>
                  </a:outerShdw>
                </a:effectLst>
                <a:latin typeface="Calibri" panose="020F0502020204030204" pitchFamily="34" charset="0"/>
                <a:ea typeface="Times New Roman" panose="02020603050405020304" pitchFamily="18" charset="0"/>
                <a:cs typeface="Times New Roman" panose="02020603050405020304" pitchFamily="18" charset="0"/>
              </a:rPr>
              <a:t>)</a:t>
            </a:r>
            <a:endParaRPr lang="en-US" sz="3200" kern="0" dirty="0">
              <a:solidFill>
                <a:srgbClr val="000000"/>
              </a:solidFill>
              <a:effectLst>
                <a:outerShdw sx="0" sy="0">
                  <a:srgbClr val="000000"/>
                </a:outerShdw>
              </a:effectLst>
              <a:latin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FB4D94F-FAD1-4081-9E22-F055E6D2DB66}"/>
              </a:ext>
            </a:extLst>
          </p:cNvPr>
          <p:cNvSpPr>
            <a:spLocks noGrp="1"/>
          </p:cNvSpPr>
          <p:nvPr>
            <p:ph idx="1"/>
          </p:nvPr>
        </p:nvSpPr>
        <p:spPr>
          <a:xfrm>
            <a:off x="152400" y="971550"/>
            <a:ext cx="8534400" cy="3470672"/>
          </a:xfrm>
        </p:spPr>
        <p:txBody>
          <a:bodyPr/>
          <a:lstStyle/>
          <a:p>
            <a:pPr fontAlgn="base">
              <a:spcBef>
                <a:spcPts val="0"/>
              </a:spcBef>
              <a:buClr>
                <a:srgbClr val="000000"/>
              </a:buClr>
            </a:pPr>
            <a:r>
              <a:rPr lang="en-US" sz="2000" dirty="0">
                <a:solidFill>
                  <a:srgbClr val="000000"/>
                </a:solidFill>
              </a:rPr>
              <a:t>In addition, in Trial 1, the proportion of responders for 13 out of 26 weeks was greater in </a:t>
            </a:r>
            <a:r>
              <a:rPr lang="en-US" sz="2000" dirty="0" err="1">
                <a:solidFill>
                  <a:srgbClr val="000000"/>
                </a:solidFill>
              </a:rPr>
              <a:t>Ibsrela</a:t>
            </a:r>
            <a:r>
              <a:rPr lang="en-US" sz="2000" dirty="0">
                <a:solidFill>
                  <a:srgbClr val="000000"/>
                </a:solidFill>
              </a:rPr>
              <a:t>‑treated patients compared to placebo-treated patients. </a:t>
            </a:r>
          </a:p>
          <a:p>
            <a:pPr fontAlgn="base">
              <a:spcBef>
                <a:spcPts val="0"/>
              </a:spcBef>
              <a:buClr>
                <a:srgbClr val="000000"/>
              </a:buClr>
              <a:buFont typeface="Symbol" panose="05050102010706020507" pitchFamily="18" charset="2"/>
              <a:buChar char=""/>
            </a:pPr>
            <a:endParaRPr lang="en-US" sz="1800" kern="0" dirty="0">
              <a:effectLst>
                <a:outerShdw sx="0" sy="0">
                  <a:srgbClr val="000000"/>
                </a:outerShdw>
              </a:effectLst>
              <a:latin typeface="Calibri" panose="020F0502020204030204" pitchFamily="34" charset="0"/>
              <a:cs typeface="Times New Roman" panose="02020603050405020304" pitchFamily="18" charset="0"/>
            </a:endParaRPr>
          </a:p>
          <a:p>
            <a:pPr fontAlgn="base">
              <a:spcBef>
                <a:spcPts val="0"/>
              </a:spcBef>
              <a:buClr>
                <a:srgbClr val="000000"/>
              </a:buClr>
            </a:pPr>
            <a:r>
              <a:rPr lang="en-US" sz="2000" dirty="0">
                <a:solidFill>
                  <a:srgbClr val="000000"/>
                </a:solidFill>
              </a:rPr>
              <a:t>In both trials, improvements from baseline in average weekly CSBMs and abdominal pain were observed by Week 1, with improvement maintained through the end of treatment.</a:t>
            </a:r>
          </a:p>
        </p:txBody>
      </p:sp>
    </p:spTree>
    <p:extLst>
      <p:ext uri="{BB962C8B-B14F-4D97-AF65-F5344CB8AC3E}">
        <p14:creationId xmlns:p14="http://schemas.microsoft.com/office/powerpoint/2010/main" val="4270870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E1AC1-5E94-46DD-9F86-0F75EDBAF354}"/>
              </a:ext>
            </a:extLst>
          </p:cNvPr>
          <p:cNvSpPr>
            <a:spLocks noGrp="1"/>
          </p:cNvSpPr>
          <p:nvPr>
            <p:ph type="title"/>
          </p:nvPr>
        </p:nvSpPr>
        <p:spPr/>
        <p:txBody>
          <a:bodyPr/>
          <a:lstStyle/>
          <a:p>
            <a:r>
              <a:rPr lang="en-US" altLang="en-US" dirty="0"/>
              <a:t>Anticoagulants</a:t>
            </a:r>
            <a:endParaRPr lang="en-US" dirty="0"/>
          </a:p>
        </p:txBody>
      </p:sp>
      <p:sp>
        <p:nvSpPr>
          <p:cNvPr id="3" name="Content Placeholder 2">
            <a:extLst>
              <a:ext uri="{FF2B5EF4-FFF2-40B4-BE49-F238E27FC236}">
                <a16:creationId xmlns:a16="http://schemas.microsoft.com/office/drawing/2014/main" id="{7480CE20-912C-4C5F-9E15-E87B23956C52}"/>
              </a:ext>
            </a:extLst>
          </p:cNvPr>
          <p:cNvSpPr>
            <a:spLocks noGrp="1"/>
          </p:cNvSpPr>
          <p:nvPr>
            <p:ph idx="1"/>
          </p:nvPr>
        </p:nvSpPr>
        <p:spPr/>
        <p:txBody>
          <a:bodyPr/>
          <a:lstStyle/>
          <a:p>
            <a:pPr>
              <a:buNone/>
            </a:pPr>
            <a:r>
              <a:rPr lang="en-US" altLang="en-US" sz="2400" b="1" i="1" dirty="0">
                <a:solidFill>
                  <a:schemeClr val="tx1">
                    <a:lumMod val="50000"/>
                  </a:schemeClr>
                </a:solidFill>
              </a:rPr>
              <a:t>Class Overview – Other indications:</a:t>
            </a:r>
            <a:endParaRPr lang="en-US" dirty="0"/>
          </a:p>
          <a:p>
            <a:r>
              <a:rPr lang="en-US" sz="2200" dirty="0">
                <a:solidFill>
                  <a:srgbClr val="000000"/>
                </a:solidFill>
              </a:rPr>
              <a:t>fondaparinux (Arixtra) </a:t>
            </a:r>
          </a:p>
          <a:p>
            <a:pPr lvl="1">
              <a:buFont typeface="Wingdings" panose="05000000000000000000" pitchFamily="2" charset="2"/>
              <a:buChar char="Ø"/>
            </a:pPr>
            <a:r>
              <a:rPr lang="en-US" sz="2000" dirty="0">
                <a:solidFill>
                  <a:srgbClr val="000000"/>
                </a:solidFill>
              </a:rPr>
              <a:t>Treatment of acute Pulmonary Embolism (PE) when initial therapy is administered in the hospital and with warfarin </a:t>
            </a:r>
          </a:p>
          <a:p>
            <a:r>
              <a:rPr lang="en-US" sz="2200" dirty="0">
                <a:solidFill>
                  <a:srgbClr val="000000"/>
                </a:solidFill>
              </a:rPr>
              <a:t>apixaban (Eliquis) </a:t>
            </a:r>
          </a:p>
          <a:p>
            <a:pPr lvl="1">
              <a:buFont typeface="Wingdings" panose="05000000000000000000" pitchFamily="2" charset="2"/>
              <a:buChar char="Ø"/>
            </a:pPr>
            <a:r>
              <a:rPr lang="en-US" sz="2000" dirty="0">
                <a:solidFill>
                  <a:srgbClr val="000000"/>
                </a:solidFill>
              </a:rPr>
              <a:t>To reduce the risk of stroke and systemic embolism in patients with nonvalvular atrial fibrillation (NVAF) </a:t>
            </a:r>
          </a:p>
          <a:p>
            <a:pPr lvl="1">
              <a:buFont typeface="Wingdings" panose="05000000000000000000" pitchFamily="2" charset="2"/>
              <a:buChar char="Ø"/>
            </a:pPr>
            <a:r>
              <a:rPr lang="en-US" sz="2000" dirty="0">
                <a:solidFill>
                  <a:srgbClr val="000000"/>
                </a:solidFill>
              </a:rPr>
              <a:t>For the treatment of PE </a:t>
            </a:r>
          </a:p>
          <a:p>
            <a:pPr lvl="1">
              <a:buFont typeface="Wingdings" panose="05000000000000000000" pitchFamily="2" charset="2"/>
              <a:buChar char="Ø"/>
            </a:pPr>
            <a:r>
              <a:rPr lang="en-US" sz="2000" dirty="0">
                <a:solidFill>
                  <a:srgbClr val="000000"/>
                </a:solidFill>
              </a:rPr>
              <a:t>To reduce the risk of recurrent DVT and PE following initial therapy </a:t>
            </a:r>
          </a:p>
          <a:p>
            <a:endParaRPr lang="en-US" dirty="0"/>
          </a:p>
        </p:txBody>
      </p:sp>
    </p:spTree>
    <p:extLst>
      <p:ext uri="{BB962C8B-B14F-4D97-AF65-F5344CB8AC3E}">
        <p14:creationId xmlns:p14="http://schemas.microsoft.com/office/powerpoint/2010/main" val="3076891448"/>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kern="0" dirty="0" err="1">
                <a:effectLst>
                  <a:outerShdw sx="0" sy="0">
                    <a:srgbClr val="000000"/>
                  </a:outerShdw>
                </a:effectLst>
                <a:latin typeface="Calibri" panose="020F0502020204030204" pitchFamily="34" charset="0"/>
                <a:cs typeface="Times New Roman" panose="02020603050405020304" pitchFamily="18" charset="0"/>
              </a:rPr>
              <a:t>Leqvio</a:t>
            </a:r>
            <a:r>
              <a:rPr lang="en-US" sz="3200" kern="0" dirty="0">
                <a:effectLst>
                  <a:outerShdw sx="0" sy="0">
                    <a:srgbClr val="000000"/>
                  </a:outerShdw>
                </a:effectLst>
                <a:latin typeface="Calibri" panose="020F0502020204030204" pitchFamily="34" charset="0"/>
                <a:cs typeface="Times New Roman" panose="02020603050405020304" pitchFamily="18" charset="0"/>
              </a:rPr>
              <a:t> (</a:t>
            </a:r>
            <a:r>
              <a:rPr lang="en-US" sz="3200" kern="0" dirty="0" err="1">
                <a:effectLst>
                  <a:outerShdw sx="0" sy="0">
                    <a:srgbClr val="000000"/>
                  </a:outerShdw>
                </a:effectLst>
                <a:latin typeface="Calibri" panose="020F0502020204030204" pitchFamily="34" charset="0"/>
                <a:cs typeface="Times New Roman" panose="02020603050405020304" pitchFamily="18" charset="0"/>
              </a:rPr>
              <a:t>inclisiran</a:t>
            </a:r>
            <a:r>
              <a:rPr lang="en-US" sz="3200" kern="0" dirty="0">
                <a:effectLst>
                  <a:outerShdw sx="0" sy="0">
                    <a:srgbClr val="000000"/>
                  </a:outerShdw>
                </a:effectLst>
                <a:latin typeface="Calibri" panose="020F0502020204030204" pitchFamily="34" charset="0"/>
                <a:cs typeface="Times New Roman" panose="02020603050405020304" pitchFamily="18" charset="0"/>
              </a:rPr>
              <a:t>)</a:t>
            </a:r>
          </a:p>
        </p:txBody>
      </p:sp>
      <p:sp>
        <p:nvSpPr>
          <p:cNvPr id="66563" name="Content Placeholder 3"/>
          <p:cNvSpPr>
            <a:spLocks noGrp="1"/>
          </p:cNvSpPr>
          <p:nvPr>
            <p:ph idx="1"/>
          </p:nvPr>
        </p:nvSpPr>
        <p:spPr>
          <a:xfrm>
            <a:off x="304800" y="914400"/>
            <a:ext cx="8077200" cy="3886200"/>
          </a:xfrm>
        </p:spPr>
        <p:txBody>
          <a:bodyPr/>
          <a:lstStyle/>
          <a:p>
            <a:pPr fontAlgn="base">
              <a:spcBef>
                <a:spcPts val="0"/>
              </a:spcBef>
              <a:buClr>
                <a:srgbClr val="000000"/>
              </a:buClr>
            </a:pPr>
            <a:r>
              <a:rPr lang="en-US" sz="2000" dirty="0" err="1">
                <a:solidFill>
                  <a:srgbClr val="000000"/>
                </a:solidFill>
              </a:rPr>
              <a:t>Leqvio</a:t>
            </a:r>
            <a:r>
              <a:rPr lang="en-US" sz="2000" dirty="0">
                <a:solidFill>
                  <a:srgbClr val="000000"/>
                </a:solidFill>
              </a:rPr>
              <a:t> (</a:t>
            </a:r>
            <a:r>
              <a:rPr lang="en-US" sz="2000" dirty="0" err="1">
                <a:solidFill>
                  <a:srgbClr val="000000"/>
                </a:solidFill>
              </a:rPr>
              <a:t>inclisiran</a:t>
            </a:r>
            <a:r>
              <a:rPr lang="en-US" sz="2000" dirty="0">
                <a:solidFill>
                  <a:srgbClr val="000000"/>
                </a:solidFill>
              </a:rPr>
              <a:t>), a small interfering RNA (siRNA) directed to PCSK9 mRNA, is now approved as an adjunct treatment to diet and maximally tolerated statin therapy for the treatment of adults with </a:t>
            </a:r>
            <a:r>
              <a:rPr lang="en-US" sz="2000" dirty="0" err="1">
                <a:solidFill>
                  <a:srgbClr val="000000"/>
                </a:solidFill>
              </a:rPr>
              <a:t>HeFH</a:t>
            </a:r>
            <a:r>
              <a:rPr lang="en-US" sz="2000" dirty="0">
                <a:solidFill>
                  <a:srgbClr val="000000"/>
                </a:solidFill>
              </a:rPr>
              <a:t> or clinical ASCVD, who require additional lowering of LDL-C. </a:t>
            </a:r>
          </a:p>
          <a:p>
            <a:pPr marL="0" indent="0" fontAlgn="base">
              <a:spcBef>
                <a:spcPts val="0"/>
              </a:spcBef>
              <a:buClr>
                <a:srgbClr val="000000"/>
              </a:buClr>
              <a:buNone/>
            </a:pPr>
            <a:endParaRPr lang="en-US" sz="2000" dirty="0">
              <a:solidFill>
                <a:srgbClr val="000000"/>
              </a:solidFill>
            </a:endParaRPr>
          </a:p>
          <a:p>
            <a:pPr fontAlgn="base">
              <a:spcBef>
                <a:spcPts val="0"/>
              </a:spcBef>
              <a:buClr>
                <a:srgbClr val="000000"/>
              </a:buClr>
            </a:pPr>
            <a:r>
              <a:rPr lang="en-US" sz="2000" dirty="0">
                <a:solidFill>
                  <a:srgbClr val="000000"/>
                </a:solidFill>
              </a:rPr>
              <a:t>Limitations of use: the effect of </a:t>
            </a:r>
            <a:r>
              <a:rPr lang="en-US" sz="2000" dirty="0" err="1">
                <a:solidFill>
                  <a:srgbClr val="000000"/>
                </a:solidFill>
              </a:rPr>
              <a:t>inclisiran</a:t>
            </a:r>
            <a:r>
              <a:rPr lang="en-US" sz="2000" dirty="0">
                <a:solidFill>
                  <a:srgbClr val="000000"/>
                </a:solidFill>
              </a:rPr>
              <a:t> on CV morbidity and mortality has not been established. </a:t>
            </a:r>
          </a:p>
          <a:p>
            <a:pPr marL="0" indent="0" fontAlgn="base">
              <a:spcBef>
                <a:spcPts val="0"/>
              </a:spcBef>
              <a:buClr>
                <a:srgbClr val="000000"/>
              </a:buClr>
              <a:buNone/>
            </a:pPr>
            <a:endParaRPr lang="en-US" sz="2000" dirty="0">
              <a:solidFill>
                <a:srgbClr val="000000"/>
              </a:solidFill>
            </a:endParaRPr>
          </a:p>
          <a:p>
            <a:pPr fontAlgn="base">
              <a:spcBef>
                <a:spcPts val="0"/>
              </a:spcBef>
              <a:buClr>
                <a:srgbClr val="000000"/>
              </a:buClr>
            </a:pPr>
            <a:r>
              <a:rPr lang="en-US" sz="2000" dirty="0">
                <a:solidFill>
                  <a:srgbClr val="000000"/>
                </a:solidFill>
              </a:rPr>
              <a:t>It is available as 284 mg/1.5 mL (189 mg/mL) in a single-dose, prefilled syringe for subcutaneous injection into the abdomen, upper arm, or thigh by a Healthcare Provider. </a:t>
            </a:r>
          </a:p>
          <a:p>
            <a:endParaRPr lang="en-US" sz="1350" dirty="0">
              <a:effectLst>
                <a:outerShdw sx="0" sy="0">
                  <a:srgbClr val="000000"/>
                </a:outerShdw>
              </a:effectLst>
            </a:endParaRPr>
          </a:p>
        </p:txBody>
      </p:sp>
    </p:spTree>
    <p:extLst>
      <p:ext uri="{BB962C8B-B14F-4D97-AF65-F5344CB8AC3E}">
        <p14:creationId xmlns:p14="http://schemas.microsoft.com/office/powerpoint/2010/main" val="380257427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sz="3200" kern="0" dirty="0" err="1">
                <a:effectLst>
                  <a:outerShdw sx="0" sy="0">
                    <a:srgbClr val="000000"/>
                  </a:outerShdw>
                </a:effectLst>
                <a:latin typeface="Calibri" panose="020F0502020204030204" pitchFamily="34" charset="0"/>
                <a:cs typeface="Times New Roman" panose="02020603050405020304" pitchFamily="18" charset="0"/>
              </a:rPr>
              <a:t>Leqvio</a:t>
            </a:r>
            <a:r>
              <a:rPr lang="en-US" sz="3200" kern="0" dirty="0">
                <a:effectLst>
                  <a:outerShdw sx="0" sy="0">
                    <a:srgbClr val="000000"/>
                  </a:outerShdw>
                </a:effectLst>
                <a:latin typeface="Calibri" panose="020F0502020204030204" pitchFamily="34" charset="0"/>
                <a:cs typeface="Times New Roman" panose="02020603050405020304" pitchFamily="18" charset="0"/>
              </a:rPr>
              <a:t> (</a:t>
            </a:r>
            <a:r>
              <a:rPr lang="en-US" sz="3200" kern="0" dirty="0" err="1">
                <a:effectLst>
                  <a:outerShdw sx="0" sy="0">
                    <a:srgbClr val="000000"/>
                  </a:outerShdw>
                </a:effectLst>
                <a:latin typeface="Calibri" panose="020F0502020204030204" pitchFamily="34" charset="0"/>
                <a:cs typeface="Times New Roman" panose="02020603050405020304" pitchFamily="18" charset="0"/>
              </a:rPr>
              <a:t>inclisiran</a:t>
            </a:r>
            <a:r>
              <a:rPr lang="en-US" sz="3200" kern="0" dirty="0">
                <a:effectLst>
                  <a:outerShdw sx="0" sy="0">
                    <a:srgbClr val="000000"/>
                  </a:outerShdw>
                </a:effectLst>
                <a:latin typeface="Calibri" panose="020F0502020204030204" pitchFamily="34" charset="0"/>
                <a:cs typeface="Times New Roman" panose="02020603050405020304" pitchFamily="18" charset="0"/>
              </a:rPr>
              <a:t>)</a:t>
            </a:r>
            <a:endParaRPr lang="en-US" sz="3200" dirty="0"/>
          </a:p>
        </p:txBody>
      </p:sp>
      <p:sp>
        <p:nvSpPr>
          <p:cNvPr id="66563" name="Content Placeholder 3"/>
          <p:cNvSpPr>
            <a:spLocks noGrp="1"/>
          </p:cNvSpPr>
          <p:nvPr>
            <p:ph idx="1"/>
          </p:nvPr>
        </p:nvSpPr>
        <p:spPr>
          <a:xfrm>
            <a:off x="304800" y="914400"/>
            <a:ext cx="8077200" cy="3886200"/>
          </a:xfrm>
        </p:spPr>
        <p:txBody>
          <a:bodyPr/>
          <a:lstStyle/>
          <a:p>
            <a:pPr fontAlgn="base">
              <a:spcBef>
                <a:spcPts val="0"/>
              </a:spcBef>
              <a:buClr>
                <a:srgbClr val="000000"/>
              </a:buClr>
            </a:pPr>
            <a:r>
              <a:rPr lang="en-US" sz="2000" dirty="0">
                <a:solidFill>
                  <a:srgbClr val="000000"/>
                </a:solidFill>
              </a:rPr>
              <a:t>The recommended dosage, in combination with maximally tolerated statin therapy, is 284 mg administered as a single subcutaneous injection initially, again at 3 months, and then every 6 months. </a:t>
            </a:r>
          </a:p>
          <a:p>
            <a:pPr marL="0" indent="0" fontAlgn="base">
              <a:spcBef>
                <a:spcPts val="0"/>
              </a:spcBef>
              <a:buClr>
                <a:srgbClr val="000000"/>
              </a:buClr>
              <a:buNone/>
            </a:pPr>
            <a:endParaRPr lang="en-US" sz="2000" dirty="0">
              <a:solidFill>
                <a:srgbClr val="000000"/>
              </a:solidFill>
            </a:endParaRPr>
          </a:p>
          <a:p>
            <a:pPr fontAlgn="base">
              <a:spcBef>
                <a:spcPts val="0"/>
              </a:spcBef>
              <a:buClr>
                <a:srgbClr val="000000"/>
              </a:buClr>
            </a:pPr>
            <a:r>
              <a:rPr lang="en-US" sz="2000" dirty="0">
                <a:solidFill>
                  <a:srgbClr val="000000"/>
                </a:solidFill>
              </a:rPr>
              <a:t>There are no contraindications or warnings</a:t>
            </a:r>
          </a:p>
          <a:p>
            <a:endParaRPr lang="en-US" sz="1350" dirty="0">
              <a:effectLst>
                <a:outerShdw sx="0" sy="0">
                  <a:srgbClr val="000000"/>
                </a:outerShdw>
              </a:effectLst>
            </a:endParaRPr>
          </a:p>
        </p:txBody>
      </p:sp>
    </p:spTree>
    <p:extLst>
      <p:ext uri="{BB962C8B-B14F-4D97-AF65-F5344CB8AC3E}">
        <p14:creationId xmlns:p14="http://schemas.microsoft.com/office/powerpoint/2010/main" val="662047492"/>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sz="3200" kern="0" dirty="0" err="1">
                <a:effectLst>
                  <a:outerShdw sx="0" sy="0">
                    <a:srgbClr val="000000"/>
                  </a:outerShdw>
                </a:effectLst>
                <a:latin typeface="Calibri" panose="020F0502020204030204" pitchFamily="34" charset="0"/>
                <a:cs typeface="Times New Roman" panose="02020603050405020304" pitchFamily="18" charset="0"/>
              </a:rPr>
              <a:t>Leqvio</a:t>
            </a:r>
            <a:r>
              <a:rPr lang="en-US" sz="3200" kern="0" dirty="0">
                <a:effectLst>
                  <a:outerShdw sx="0" sy="0">
                    <a:srgbClr val="000000"/>
                  </a:outerShdw>
                </a:effectLst>
                <a:latin typeface="Calibri" panose="020F0502020204030204" pitchFamily="34" charset="0"/>
                <a:cs typeface="Times New Roman" panose="02020603050405020304" pitchFamily="18" charset="0"/>
              </a:rPr>
              <a:t> (</a:t>
            </a:r>
            <a:r>
              <a:rPr lang="en-US" sz="3200" kern="0" dirty="0" err="1">
                <a:effectLst>
                  <a:outerShdw sx="0" sy="0">
                    <a:srgbClr val="000000"/>
                  </a:outerShdw>
                </a:effectLst>
                <a:latin typeface="Calibri" panose="020F0502020204030204" pitchFamily="34" charset="0"/>
                <a:cs typeface="Times New Roman" panose="02020603050405020304" pitchFamily="18" charset="0"/>
              </a:rPr>
              <a:t>inclisiran</a:t>
            </a:r>
            <a:r>
              <a:rPr lang="en-US" sz="3200" kern="0" dirty="0">
                <a:effectLst>
                  <a:outerShdw sx="0" sy="0">
                    <a:srgbClr val="000000"/>
                  </a:outerShdw>
                </a:effectLst>
                <a:latin typeface="Calibri" panose="020F0502020204030204" pitchFamily="34" charset="0"/>
                <a:cs typeface="Times New Roman" panose="02020603050405020304" pitchFamily="18" charset="0"/>
              </a:rPr>
              <a:t>)</a:t>
            </a:r>
            <a:endParaRPr lang="en-US" sz="3200" dirty="0"/>
          </a:p>
        </p:txBody>
      </p:sp>
      <p:sp>
        <p:nvSpPr>
          <p:cNvPr id="66563" name="Content Placeholder 3"/>
          <p:cNvSpPr>
            <a:spLocks noGrp="1"/>
          </p:cNvSpPr>
          <p:nvPr>
            <p:ph idx="1"/>
          </p:nvPr>
        </p:nvSpPr>
        <p:spPr>
          <a:xfrm>
            <a:off x="304800" y="914400"/>
            <a:ext cx="8077200" cy="3886200"/>
          </a:xfrm>
        </p:spPr>
        <p:txBody>
          <a:bodyPr/>
          <a:lstStyle/>
          <a:p>
            <a:pPr fontAlgn="base">
              <a:lnSpc>
                <a:spcPct val="120000"/>
              </a:lnSpc>
              <a:spcBef>
                <a:spcPts val="0"/>
              </a:spcBef>
              <a:spcAft>
                <a:spcPts val="300"/>
              </a:spcAft>
              <a:buClr>
                <a:srgbClr val="000000"/>
              </a:buClr>
            </a:pPr>
            <a:r>
              <a:rPr lang="en-US" sz="2000" dirty="0">
                <a:solidFill>
                  <a:srgbClr val="000000"/>
                </a:solidFill>
              </a:rPr>
              <a:t>Adverse Reactions:</a:t>
            </a:r>
          </a:p>
          <a:p>
            <a:pPr marL="857250" lvl="2" indent="-285750" fontAlgn="base">
              <a:lnSpc>
                <a:spcPct val="115000"/>
              </a:lnSpc>
              <a:spcBef>
                <a:spcPts val="0"/>
              </a:spcBef>
              <a:spcAft>
                <a:spcPts val="300"/>
              </a:spcAft>
              <a:buClr>
                <a:srgbClr val="000000"/>
              </a:buClr>
              <a:buFont typeface="Wingdings" panose="05000000000000000000" pitchFamily="2" charset="2"/>
              <a:buChar char="Ø"/>
            </a:pPr>
            <a:r>
              <a:rPr lang="en-US" dirty="0">
                <a:solidFill>
                  <a:srgbClr val="000000"/>
                </a:solidFill>
                <a:latin typeface="Calibri" panose="020F0502020204030204" pitchFamily="34" charset="0"/>
                <a:cs typeface="Calibri" panose="020F0502020204030204" pitchFamily="34" charset="0"/>
              </a:rPr>
              <a:t>Injection site reaction</a:t>
            </a:r>
          </a:p>
          <a:p>
            <a:pPr marL="857250" lvl="2" indent="-285750" fontAlgn="base">
              <a:lnSpc>
                <a:spcPct val="115000"/>
              </a:lnSpc>
              <a:spcBef>
                <a:spcPts val="0"/>
              </a:spcBef>
              <a:spcAft>
                <a:spcPts val="300"/>
              </a:spcAft>
              <a:buClr>
                <a:srgbClr val="000000"/>
              </a:buClr>
              <a:buFont typeface="Wingdings" panose="05000000000000000000" pitchFamily="2" charset="2"/>
              <a:buChar char="Ø"/>
            </a:pPr>
            <a:r>
              <a:rPr lang="en-US" dirty="0">
                <a:solidFill>
                  <a:srgbClr val="000000"/>
                </a:solidFill>
                <a:latin typeface="Calibri" panose="020F0502020204030204" pitchFamily="34" charset="0"/>
                <a:cs typeface="Calibri" panose="020F0502020204030204" pitchFamily="34" charset="0"/>
              </a:rPr>
              <a:t>Arthralgia</a:t>
            </a:r>
          </a:p>
          <a:p>
            <a:pPr marL="857250" lvl="2" indent="-285750" fontAlgn="base">
              <a:lnSpc>
                <a:spcPct val="115000"/>
              </a:lnSpc>
              <a:spcBef>
                <a:spcPts val="0"/>
              </a:spcBef>
              <a:spcAft>
                <a:spcPts val="300"/>
              </a:spcAft>
              <a:buClr>
                <a:srgbClr val="000000"/>
              </a:buClr>
              <a:buFont typeface="Wingdings" panose="05000000000000000000" pitchFamily="2" charset="2"/>
              <a:buChar char="Ø"/>
            </a:pPr>
            <a:r>
              <a:rPr lang="en-US" dirty="0">
                <a:solidFill>
                  <a:srgbClr val="000000"/>
                </a:solidFill>
                <a:latin typeface="Calibri" panose="020F0502020204030204" pitchFamily="34" charset="0"/>
                <a:cs typeface="Calibri" panose="020F0502020204030204" pitchFamily="34" charset="0"/>
              </a:rPr>
              <a:t>Urinary tract infection</a:t>
            </a:r>
          </a:p>
          <a:p>
            <a:pPr marL="857250" lvl="2" indent="-285750" fontAlgn="base">
              <a:lnSpc>
                <a:spcPct val="115000"/>
              </a:lnSpc>
              <a:spcBef>
                <a:spcPts val="0"/>
              </a:spcBef>
              <a:spcAft>
                <a:spcPts val="300"/>
              </a:spcAft>
              <a:buClr>
                <a:srgbClr val="000000"/>
              </a:buClr>
              <a:buFont typeface="Wingdings" panose="05000000000000000000" pitchFamily="2" charset="2"/>
              <a:buChar char="Ø"/>
            </a:pPr>
            <a:r>
              <a:rPr lang="en-US" dirty="0">
                <a:solidFill>
                  <a:srgbClr val="000000"/>
                </a:solidFill>
                <a:latin typeface="Calibri" panose="020F0502020204030204" pitchFamily="34" charset="0"/>
                <a:cs typeface="Calibri" panose="020F0502020204030204" pitchFamily="34" charset="0"/>
              </a:rPr>
              <a:t>Diarrhea</a:t>
            </a:r>
          </a:p>
          <a:p>
            <a:pPr marL="857250" lvl="2" indent="-285750" fontAlgn="base">
              <a:lnSpc>
                <a:spcPct val="115000"/>
              </a:lnSpc>
              <a:spcBef>
                <a:spcPts val="0"/>
              </a:spcBef>
              <a:spcAft>
                <a:spcPts val="300"/>
              </a:spcAft>
              <a:buClr>
                <a:srgbClr val="000000"/>
              </a:buClr>
              <a:buFont typeface="Wingdings" panose="05000000000000000000" pitchFamily="2" charset="2"/>
              <a:buChar char="Ø"/>
            </a:pPr>
            <a:r>
              <a:rPr lang="en-US" dirty="0">
                <a:solidFill>
                  <a:srgbClr val="000000"/>
                </a:solidFill>
                <a:latin typeface="Calibri" panose="020F0502020204030204" pitchFamily="34" charset="0"/>
                <a:cs typeface="Calibri" panose="020F0502020204030204" pitchFamily="34" charset="0"/>
              </a:rPr>
              <a:t>Bronchitis</a:t>
            </a:r>
          </a:p>
          <a:p>
            <a:pPr marL="857250" lvl="2" indent="-285750" fontAlgn="base">
              <a:lnSpc>
                <a:spcPct val="115000"/>
              </a:lnSpc>
              <a:spcBef>
                <a:spcPts val="0"/>
              </a:spcBef>
              <a:spcAft>
                <a:spcPts val="300"/>
              </a:spcAft>
              <a:buClr>
                <a:srgbClr val="000000"/>
              </a:buClr>
              <a:buFont typeface="Wingdings" panose="05000000000000000000" pitchFamily="2" charset="2"/>
              <a:buChar char="Ø"/>
            </a:pPr>
            <a:r>
              <a:rPr lang="en-US" dirty="0">
                <a:solidFill>
                  <a:srgbClr val="000000"/>
                </a:solidFill>
                <a:latin typeface="Calibri" panose="020F0502020204030204" pitchFamily="34" charset="0"/>
                <a:cs typeface="Calibri" panose="020F0502020204030204" pitchFamily="34" charset="0"/>
              </a:rPr>
              <a:t>Pain in extremity</a:t>
            </a:r>
          </a:p>
          <a:p>
            <a:pPr marL="857250" lvl="2" indent="-285750" fontAlgn="base">
              <a:lnSpc>
                <a:spcPct val="115000"/>
              </a:lnSpc>
              <a:spcBef>
                <a:spcPts val="0"/>
              </a:spcBef>
              <a:spcAft>
                <a:spcPts val="300"/>
              </a:spcAft>
              <a:buClr>
                <a:srgbClr val="000000"/>
              </a:buClr>
              <a:buFont typeface="Wingdings" panose="05000000000000000000" pitchFamily="2" charset="2"/>
              <a:buChar char="Ø"/>
            </a:pPr>
            <a:r>
              <a:rPr lang="en-US" dirty="0">
                <a:solidFill>
                  <a:srgbClr val="000000"/>
                </a:solidFill>
                <a:latin typeface="Calibri" panose="020F0502020204030204" pitchFamily="34" charset="0"/>
                <a:cs typeface="Calibri" panose="020F0502020204030204" pitchFamily="34" charset="0"/>
              </a:rPr>
              <a:t>Dyspnea</a:t>
            </a:r>
          </a:p>
          <a:p>
            <a:endParaRPr lang="en-US" sz="1350" dirty="0">
              <a:effectLst>
                <a:outerShdw sx="0" sy="0">
                  <a:srgbClr val="000000"/>
                </a:outerShdw>
              </a:effectLst>
            </a:endParaRPr>
          </a:p>
        </p:txBody>
      </p:sp>
    </p:spTree>
    <p:extLst>
      <p:ext uri="{BB962C8B-B14F-4D97-AF65-F5344CB8AC3E}">
        <p14:creationId xmlns:p14="http://schemas.microsoft.com/office/powerpoint/2010/main" val="2005485119"/>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sz="3200" kern="0" dirty="0" err="1">
                <a:effectLst>
                  <a:outerShdw sx="0" sy="0">
                    <a:srgbClr val="000000"/>
                  </a:outerShdw>
                </a:effectLst>
                <a:latin typeface="Calibri" panose="020F0502020204030204" pitchFamily="34" charset="0"/>
                <a:cs typeface="Times New Roman" panose="02020603050405020304" pitchFamily="18" charset="0"/>
              </a:rPr>
              <a:t>Leqvio</a:t>
            </a:r>
            <a:r>
              <a:rPr lang="en-US" sz="3200" kern="0" dirty="0">
                <a:effectLst>
                  <a:outerShdw sx="0" sy="0">
                    <a:srgbClr val="000000"/>
                  </a:outerShdw>
                </a:effectLst>
                <a:latin typeface="Calibri" panose="020F0502020204030204" pitchFamily="34" charset="0"/>
                <a:cs typeface="Times New Roman" panose="02020603050405020304" pitchFamily="18" charset="0"/>
              </a:rPr>
              <a:t> (</a:t>
            </a:r>
            <a:r>
              <a:rPr lang="en-US" sz="3200" kern="0" dirty="0" err="1">
                <a:effectLst>
                  <a:outerShdw sx="0" sy="0">
                    <a:srgbClr val="000000"/>
                  </a:outerShdw>
                </a:effectLst>
                <a:latin typeface="Calibri" panose="020F0502020204030204" pitchFamily="34" charset="0"/>
                <a:cs typeface="Times New Roman" panose="02020603050405020304" pitchFamily="18" charset="0"/>
              </a:rPr>
              <a:t>inclisiran</a:t>
            </a:r>
            <a:r>
              <a:rPr lang="en-US" sz="3200" kern="0" dirty="0">
                <a:effectLst>
                  <a:outerShdw sx="0" sy="0">
                    <a:srgbClr val="000000"/>
                  </a:outerShdw>
                </a:effectLst>
                <a:latin typeface="Calibri" panose="020F0502020204030204" pitchFamily="34" charset="0"/>
                <a:cs typeface="Times New Roman" panose="02020603050405020304" pitchFamily="18" charset="0"/>
              </a:rPr>
              <a:t>)</a:t>
            </a:r>
            <a:endParaRPr lang="en-US" sz="3200" dirty="0"/>
          </a:p>
        </p:txBody>
      </p:sp>
      <p:sp>
        <p:nvSpPr>
          <p:cNvPr id="66563" name="Content Placeholder 3"/>
          <p:cNvSpPr>
            <a:spLocks noGrp="1"/>
          </p:cNvSpPr>
          <p:nvPr>
            <p:ph idx="1"/>
          </p:nvPr>
        </p:nvSpPr>
        <p:spPr>
          <a:xfrm>
            <a:off x="304800" y="787582"/>
            <a:ext cx="8382000" cy="3886200"/>
          </a:xfrm>
        </p:spPr>
        <p:txBody>
          <a:bodyPr/>
          <a:lstStyle/>
          <a:p>
            <a:pPr fontAlgn="base">
              <a:spcBef>
                <a:spcPts val="0"/>
              </a:spcBef>
              <a:buClr>
                <a:srgbClr val="000000"/>
              </a:buClr>
            </a:pPr>
            <a:r>
              <a:rPr lang="en-US" sz="2000" dirty="0">
                <a:solidFill>
                  <a:srgbClr val="000000"/>
                </a:solidFill>
              </a:rPr>
              <a:t>An 18-month, multicenter, double-blind, randomized, placebo-controlled trial, ORION-1, evaluated the effectiveness and safety of </a:t>
            </a:r>
            <a:r>
              <a:rPr lang="en-US" sz="2000" dirty="0" err="1">
                <a:solidFill>
                  <a:srgbClr val="000000"/>
                </a:solidFill>
              </a:rPr>
              <a:t>inclisiran</a:t>
            </a:r>
            <a:r>
              <a:rPr lang="en-US" sz="2000" dirty="0">
                <a:solidFill>
                  <a:srgbClr val="000000"/>
                </a:solidFill>
              </a:rPr>
              <a:t> in 1,561 adults with ASCVD (coronary heart disease [CHD], cardiovascular disease [CVD], or peripheral arterial disease [PAD]) on maximally tolerated statin therapy (with or without other lipid-modifying therapy) who required additional LDL-C reduction (LDL-C ≥ 70 mg/dL). </a:t>
            </a:r>
          </a:p>
          <a:p>
            <a:pPr marL="0" indent="0" fontAlgn="base">
              <a:spcBef>
                <a:spcPts val="0"/>
              </a:spcBef>
              <a:buClr>
                <a:srgbClr val="000000"/>
              </a:buClr>
              <a:buNone/>
            </a:pPr>
            <a:endParaRPr lang="en-US" sz="2000" dirty="0">
              <a:solidFill>
                <a:srgbClr val="000000"/>
              </a:solidFill>
            </a:endParaRPr>
          </a:p>
          <a:p>
            <a:pPr fontAlgn="base">
              <a:spcBef>
                <a:spcPts val="0"/>
              </a:spcBef>
              <a:buClr>
                <a:srgbClr val="000000"/>
              </a:buClr>
            </a:pPr>
            <a:r>
              <a:rPr lang="en-US" sz="2000" dirty="0">
                <a:solidFill>
                  <a:srgbClr val="000000"/>
                </a:solidFill>
              </a:rPr>
              <a:t>Included patients were randomized 1:1 to SC </a:t>
            </a:r>
            <a:r>
              <a:rPr lang="en-US" sz="2000" dirty="0" err="1">
                <a:solidFill>
                  <a:srgbClr val="000000"/>
                </a:solidFill>
              </a:rPr>
              <a:t>inclisiran</a:t>
            </a:r>
            <a:r>
              <a:rPr lang="en-US" sz="2000" dirty="0">
                <a:solidFill>
                  <a:srgbClr val="000000"/>
                </a:solidFill>
              </a:rPr>
              <a:t> 284 mg or placebo on days 1, 90, 270, and 450. </a:t>
            </a:r>
          </a:p>
          <a:p>
            <a:pPr marL="0" indent="0" fontAlgn="base">
              <a:spcBef>
                <a:spcPts val="0"/>
              </a:spcBef>
              <a:buClr>
                <a:srgbClr val="000000"/>
              </a:buClr>
              <a:buNone/>
            </a:pPr>
            <a:endParaRPr lang="en-US" sz="2000" dirty="0">
              <a:solidFill>
                <a:srgbClr val="000000"/>
              </a:solidFill>
            </a:endParaRPr>
          </a:p>
          <a:p>
            <a:pPr fontAlgn="base">
              <a:lnSpc>
                <a:spcPct val="120000"/>
              </a:lnSpc>
              <a:spcBef>
                <a:spcPts val="0"/>
              </a:spcBef>
              <a:spcAft>
                <a:spcPts val="300"/>
              </a:spcAft>
              <a:buClr>
                <a:srgbClr val="000000"/>
              </a:buClr>
            </a:pPr>
            <a:r>
              <a:rPr lang="en-US" sz="2000" dirty="0">
                <a:solidFill>
                  <a:srgbClr val="000000"/>
                </a:solidFill>
              </a:rPr>
              <a:t>The mean LDL-C was 105 mg/dL. </a:t>
            </a:r>
          </a:p>
        </p:txBody>
      </p:sp>
    </p:spTree>
    <p:extLst>
      <p:ext uri="{BB962C8B-B14F-4D97-AF65-F5344CB8AC3E}">
        <p14:creationId xmlns:p14="http://schemas.microsoft.com/office/powerpoint/2010/main" val="817281967"/>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sz="3200" kern="0" dirty="0" err="1">
                <a:effectLst>
                  <a:outerShdw sx="0" sy="0">
                    <a:srgbClr val="000000"/>
                  </a:outerShdw>
                </a:effectLst>
                <a:latin typeface="Calibri" panose="020F0502020204030204" pitchFamily="34" charset="0"/>
                <a:cs typeface="Times New Roman" panose="02020603050405020304" pitchFamily="18" charset="0"/>
              </a:rPr>
              <a:t>Leqvio</a:t>
            </a:r>
            <a:r>
              <a:rPr lang="en-US" sz="3200" kern="0" dirty="0">
                <a:effectLst>
                  <a:outerShdw sx="0" sy="0">
                    <a:srgbClr val="000000"/>
                  </a:outerShdw>
                </a:effectLst>
                <a:latin typeface="Calibri" panose="020F0502020204030204" pitchFamily="34" charset="0"/>
                <a:cs typeface="Times New Roman" panose="02020603050405020304" pitchFamily="18" charset="0"/>
              </a:rPr>
              <a:t> (</a:t>
            </a:r>
            <a:r>
              <a:rPr lang="en-US" sz="3200" kern="0" dirty="0" err="1">
                <a:effectLst>
                  <a:outerShdw sx="0" sy="0">
                    <a:srgbClr val="000000"/>
                  </a:outerShdw>
                </a:effectLst>
                <a:latin typeface="Calibri" panose="020F0502020204030204" pitchFamily="34" charset="0"/>
                <a:cs typeface="Times New Roman" panose="02020603050405020304" pitchFamily="18" charset="0"/>
              </a:rPr>
              <a:t>inclisiran</a:t>
            </a:r>
            <a:r>
              <a:rPr lang="en-US" sz="3200" kern="0" dirty="0">
                <a:effectLst>
                  <a:outerShdw sx="0" sy="0">
                    <a:srgbClr val="000000"/>
                  </a:outerShdw>
                </a:effectLst>
                <a:latin typeface="Calibri" panose="020F0502020204030204" pitchFamily="34" charset="0"/>
                <a:cs typeface="Times New Roman" panose="02020603050405020304" pitchFamily="18" charset="0"/>
              </a:rPr>
              <a:t>)</a:t>
            </a:r>
            <a:endParaRPr lang="en-US" sz="3200" dirty="0"/>
          </a:p>
        </p:txBody>
      </p:sp>
      <p:sp>
        <p:nvSpPr>
          <p:cNvPr id="66563" name="Content Placeholder 3"/>
          <p:cNvSpPr>
            <a:spLocks noGrp="1"/>
          </p:cNvSpPr>
          <p:nvPr>
            <p:ph idx="1"/>
          </p:nvPr>
        </p:nvSpPr>
        <p:spPr>
          <a:xfrm>
            <a:off x="381000" y="914400"/>
            <a:ext cx="8077200" cy="3886200"/>
          </a:xfrm>
        </p:spPr>
        <p:txBody>
          <a:bodyPr/>
          <a:lstStyle/>
          <a:p>
            <a:pPr fontAlgn="base">
              <a:spcBef>
                <a:spcPts val="0"/>
              </a:spcBef>
              <a:buClr>
                <a:srgbClr val="000000"/>
              </a:buClr>
            </a:pPr>
            <a:r>
              <a:rPr lang="en-US" sz="2000" dirty="0">
                <a:solidFill>
                  <a:srgbClr val="000000"/>
                </a:solidFill>
              </a:rPr>
              <a:t>The percent change from baseline to day 510 in LDL-C as measured by analysis of covariance (ANCOVA), the primary outcome, was -51% in the </a:t>
            </a:r>
            <a:r>
              <a:rPr lang="en-US" sz="2000" dirty="0" err="1">
                <a:solidFill>
                  <a:srgbClr val="000000"/>
                </a:solidFill>
              </a:rPr>
              <a:t>inclisiran</a:t>
            </a:r>
            <a:r>
              <a:rPr lang="en-US" sz="2000" dirty="0">
                <a:solidFill>
                  <a:srgbClr val="000000"/>
                </a:solidFill>
              </a:rPr>
              <a:t> group compared to +1% in the placebo group (least squares treatment difference, -52%; 95% confidence interval [CI], -56 to -49; p&lt;0.0001). </a:t>
            </a:r>
          </a:p>
          <a:p>
            <a:pPr marL="0" indent="0" fontAlgn="base">
              <a:spcBef>
                <a:spcPts val="0"/>
              </a:spcBef>
              <a:buClr>
                <a:srgbClr val="000000"/>
              </a:buClr>
              <a:buNone/>
            </a:pPr>
            <a:endParaRPr lang="en-US" sz="2000" dirty="0">
              <a:solidFill>
                <a:srgbClr val="000000"/>
              </a:solidFill>
            </a:endParaRPr>
          </a:p>
          <a:p>
            <a:pPr fontAlgn="base">
              <a:spcBef>
                <a:spcPts val="0"/>
              </a:spcBef>
              <a:buClr>
                <a:srgbClr val="000000"/>
              </a:buClr>
            </a:pPr>
            <a:r>
              <a:rPr lang="en-US" sz="2000" dirty="0">
                <a:solidFill>
                  <a:srgbClr val="000000"/>
                </a:solidFill>
              </a:rPr>
              <a:t>The percent change from baseline to day 510 in total cholesterol was -34% in the </a:t>
            </a:r>
            <a:r>
              <a:rPr lang="en-US" sz="2000" dirty="0" err="1">
                <a:solidFill>
                  <a:srgbClr val="000000"/>
                </a:solidFill>
              </a:rPr>
              <a:t>inclisiran</a:t>
            </a:r>
            <a:r>
              <a:rPr lang="en-US" sz="2000" dirty="0">
                <a:solidFill>
                  <a:srgbClr val="000000"/>
                </a:solidFill>
              </a:rPr>
              <a:t> group compared to 0 in the placebo group (least squares treatment difference, -33%; 95% CI, -35 to -31). </a:t>
            </a:r>
          </a:p>
        </p:txBody>
      </p:sp>
    </p:spTree>
    <p:extLst>
      <p:ext uri="{BB962C8B-B14F-4D97-AF65-F5344CB8AC3E}">
        <p14:creationId xmlns:p14="http://schemas.microsoft.com/office/powerpoint/2010/main" val="2999281995"/>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sz="3200" kern="0" dirty="0" err="1">
                <a:effectLst>
                  <a:outerShdw sx="0" sy="0">
                    <a:srgbClr val="000000"/>
                  </a:outerShdw>
                </a:effectLst>
                <a:latin typeface="Calibri" panose="020F0502020204030204" pitchFamily="34" charset="0"/>
                <a:cs typeface="Times New Roman" panose="02020603050405020304" pitchFamily="18" charset="0"/>
              </a:rPr>
              <a:t>Leqvio</a:t>
            </a:r>
            <a:r>
              <a:rPr lang="en-US" sz="3200" kern="0" dirty="0">
                <a:effectLst>
                  <a:outerShdw sx="0" sy="0">
                    <a:srgbClr val="000000"/>
                  </a:outerShdw>
                </a:effectLst>
                <a:latin typeface="Calibri" panose="020F0502020204030204" pitchFamily="34" charset="0"/>
                <a:cs typeface="Times New Roman" panose="02020603050405020304" pitchFamily="18" charset="0"/>
              </a:rPr>
              <a:t> (</a:t>
            </a:r>
            <a:r>
              <a:rPr lang="en-US" sz="3200" kern="0" dirty="0" err="1">
                <a:effectLst>
                  <a:outerShdw sx="0" sy="0">
                    <a:srgbClr val="000000"/>
                  </a:outerShdw>
                </a:effectLst>
                <a:latin typeface="Calibri" panose="020F0502020204030204" pitchFamily="34" charset="0"/>
                <a:cs typeface="Times New Roman" panose="02020603050405020304" pitchFamily="18" charset="0"/>
              </a:rPr>
              <a:t>inclisiran</a:t>
            </a:r>
            <a:r>
              <a:rPr lang="en-US" sz="3200" kern="0" dirty="0">
                <a:effectLst>
                  <a:outerShdw sx="0" sy="0">
                    <a:srgbClr val="000000"/>
                  </a:outerShdw>
                </a:effectLst>
                <a:latin typeface="Calibri" panose="020F0502020204030204" pitchFamily="34" charset="0"/>
                <a:cs typeface="Times New Roman" panose="02020603050405020304" pitchFamily="18" charset="0"/>
              </a:rPr>
              <a:t>)</a:t>
            </a:r>
            <a:endParaRPr lang="en-US" sz="3200" dirty="0"/>
          </a:p>
        </p:txBody>
      </p:sp>
      <p:sp>
        <p:nvSpPr>
          <p:cNvPr id="66563" name="Content Placeholder 3"/>
          <p:cNvSpPr>
            <a:spLocks noGrp="1"/>
          </p:cNvSpPr>
          <p:nvPr>
            <p:ph idx="1"/>
          </p:nvPr>
        </p:nvSpPr>
        <p:spPr>
          <a:xfrm>
            <a:off x="228600" y="666750"/>
            <a:ext cx="8915400" cy="3886200"/>
          </a:xfrm>
        </p:spPr>
        <p:txBody>
          <a:bodyPr/>
          <a:lstStyle/>
          <a:p>
            <a:pPr fontAlgn="base">
              <a:spcBef>
                <a:spcPts val="0"/>
              </a:spcBef>
              <a:buClr>
                <a:srgbClr val="000000"/>
              </a:buClr>
            </a:pPr>
            <a:r>
              <a:rPr lang="en-US" sz="2000" dirty="0">
                <a:solidFill>
                  <a:srgbClr val="000000"/>
                </a:solidFill>
              </a:rPr>
              <a:t>The percent change from baseline to day 510 in non-high-density lipoprotein cholesterol (non-HDL-C) was -47% in the </a:t>
            </a:r>
            <a:r>
              <a:rPr lang="en-US" sz="2000" dirty="0" err="1">
                <a:solidFill>
                  <a:srgbClr val="000000"/>
                </a:solidFill>
              </a:rPr>
              <a:t>inclisiran</a:t>
            </a:r>
            <a:r>
              <a:rPr lang="en-US" sz="2000" dirty="0">
                <a:solidFill>
                  <a:srgbClr val="000000"/>
                </a:solidFill>
              </a:rPr>
              <a:t> group compared to 0 in the placebo group (least squares treatment difference, -47%; 95% CI, -50 to -44). </a:t>
            </a:r>
          </a:p>
          <a:p>
            <a:pPr marL="0" indent="0" fontAlgn="base">
              <a:spcBef>
                <a:spcPts val="0"/>
              </a:spcBef>
              <a:buClr>
                <a:srgbClr val="000000"/>
              </a:buClr>
              <a:buNone/>
            </a:pPr>
            <a:endParaRPr lang="en-US" sz="2000" dirty="0">
              <a:solidFill>
                <a:srgbClr val="000000"/>
              </a:solidFill>
            </a:endParaRPr>
          </a:p>
          <a:p>
            <a:pPr fontAlgn="base">
              <a:spcBef>
                <a:spcPts val="0"/>
              </a:spcBef>
              <a:buClr>
                <a:srgbClr val="000000"/>
              </a:buClr>
            </a:pPr>
            <a:r>
              <a:rPr lang="en-US" sz="2000" dirty="0">
                <a:solidFill>
                  <a:srgbClr val="000000"/>
                </a:solidFill>
              </a:rPr>
              <a:t>The percent change from baseline to day 510 in apolipoprotein B (</a:t>
            </a:r>
            <a:r>
              <a:rPr lang="en-US" sz="2000" dirty="0" err="1">
                <a:solidFill>
                  <a:srgbClr val="000000"/>
                </a:solidFill>
              </a:rPr>
              <a:t>ApoB</a:t>
            </a:r>
            <a:r>
              <a:rPr lang="en-US" sz="2000" dirty="0">
                <a:solidFill>
                  <a:srgbClr val="000000"/>
                </a:solidFill>
              </a:rPr>
              <a:t>) was -45% in the </a:t>
            </a:r>
            <a:r>
              <a:rPr lang="en-US" sz="2000" dirty="0" err="1">
                <a:solidFill>
                  <a:srgbClr val="000000"/>
                </a:solidFill>
              </a:rPr>
              <a:t>inclisiran</a:t>
            </a:r>
            <a:r>
              <a:rPr lang="en-US" sz="2000" dirty="0">
                <a:solidFill>
                  <a:srgbClr val="000000"/>
                </a:solidFill>
              </a:rPr>
              <a:t> group compared to -2% in the placebo group (least squares treatment difference, -43%; 95% CI, -46 to -41).</a:t>
            </a:r>
          </a:p>
          <a:p>
            <a:pPr fontAlgn="base">
              <a:spcBef>
                <a:spcPts val="0"/>
              </a:spcBef>
              <a:buClr>
                <a:srgbClr val="000000"/>
              </a:buClr>
            </a:pPr>
            <a:endParaRPr lang="en-US" sz="2000" dirty="0">
              <a:solidFill>
                <a:srgbClr val="000000"/>
              </a:solidFill>
            </a:endParaRPr>
          </a:p>
          <a:p>
            <a:pPr fontAlgn="base">
              <a:spcBef>
                <a:spcPts val="0"/>
              </a:spcBef>
              <a:buClr>
                <a:srgbClr val="000000"/>
              </a:buClr>
            </a:pPr>
            <a:r>
              <a:rPr lang="en-US" sz="2000" dirty="0">
                <a:solidFill>
                  <a:srgbClr val="000000"/>
                </a:solidFill>
              </a:rPr>
              <a:t>Another 18-month, multicenter, double-blind, randomized, placebo-controlled trial, ORION-11, evaluated the effectiveness and safety of </a:t>
            </a:r>
            <a:r>
              <a:rPr lang="en-US" sz="2000" dirty="0" err="1">
                <a:solidFill>
                  <a:srgbClr val="000000"/>
                </a:solidFill>
              </a:rPr>
              <a:t>inclisiran</a:t>
            </a:r>
            <a:r>
              <a:rPr lang="en-US" sz="2000" dirty="0">
                <a:solidFill>
                  <a:srgbClr val="000000"/>
                </a:solidFill>
              </a:rPr>
              <a:t> in 1,617 adults with ASCVD (CHD, CVD, or PAD) on maximally tolerated statin therapy (with or without other lipid-modifying therapy) who required additional LDL-C reduction (LDL-C ≥ 70 mg/dL). </a:t>
            </a:r>
          </a:p>
          <a:p>
            <a:pPr fontAlgn="base">
              <a:spcBef>
                <a:spcPts val="0"/>
              </a:spcBef>
              <a:buClr>
                <a:srgbClr val="000000"/>
              </a:buClr>
            </a:pPr>
            <a:endParaRPr lang="en-US" sz="2000" dirty="0">
              <a:solidFill>
                <a:srgbClr val="000000"/>
              </a:solidFill>
            </a:endParaRPr>
          </a:p>
        </p:txBody>
      </p:sp>
    </p:spTree>
    <p:extLst>
      <p:ext uri="{BB962C8B-B14F-4D97-AF65-F5344CB8AC3E}">
        <p14:creationId xmlns:p14="http://schemas.microsoft.com/office/powerpoint/2010/main" val="1820659587"/>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sz="3200" kern="0" dirty="0" err="1">
                <a:effectLst>
                  <a:outerShdw sx="0" sy="0">
                    <a:srgbClr val="000000"/>
                  </a:outerShdw>
                </a:effectLst>
                <a:latin typeface="Calibri" panose="020F0502020204030204" pitchFamily="34" charset="0"/>
                <a:cs typeface="Times New Roman" panose="02020603050405020304" pitchFamily="18" charset="0"/>
              </a:rPr>
              <a:t>Leqvio</a:t>
            </a:r>
            <a:r>
              <a:rPr lang="en-US" sz="3200" kern="0" dirty="0">
                <a:effectLst>
                  <a:outerShdw sx="0" sy="0">
                    <a:srgbClr val="000000"/>
                  </a:outerShdw>
                </a:effectLst>
                <a:latin typeface="Calibri" panose="020F0502020204030204" pitchFamily="34" charset="0"/>
                <a:cs typeface="Times New Roman" panose="02020603050405020304" pitchFamily="18" charset="0"/>
              </a:rPr>
              <a:t> (</a:t>
            </a:r>
            <a:r>
              <a:rPr lang="en-US" sz="3200" kern="0" dirty="0" err="1">
                <a:effectLst>
                  <a:outerShdw sx="0" sy="0">
                    <a:srgbClr val="000000"/>
                  </a:outerShdw>
                </a:effectLst>
                <a:latin typeface="Calibri" panose="020F0502020204030204" pitchFamily="34" charset="0"/>
                <a:cs typeface="Times New Roman" panose="02020603050405020304" pitchFamily="18" charset="0"/>
              </a:rPr>
              <a:t>inclisiran</a:t>
            </a:r>
            <a:r>
              <a:rPr lang="en-US" sz="3200" kern="0" dirty="0">
                <a:effectLst>
                  <a:outerShdw sx="0" sy="0">
                    <a:srgbClr val="000000"/>
                  </a:outerShdw>
                </a:effectLst>
                <a:latin typeface="Calibri" panose="020F0502020204030204" pitchFamily="34" charset="0"/>
                <a:cs typeface="Times New Roman" panose="02020603050405020304" pitchFamily="18" charset="0"/>
              </a:rPr>
              <a:t>)</a:t>
            </a:r>
            <a:endParaRPr lang="en-US" sz="3200" dirty="0"/>
          </a:p>
        </p:txBody>
      </p:sp>
      <p:sp>
        <p:nvSpPr>
          <p:cNvPr id="66563" name="Content Placeholder 3"/>
          <p:cNvSpPr>
            <a:spLocks noGrp="1"/>
          </p:cNvSpPr>
          <p:nvPr>
            <p:ph idx="1"/>
          </p:nvPr>
        </p:nvSpPr>
        <p:spPr>
          <a:xfrm>
            <a:off x="304800" y="819150"/>
            <a:ext cx="8534400" cy="3886200"/>
          </a:xfrm>
        </p:spPr>
        <p:txBody>
          <a:bodyPr/>
          <a:lstStyle/>
          <a:p>
            <a:pPr fontAlgn="base">
              <a:spcBef>
                <a:spcPts val="0"/>
              </a:spcBef>
              <a:buClr>
                <a:srgbClr val="000000"/>
              </a:buClr>
            </a:pPr>
            <a:r>
              <a:rPr lang="en-US" sz="2000" dirty="0">
                <a:solidFill>
                  <a:srgbClr val="000000"/>
                </a:solidFill>
              </a:rPr>
              <a:t>Included patients were randomized 1:1 to SC </a:t>
            </a:r>
            <a:r>
              <a:rPr lang="en-US" sz="2000" dirty="0" err="1">
                <a:solidFill>
                  <a:srgbClr val="000000"/>
                </a:solidFill>
              </a:rPr>
              <a:t>inclisiran</a:t>
            </a:r>
            <a:r>
              <a:rPr lang="en-US" sz="2000" dirty="0">
                <a:solidFill>
                  <a:srgbClr val="000000"/>
                </a:solidFill>
              </a:rPr>
              <a:t> 284 mg or placebo on days 1, 90, 270, and 450. The mean LDL-C was 101 mg/dL. </a:t>
            </a:r>
          </a:p>
          <a:p>
            <a:pPr marL="0" indent="0" fontAlgn="base">
              <a:lnSpc>
                <a:spcPct val="120000"/>
              </a:lnSpc>
              <a:spcBef>
                <a:spcPts val="0"/>
              </a:spcBef>
              <a:spcAft>
                <a:spcPts val="300"/>
              </a:spcAft>
              <a:buClr>
                <a:srgbClr val="000000"/>
              </a:buClr>
              <a:buNone/>
            </a:pPr>
            <a:endParaRPr lang="en-US" sz="2000" dirty="0">
              <a:solidFill>
                <a:srgbClr val="000000"/>
              </a:solidFill>
            </a:endParaRPr>
          </a:p>
          <a:p>
            <a:pPr fontAlgn="base">
              <a:spcBef>
                <a:spcPts val="0"/>
              </a:spcBef>
              <a:buClr>
                <a:srgbClr val="000000"/>
              </a:buClr>
            </a:pPr>
            <a:r>
              <a:rPr lang="en-US" sz="2000" dirty="0">
                <a:solidFill>
                  <a:srgbClr val="000000"/>
                </a:solidFill>
              </a:rPr>
              <a:t>The percent change from baseline to day 510 in LDL-C as measured by ANCOVA, the primary outcome, was -46% in the </a:t>
            </a:r>
            <a:r>
              <a:rPr lang="en-US" sz="2000" dirty="0" err="1">
                <a:solidFill>
                  <a:srgbClr val="000000"/>
                </a:solidFill>
              </a:rPr>
              <a:t>inclisiran</a:t>
            </a:r>
            <a:r>
              <a:rPr lang="en-US" sz="2000" dirty="0">
                <a:solidFill>
                  <a:srgbClr val="000000"/>
                </a:solidFill>
              </a:rPr>
              <a:t> group compared to +4% in the placebo group (least squares treatment difference, -51%; 95% CI, -54 to -47; p&lt;0.0001). </a:t>
            </a:r>
          </a:p>
          <a:p>
            <a:pPr marL="0" indent="0" fontAlgn="base">
              <a:spcBef>
                <a:spcPts val="0"/>
              </a:spcBef>
              <a:buClr>
                <a:srgbClr val="000000"/>
              </a:buClr>
              <a:buNone/>
            </a:pPr>
            <a:endParaRPr lang="en-US" sz="2000" dirty="0">
              <a:solidFill>
                <a:srgbClr val="000000"/>
              </a:solidFill>
            </a:endParaRPr>
          </a:p>
          <a:p>
            <a:pPr fontAlgn="base">
              <a:spcBef>
                <a:spcPts val="0"/>
              </a:spcBef>
              <a:buClr>
                <a:srgbClr val="000000"/>
              </a:buClr>
            </a:pPr>
            <a:r>
              <a:rPr lang="en-US" sz="2000" dirty="0">
                <a:solidFill>
                  <a:srgbClr val="000000"/>
                </a:solidFill>
              </a:rPr>
              <a:t>The percent change from baseline to day 510 in total cholesterol was -28% in the </a:t>
            </a:r>
            <a:r>
              <a:rPr lang="en-US" sz="2000" dirty="0" err="1">
                <a:solidFill>
                  <a:srgbClr val="000000"/>
                </a:solidFill>
              </a:rPr>
              <a:t>inclisiran</a:t>
            </a:r>
            <a:r>
              <a:rPr lang="en-US" sz="2000" dirty="0">
                <a:solidFill>
                  <a:srgbClr val="000000"/>
                </a:solidFill>
              </a:rPr>
              <a:t> group compared to +2% in the placebo group (least squares treatment difference, -30%; 95% CI, -32 to -28). </a:t>
            </a:r>
          </a:p>
          <a:p>
            <a:pPr fontAlgn="base">
              <a:lnSpc>
                <a:spcPct val="120000"/>
              </a:lnSpc>
              <a:spcBef>
                <a:spcPts val="0"/>
              </a:spcBef>
              <a:spcAft>
                <a:spcPts val="300"/>
              </a:spcAft>
              <a:buClr>
                <a:srgbClr val="000000"/>
              </a:buClr>
            </a:pPr>
            <a:endParaRPr lang="en-US" sz="2000" dirty="0">
              <a:solidFill>
                <a:srgbClr val="000000"/>
              </a:solidFill>
            </a:endParaRPr>
          </a:p>
        </p:txBody>
      </p:sp>
    </p:spTree>
    <p:extLst>
      <p:ext uri="{BB962C8B-B14F-4D97-AF65-F5344CB8AC3E}">
        <p14:creationId xmlns:p14="http://schemas.microsoft.com/office/powerpoint/2010/main" val="2050096564"/>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sz="3200" kern="0" dirty="0" err="1">
                <a:effectLst>
                  <a:outerShdw sx="0" sy="0">
                    <a:srgbClr val="000000"/>
                  </a:outerShdw>
                </a:effectLst>
                <a:latin typeface="Calibri" panose="020F0502020204030204" pitchFamily="34" charset="0"/>
                <a:cs typeface="Times New Roman" panose="02020603050405020304" pitchFamily="18" charset="0"/>
              </a:rPr>
              <a:t>Leqvio</a:t>
            </a:r>
            <a:r>
              <a:rPr lang="en-US" sz="3200" kern="0" dirty="0">
                <a:effectLst>
                  <a:outerShdw sx="0" sy="0">
                    <a:srgbClr val="000000"/>
                  </a:outerShdw>
                </a:effectLst>
                <a:latin typeface="Calibri" panose="020F0502020204030204" pitchFamily="34" charset="0"/>
                <a:cs typeface="Times New Roman" panose="02020603050405020304" pitchFamily="18" charset="0"/>
              </a:rPr>
              <a:t> (</a:t>
            </a:r>
            <a:r>
              <a:rPr lang="en-US" sz="3200" kern="0" dirty="0" err="1">
                <a:effectLst>
                  <a:outerShdw sx="0" sy="0">
                    <a:srgbClr val="000000"/>
                  </a:outerShdw>
                </a:effectLst>
                <a:latin typeface="Calibri" panose="020F0502020204030204" pitchFamily="34" charset="0"/>
                <a:cs typeface="Times New Roman" panose="02020603050405020304" pitchFamily="18" charset="0"/>
              </a:rPr>
              <a:t>inclisiran</a:t>
            </a:r>
            <a:r>
              <a:rPr lang="en-US" sz="3200" kern="0" dirty="0">
                <a:effectLst>
                  <a:outerShdw sx="0" sy="0">
                    <a:srgbClr val="000000"/>
                  </a:outerShdw>
                </a:effectLst>
                <a:latin typeface="Calibri" panose="020F0502020204030204" pitchFamily="34" charset="0"/>
                <a:cs typeface="Times New Roman" panose="02020603050405020304" pitchFamily="18" charset="0"/>
              </a:rPr>
              <a:t>)</a:t>
            </a:r>
            <a:endParaRPr lang="en-US" sz="3200" dirty="0"/>
          </a:p>
        </p:txBody>
      </p:sp>
      <p:sp>
        <p:nvSpPr>
          <p:cNvPr id="66563" name="Content Placeholder 3"/>
          <p:cNvSpPr>
            <a:spLocks noGrp="1"/>
          </p:cNvSpPr>
          <p:nvPr>
            <p:ph idx="1"/>
          </p:nvPr>
        </p:nvSpPr>
        <p:spPr>
          <a:xfrm>
            <a:off x="304800" y="819150"/>
            <a:ext cx="7772400" cy="3886200"/>
          </a:xfrm>
        </p:spPr>
        <p:txBody>
          <a:bodyPr/>
          <a:lstStyle/>
          <a:p>
            <a:pPr fontAlgn="base">
              <a:spcBef>
                <a:spcPts val="0"/>
              </a:spcBef>
              <a:buClr>
                <a:srgbClr val="000000"/>
              </a:buClr>
            </a:pPr>
            <a:r>
              <a:rPr lang="en-US" sz="2000" dirty="0">
                <a:solidFill>
                  <a:srgbClr val="000000"/>
                </a:solidFill>
              </a:rPr>
              <a:t>The percent change from baseline to day 510 in non-HDL-C was -42% in the </a:t>
            </a:r>
            <a:r>
              <a:rPr lang="en-US" sz="2000" dirty="0" err="1">
                <a:solidFill>
                  <a:srgbClr val="000000"/>
                </a:solidFill>
              </a:rPr>
              <a:t>inclisiran</a:t>
            </a:r>
            <a:r>
              <a:rPr lang="en-US" sz="2000" dirty="0">
                <a:solidFill>
                  <a:srgbClr val="000000"/>
                </a:solidFill>
              </a:rPr>
              <a:t> group compared to +2% in the placebo group (least squares treatment difference, -45%; 95% CI, -47 to -41). </a:t>
            </a:r>
          </a:p>
          <a:p>
            <a:pPr marL="0" indent="0" fontAlgn="base">
              <a:spcBef>
                <a:spcPts val="0"/>
              </a:spcBef>
              <a:buClr>
                <a:srgbClr val="000000"/>
              </a:buClr>
              <a:buNone/>
            </a:pPr>
            <a:endParaRPr lang="en-US" sz="2000" dirty="0">
              <a:solidFill>
                <a:srgbClr val="000000"/>
              </a:solidFill>
            </a:endParaRPr>
          </a:p>
          <a:p>
            <a:pPr fontAlgn="base">
              <a:spcBef>
                <a:spcPts val="0"/>
              </a:spcBef>
              <a:buClr>
                <a:srgbClr val="000000"/>
              </a:buClr>
            </a:pPr>
            <a:r>
              <a:rPr lang="en-US" sz="2000" dirty="0">
                <a:solidFill>
                  <a:srgbClr val="000000"/>
                </a:solidFill>
              </a:rPr>
              <a:t>The percent change from baseline to day 510 in </a:t>
            </a:r>
            <a:r>
              <a:rPr lang="en-US" sz="2000" dirty="0" err="1">
                <a:solidFill>
                  <a:srgbClr val="000000"/>
                </a:solidFill>
              </a:rPr>
              <a:t>ApoB</a:t>
            </a:r>
            <a:r>
              <a:rPr lang="en-US" sz="2000" dirty="0">
                <a:solidFill>
                  <a:srgbClr val="000000"/>
                </a:solidFill>
              </a:rPr>
              <a:t> was -39% in the </a:t>
            </a:r>
            <a:r>
              <a:rPr lang="en-US" sz="2000" dirty="0" err="1">
                <a:solidFill>
                  <a:srgbClr val="000000"/>
                </a:solidFill>
              </a:rPr>
              <a:t>inclisiran</a:t>
            </a:r>
            <a:r>
              <a:rPr lang="en-US" sz="2000" dirty="0">
                <a:solidFill>
                  <a:srgbClr val="000000"/>
                </a:solidFill>
              </a:rPr>
              <a:t> group compared to +1% in the placebo group (least squares treatment difference, -40%; 95% CI, -42 to -37).</a:t>
            </a:r>
          </a:p>
        </p:txBody>
      </p:sp>
    </p:spTree>
    <p:extLst>
      <p:ext uri="{BB962C8B-B14F-4D97-AF65-F5344CB8AC3E}">
        <p14:creationId xmlns:p14="http://schemas.microsoft.com/office/powerpoint/2010/main" val="1719690684"/>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sz="3200" kern="0" dirty="0" err="1">
                <a:effectLst>
                  <a:outerShdw sx="0" sy="0">
                    <a:srgbClr val="000000"/>
                  </a:outerShdw>
                </a:effectLst>
                <a:latin typeface="Calibri" panose="020F0502020204030204" pitchFamily="34" charset="0"/>
                <a:cs typeface="Times New Roman" panose="02020603050405020304" pitchFamily="18" charset="0"/>
              </a:rPr>
              <a:t>Leqvio</a:t>
            </a:r>
            <a:r>
              <a:rPr lang="en-US" sz="3200" kern="0" dirty="0">
                <a:effectLst>
                  <a:outerShdw sx="0" sy="0">
                    <a:srgbClr val="000000"/>
                  </a:outerShdw>
                </a:effectLst>
                <a:latin typeface="Calibri" panose="020F0502020204030204" pitchFamily="34" charset="0"/>
                <a:cs typeface="Times New Roman" panose="02020603050405020304" pitchFamily="18" charset="0"/>
              </a:rPr>
              <a:t> (</a:t>
            </a:r>
            <a:r>
              <a:rPr lang="en-US" sz="3200" kern="0" dirty="0" err="1">
                <a:effectLst>
                  <a:outerShdw sx="0" sy="0">
                    <a:srgbClr val="000000"/>
                  </a:outerShdw>
                </a:effectLst>
                <a:latin typeface="Calibri" panose="020F0502020204030204" pitchFamily="34" charset="0"/>
                <a:cs typeface="Times New Roman" panose="02020603050405020304" pitchFamily="18" charset="0"/>
              </a:rPr>
              <a:t>inclisiran</a:t>
            </a:r>
            <a:r>
              <a:rPr lang="en-US" sz="3200" kern="0" dirty="0">
                <a:effectLst>
                  <a:outerShdw sx="0" sy="0">
                    <a:srgbClr val="000000"/>
                  </a:outerShdw>
                </a:effectLst>
                <a:latin typeface="Calibri" panose="020F0502020204030204" pitchFamily="34" charset="0"/>
                <a:cs typeface="Times New Roman" panose="02020603050405020304" pitchFamily="18" charset="0"/>
              </a:rPr>
              <a:t>)</a:t>
            </a:r>
            <a:endParaRPr lang="en-US" sz="3200" dirty="0"/>
          </a:p>
        </p:txBody>
      </p:sp>
      <p:sp>
        <p:nvSpPr>
          <p:cNvPr id="66563" name="Content Placeholder 3"/>
          <p:cNvSpPr>
            <a:spLocks noGrp="1"/>
          </p:cNvSpPr>
          <p:nvPr>
            <p:ph idx="1"/>
          </p:nvPr>
        </p:nvSpPr>
        <p:spPr>
          <a:xfrm>
            <a:off x="304800" y="914400"/>
            <a:ext cx="8001000" cy="3886200"/>
          </a:xfrm>
        </p:spPr>
        <p:txBody>
          <a:bodyPr/>
          <a:lstStyle/>
          <a:p>
            <a:pPr fontAlgn="base">
              <a:spcBef>
                <a:spcPts val="0"/>
              </a:spcBef>
              <a:buClr>
                <a:srgbClr val="000000"/>
              </a:buClr>
            </a:pPr>
            <a:r>
              <a:rPr lang="en-US" sz="2000" dirty="0">
                <a:solidFill>
                  <a:srgbClr val="000000"/>
                </a:solidFill>
              </a:rPr>
              <a:t>An 18-month, multicenter, double-blind, randomized, placebo-controlled trial, ORION-9, evaluated the effectiveness and safety of </a:t>
            </a:r>
            <a:r>
              <a:rPr lang="en-US" sz="2000" dirty="0" err="1">
                <a:solidFill>
                  <a:srgbClr val="000000"/>
                </a:solidFill>
              </a:rPr>
              <a:t>inclisiran</a:t>
            </a:r>
            <a:r>
              <a:rPr lang="en-US" sz="2000" dirty="0">
                <a:solidFill>
                  <a:srgbClr val="000000"/>
                </a:solidFill>
              </a:rPr>
              <a:t> in 482 adults with </a:t>
            </a:r>
            <a:r>
              <a:rPr lang="en-US" sz="2000" dirty="0" err="1">
                <a:solidFill>
                  <a:srgbClr val="000000"/>
                </a:solidFill>
              </a:rPr>
              <a:t>HeFH</a:t>
            </a:r>
            <a:r>
              <a:rPr lang="en-US" sz="2000" dirty="0">
                <a:solidFill>
                  <a:srgbClr val="000000"/>
                </a:solidFill>
              </a:rPr>
              <a:t> on maximally tolerated statin therapy (with or without other lipid-modifying therapy) who required additional LDL-C reduction (LDL-C ≥ 100 mg/dL). </a:t>
            </a:r>
          </a:p>
          <a:p>
            <a:pPr marL="0" indent="0" fontAlgn="base">
              <a:spcBef>
                <a:spcPts val="0"/>
              </a:spcBef>
              <a:buClr>
                <a:srgbClr val="000000"/>
              </a:buClr>
              <a:buNone/>
            </a:pPr>
            <a:endParaRPr lang="en-US" sz="2000" dirty="0">
              <a:solidFill>
                <a:srgbClr val="000000"/>
              </a:solidFill>
            </a:endParaRPr>
          </a:p>
          <a:p>
            <a:pPr fontAlgn="base">
              <a:spcBef>
                <a:spcPts val="0"/>
              </a:spcBef>
              <a:buClr>
                <a:srgbClr val="000000"/>
              </a:buClr>
            </a:pPr>
            <a:r>
              <a:rPr lang="en-US" sz="2000" dirty="0">
                <a:solidFill>
                  <a:srgbClr val="000000"/>
                </a:solidFill>
              </a:rPr>
              <a:t>Included patients were randomized 1:1 to SC </a:t>
            </a:r>
            <a:r>
              <a:rPr lang="en-US" sz="2000" dirty="0" err="1">
                <a:solidFill>
                  <a:srgbClr val="000000"/>
                </a:solidFill>
              </a:rPr>
              <a:t>inclisiran</a:t>
            </a:r>
            <a:r>
              <a:rPr lang="en-US" sz="2000" dirty="0">
                <a:solidFill>
                  <a:srgbClr val="000000"/>
                </a:solidFill>
              </a:rPr>
              <a:t> 284 mg or placebo on days 1, 90, 270, and 450. </a:t>
            </a:r>
          </a:p>
          <a:p>
            <a:pPr marL="0" indent="0" fontAlgn="base">
              <a:spcBef>
                <a:spcPts val="0"/>
              </a:spcBef>
              <a:buClr>
                <a:srgbClr val="000000"/>
              </a:buClr>
              <a:buNone/>
            </a:pPr>
            <a:endParaRPr lang="en-US" sz="2000" dirty="0">
              <a:solidFill>
                <a:srgbClr val="000000"/>
              </a:solidFill>
            </a:endParaRPr>
          </a:p>
          <a:p>
            <a:pPr fontAlgn="base">
              <a:spcBef>
                <a:spcPts val="0"/>
              </a:spcBef>
              <a:buClr>
                <a:srgbClr val="000000"/>
              </a:buClr>
            </a:pPr>
            <a:r>
              <a:rPr lang="en-US" sz="2000" dirty="0">
                <a:solidFill>
                  <a:srgbClr val="000000"/>
                </a:solidFill>
              </a:rPr>
              <a:t>The mean LDL-C was 153 mg/dL. </a:t>
            </a:r>
          </a:p>
          <a:p>
            <a:pPr fontAlgn="base">
              <a:lnSpc>
                <a:spcPct val="120000"/>
              </a:lnSpc>
              <a:spcBef>
                <a:spcPts val="300"/>
              </a:spcBef>
              <a:spcAft>
                <a:spcPts val="300"/>
              </a:spcAft>
              <a:buClr>
                <a:srgbClr val="000000"/>
              </a:buClr>
              <a:buFont typeface="Symbol" panose="05050102010706020507" pitchFamily="18" charset="2"/>
              <a:buChar char=""/>
            </a:pPr>
            <a:endParaRPr lang="en-US" sz="1800" kern="0" dirty="0">
              <a:effectLst>
                <a:outerShdw sx="0" sy="0">
                  <a:srgbClr val="000000"/>
                </a:outerShdw>
              </a:effectLst>
              <a:latin typeface="Calibri" panose="020F0502020204030204" pitchFamily="34" charset="0"/>
            </a:endParaRPr>
          </a:p>
        </p:txBody>
      </p:sp>
    </p:spTree>
    <p:extLst>
      <p:ext uri="{BB962C8B-B14F-4D97-AF65-F5344CB8AC3E}">
        <p14:creationId xmlns:p14="http://schemas.microsoft.com/office/powerpoint/2010/main" val="4237950006"/>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sz="3200" kern="0" dirty="0" err="1">
                <a:effectLst>
                  <a:outerShdw sx="0" sy="0">
                    <a:srgbClr val="000000"/>
                  </a:outerShdw>
                </a:effectLst>
                <a:latin typeface="Calibri" panose="020F0502020204030204" pitchFamily="34" charset="0"/>
                <a:cs typeface="Times New Roman" panose="02020603050405020304" pitchFamily="18" charset="0"/>
              </a:rPr>
              <a:t>Leqvio</a:t>
            </a:r>
            <a:r>
              <a:rPr lang="en-US" sz="3200" kern="0" dirty="0">
                <a:effectLst>
                  <a:outerShdw sx="0" sy="0">
                    <a:srgbClr val="000000"/>
                  </a:outerShdw>
                </a:effectLst>
                <a:latin typeface="Calibri" panose="020F0502020204030204" pitchFamily="34" charset="0"/>
                <a:cs typeface="Times New Roman" panose="02020603050405020304" pitchFamily="18" charset="0"/>
              </a:rPr>
              <a:t> (</a:t>
            </a:r>
            <a:r>
              <a:rPr lang="en-US" sz="3200" kern="0" dirty="0" err="1">
                <a:effectLst>
                  <a:outerShdw sx="0" sy="0">
                    <a:srgbClr val="000000"/>
                  </a:outerShdw>
                </a:effectLst>
                <a:latin typeface="Calibri" panose="020F0502020204030204" pitchFamily="34" charset="0"/>
                <a:cs typeface="Times New Roman" panose="02020603050405020304" pitchFamily="18" charset="0"/>
              </a:rPr>
              <a:t>inclisiran</a:t>
            </a:r>
            <a:r>
              <a:rPr lang="en-US" sz="3200" kern="0" dirty="0">
                <a:effectLst>
                  <a:outerShdw sx="0" sy="0">
                    <a:srgbClr val="000000"/>
                  </a:outerShdw>
                </a:effectLst>
                <a:latin typeface="Calibri" panose="020F0502020204030204" pitchFamily="34" charset="0"/>
                <a:cs typeface="Times New Roman" panose="02020603050405020304" pitchFamily="18" charset="0"/>
              </a:rPr>
              <a:t>)</a:t>
            </a:r>
            <a:endParaRPr lang="en-US" sz="3200" dirty="0"/>
          </a:p>
        </p:txBody>
      </p:sp>
      <p:sp>
        <p:nvSpPr>
          <p:cNvPr id="66563" name="Content Placeholder 3"/>
          <p:cNvSpPr>
            <a:spLocks noGrp="1"/>
          </p:cNvSpPr>
          <p:nvPr>
            <p:ph idx="1"/>
          </p:nvPr>
        </p:nvSpPr>
        <p:spPr>
          <a:xfrm>
            <a:off x="304800" y="914400"/>
            <a:ext cx="8534400" cy="3886200"/>
          </a:xfrm>
        </p:spPr>
        <p:txBody>
          <a:bodyPr/>
          <a:lstStyle/>
          <a:p>
            <a:pPr fontAlgn="base">
              <a:spcBef>
                <a:spcPts val="0"/>
              </a:spcBef>
              <a:buClr>
                <a:srgbClr val="000000"/>
              </a:buClr>
            </a:pPr>
            <a:r>
              <a:rPr lang="en-US" sz="2000" dirty="0">
                <a:solidFill>
                  <a:srgbClr val="000000"/>
                </a:solidFill>
              </a:rPr>
              <a:t>The percent change from baseline to day 510 in LDL-C as measured by ANCOVA, the primary outcome, was -40% in the </a:t>
            </a:r>
            <a:r>
              <a:rPr lang="en-US" sz="2000" dirty="0" err="1">
                <a:solidFill>
                  <a:srgbClr val="000000"/>
                </a:solidFill>
              </a:rPr>
              <a:t>inclisiran</a:t>
            </a:r>
            <a:r>
              <a:rPr lang="en-US" sz="2000" dirty="0">
                <a:solidFill>
                  <a:srgbClr val="000000"/>
                </a:solidFill>
              </a:rPr>
              <a:t> group compared to +8% in the placebo group (least squares treatment difference, -48%; 95% CI, -54 to -42; p&lt;0.0001). </a:t>
            </a:r>
          </a:p>
          <a:p>
            <a:pPr marL="0" indent="0" fontAlgn="base">
              <a:spcBef>
                <a:spcPts val="0"/>
              </a:spcBef>
              <a:buClr>
                <a:srgbClr val="000000"/>
              </a:buClr>
              <a:buNone/>
            </a:pPr>
            <a:endParaRPr lang="en-US" sz="2000" dirty="0">
              <a:solidFill>
                <a:srgbClr val="000000"/>
              </a:solidFill>
            </a:endParaRPr>
          </a:p>
          <a:p>
            <a:pPr fontAlgn="base">
              <a:spcBef>
                <a:spcPts val="0"/>
              </a:spcBef>
              <a:buClr>
                <a:srgbClr val="000000"/>
              </a:buClr>
            </a:pPr>
            <a:r>
              <a:rPr lang="en-US" sz="2000" dirty="0">
                <a:solidFill>
                  <a:srgbClr val="000000"/>
                </a:solidFill>
              </a:rPr>
              <a:t>The percent change from baseline to day 510 in total cholesterol was -25% in the </a:t>
            </a:r>
            <a:r>
              <a:rPr lang="en-US" sz="2000" dirty="0" err="1">
                <a:solidFill>
                  <a:srgbClr val="000000"/>
                </a:solidFill>
              </a:rPr>
              <a:t>inclisiran</a:t>
            </a:r>
            <a:r>
              <a:rPr lang="en-US" sz="2000" dirty="0">
                <a:solidFill>
                  <a:srgbClr val="000000"/>
                </a:solidFill>
              </a:rPr>
              <a:t> group compared to +7% in the placebo group (least squares treatment difference, -32%; 95% CI, -36 to -28). </a:t>
            </a:r>
          </a:p>
        </p:txBody>
      </p:sp>
    </p:spTree>
    <p:extLst>
      <p:ext uri="{BB962C8B-B14F-4D97-AF65-F5344CB8AC3E}">
        <p14:creationId xmlns:p14="http://schemas.microsoft.com/office/powerpoint/2010/main" val="2667664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35E48-EDF3-4CCB-AD3B-DFF75301F91F}"/>
              </a:ext>
            </a:extLst>
          </p:cNvPr>
          <p:cNvSpPr>
            <a:spLocks noGrp="1"/>
          </p:cNvSpPr>
          <p:nvPr>
            <p:ph type="title"/>
          </p:nvPr>
        </p:nvSpPr>
        <p:spPr/>
        <p:txBody>
          <a:bodyPr/>
          <a:lstStyle/>
          <a:p>
            <a:r>
              <a:rPr lang="en-US" altLang="en-US" dirty="0"/>
              <a:t>Anticoagulants</a:t>
            </a:r>
            <a:endParaRPr lang="en-US" dirty="0"/>
          </a:p>
        </p:txBody>
      </p:sp>
      <p:sp>
        <p:nvSpPr>
          <p:cNvPr id="3" name="Content Placeholder 2">
            <a:extLst>
              <a:ext uri="{FF2B5EF4-FFF2-40B4-BE49-F238E27FC236}">
                <a16:creationId xmlns:a16="http://schemas.microsoft.com/office/drawing/2014/main" id="{4A2322CE-B3FF-48E6-82C8-BBFDCCB9B18B}"/>
              </a:ext>
            </a:extLst>
          </p:cNvPr>
          <p:cNvSpPr>
            <a:spLocks noGrp="1"/>
          </p:cNvSpPr>
          <p:nvPr>
            <p:ph idx="1"/>
          </p:nvPr>
        </p:nvSpPr>
        <p:spPr>
          <a:xfrm>
            <a:off x="457200" y="992888"/>
            <a:ext cx="8229600" cy="3560061"/>
          </a:xfrm>
        </p:spPr>
        <p:txBody>
          <a:bodyPr/>
          <a:lstStyle/>
          <a:p>
            <a:pPr>
              <a:buNone/>
            </a:pPr>
            <a:r>
              <a:rPr lang="en-US" altLang="en-US" sz="2400" b="1" i="1" dirty="0">
                <a:solidFill>
                  <a:schemeClr val="tx1">
                    <a:lumMod val="50000"/>
                  </a:schemeClr>
                </a:solidFill>
              </a:rPr>
              <a:t>Class Overview – Other indications:</a:t>
            </a:r>
            <a:endParaRPr lang="en-US" dirty="0"/>
          </a:p>
          <a:p>
            <a:r>
              <a:rPr lang="en-US" sz="2200" dirty="0">
                <a:solidFill>
                  <a:srgbClr val="000000"/>
                </a:solidFill>
              </a:rPr>
              <a:t>dabigatran (Pradaxa) </a:t>
            </a:r>
          </a:p>
          <a:p>
            <a:pPr lvl="1">
              <a:buFont typeface="Wingdings" panose="05000000000000000000" pitchFamily="2" charset="2"/>
              <a:buChar char="Ø"/>
            </a:pPr>
            <a:r>
              <a:rPr lang="en-US" sz="2000" dirty="0">
                <a:solidFill>
                  <a:srgbClr val="000000"/>
                </a:solidFill>
              </a:rPr>
              <a:t>To reduce the risk of stroke and systemic embolism in adult patients with NVAF (oral capsule only) </a:t>
            </a:r>
          </a:p>
          <a:p>
            <a:pPr lvl="1">
              <a:buFont typeface="Wingdings" panose="05000000000000000000" pitchFamily="2" charset="2"/>
              <a:buChar char="Ø"/>
            </a:pPr>
            <a:r>
              <a:rPr lang="en-US" sz="2000" dirty="0">
                <a:solidFill>
                  <a:srgbClr val="000000"/>
                </a:solidFill>
              </a:rPr>
              <a:t>To reduce the risk of recurrence of DVT and PE following initial therapy (</a:t>
            </a:r>
            <a:r>
              <a:rPr lang="en-US" sz="2000" dirty="0">
                <a:solidFill>
                  <a:srgbClr val="000000"/>
                </a:solidFill>
                <a:highlight>
                  <a:srgbClr val="00FFFF"/>
                </a:highlight>
              </a:rPr>
              <a:t>pellet only: pediatric patients 3 months to &lt; 12 years of age</a:t>
            </a:r>
            <a:r>
              <a:rPr lang="en-US" sz="2000" dirty="0">
                <a:solidFill>
                  <a:srgbClr val="000000"/>
                </a:solidFill>
              </a:rPr>
              <a:t>; oral capsule: </a:t>
            </a:r>
            <a:r>
              <a:rPr lang="en-US" sz="2000" dirty="0">
                <a:solidFill>
                  <a:srgbClr val="000000"/>
                </a:solidFill>
                <a:highlight>
                  <a:srgbClr val="00FFFF"/>
                </a:highlight>
              </a:rPr>
              <a:t>pediatric patients ≥ 8 years of age and adults</a:t>
            </a:r>
            <a:r>
              <a:rPr lang="en-US" sz="2000" dirty="0">
                <a:solidFill>
                  <a:srgbClr val="000000"/>
                </a:solidFill>
              </a:rPr>
              <a:t>) </a:t>
            </a:r>
          </a:p>
          <a:p>
            <a:pPr lvl="1">
              <a:buFont typeface="Wingdings" panose="05000000000000000000" pitchFamily="2" charset="2"/>
              <a:buChar char="Ø"/>
            </a:pPr>
            <a:endParaRPr lang="en-US" sz="2000" dirty="0">
              <a:solidFill>
                <a:srgbClr val="000000"/>
              </a:solidFill>
            </a:endParaRPr>
          </a:p>
          <a:p>
            <a:endParaRPr lang="en-US" dirty="0"/>
          </a:p>
        </p:txBody>
      </p:sp>
    </p:spTree>
    <p:extLst>
      <p:ext uri="{BB962C8B-B14F-4D97-AF65-F5344CB8AC3E}">
        <p14:creationId xmlns:p14="http://schemas.microsoft.com/office/powerpoint/2010/main" val="397731342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sz="3200" kern="0" dirty="0" err="1">
                <a:effectLst>
                  <a:outerShdw sx="0" sy="0">
                    <a:srgbClr val="000000"/>
                  </a:outerShdw>
                </a:effectLst>
                <a:latin typeface="Calibri" panose="020F0502020204030204" pitchFamily="34" charset="0"/>
                <a:cs typeface="Times New Roman" panose="02020603050405020304" pitchFamily="18" charset="0"/>
              </a:rPr>
              <a:t>Leqvio</a:t>
            </a:r>
            <a:r>
              <a:rPr lang="en-US" sz="3200" kern="0" dirty="0">
                <a:effectLst>
                  <a:outerShdw sx="0" sy="0">
                    <a:srgbClr val="000000"/>
                  </a:outerShdw>
                </a:effectLst>
                <a:latin typeface="Calibri" panose="020F0502020204030204" pitchFamily="34" charset="0"/>
                <a:cs typeface="Times New Roman" panose="02020603050405020304" pitchFamily="18" charset="0"/>
              </a:rPr>
              <a:t> (</a:t>
            </a:r>
            <a:r>
              <a:rPr lang="en-US" sz="3200" kern="0" dirty="0" err="1">
                <a:effectLst>
                  <a:outerShdw sx="0" sy="0">
                    <a:srgbClr val="000000"/>
                  </a:outerShdw>
                </a:effectLst>
                <a:latin typeface="Calibri" panose="020F0502020204030204" pitchFamily="34" charset="0"/>
                <a:cs typeface="Times New Roman" panose="02020603050405020304" pitchFamily="18" charset="0"/>
              </a:rPr>
              <a:t>inclisiran</a:t>
            </a:r>
            <a:r>
              <a:rPr lang="en-US" sz="3200" kern="0" dirty="0">
                <a:effectLst>
                  <a:outerShdw sx="0" sy="0">
                    <a:srgbClr val="000000"/>
                  </a:outerShdw>
                </a:effectLst>
                <a:latin typeface="Calibri" panose="020F0502020204030204" pitchFamily="34" charset="0"/>
                <a:cs typeface="Times New Roman" panose="02020603050405020304" pitchFamily="18" charset="0"/>
              </a:rPr>
              <a:t>)</a:t>
            </a:r>
            <a:endParaRPr lang="en-US" sz="3200" dirty="0"/>
          </a:p>
        </p:txBody>
      </p:sp>
      <p:sp>
        <p:nvSpPr>
          <p:cNvPr id="66563" name="Content Placeholder 3"/>
          <p:cNvSpPr>
            <a:spLocks noGrp="1"/>
          </p:cNvSpPr>
          <p:nvPr>
            <p:ph idx="1"/>
          </p:nvPr>
        </p:nvSpPr>
        <p:spPr>
          <a:xfrm>
            <a:off x="304800" y="914400"/>
            <a:ext cx="8534400" cy="3886200"/>
          </a:xfrm>
        </p:spPr>
        <p:txBody>
          <a:bodyPr/>
          <a:lstStyle/>
          <a:p>
            <a:pPr fontAlgn="base">
              <a:spcBef>
                <a:spcPts val="0"/>
              </a:spcBef>
              <a:buClr>
                <a:srgbClr val="000000"/>
              </a:buClr>
            </a:pPr>
            <a:r>
              <a:rPr lang="en-US" sz="2000" dirty="0">
                <a:solidFill>
                  <a:srgbClr val="000000"/>
                </a:solidFill>
              </a:rPr>
              <a:t>The percent change from baseline to day 510 in non-HDL-C was -35% in the </a:t>
            </a:r>
            <a:r>
              <a:rPr lang="en-US" sz="2000" dirty="0" err="1">
                <a:solidFill>
                  <a:srgbClr val="000000"/>
                </a:solidFill>
              </a:rPr>
              <a:t>inclisiran</a:t>
            </a:r>
            <a:r>
              <a:rPr lang="en-US" sz="2000" dirty="0">
                <a:solidFill>
                  <a:srgbClr val="000000"/>
                </a:solidFill>
              </a:rPr>
              <a:t> group compared to +7% in the placebo group (least squares treatment difference, -42%; 95% CI, -47 to -37). </a:t>
            </a:r>
          </a:p>
          <a:p>
            <a:pPr marL="0" indent="0" fontAlgn="base">
              <a:spcBef>
                <a:spcPts val="0"/>
              </a:spcBef>
              <a:buClr>
                <a:srgbClr val="000000"/>
              </a:buClr>
              <a:buNone/>
            </a:pPr>
            <a:endParaRPr lang="en-US" sz="2000" dirty="0">
              <a:solidFill>
                <a:srgbClr val="000000"/>
              </a:solidFill>
            </a:endParaRPr>
          </a:p>
          <a:p>
            <a:pPr fontAlgn="base">
              <a:spcBef>
                <a:spcPts val="0"/>
              </a:spcBef>
              <a:buClr>
                <a:srgbClr val="000000"/>
              </a:buClr>
            </a:pPr>
            <a:r>
              <a:rPr lang="en-US" sz="2000" dirty="0">
                <a:solidFill>
                  <a:srgbClr val="000000"/>
                </a:solidFill>
              </a:rPr>
              <a:t>The percent change from baseline to day 510 in </a:t>
            </a:r>
            <a:r>
              <a:rPr lang="en-US" sz="2000" dirty="0" err="1">
                <a:solidFill>
                  <a:srgbClr val="000000"/>
                </a:solidFill>
              </a:rPr>
              <a:t>ApoB</a:t>
            </a:r>
            <a:r>
              <a:rPr lang="en-US" sz="2000" dirty="0">
                <a:solidFill>
                  <a:srgbClr val="000000"/>
                </a:solidFill>
              </a:rPr>
              <a:t> was -33% in the </a:t>
            </a:r>
            <a:r>
              <a:rPr lang="en-US" sz="2000" dirty="0" err="1">
                <a:solidFill>
                  <a:srgbClr val="000000"/>
                </a:solidFill>
              </a:rPr>
              <a:t>inclisiran</a:t>
            </a:r>
            <a:r>
              <a:rPr lang="en-US" sz="2000" dirty="0">
                <a:solidFill>
                  <a:srgbClr val="000000"/>
                </a:solidFill>
              </a:rPr>
              <a:t> group compared to +3% in the placebo group (least squares treatment difference, -36%; 95% CI, -40 to -32).</a:t>
            </a:r>
          </a:p>
        </p:txBody>
      </p:sp>
    </p:spTree>
    <p:extLst>
      <p:ext uri="{BB962C8B-B14F-4D97-AF65-F5344CB8AC3E}">
        <p14:creationId xmlns:p14="http://schemas.microsoft.com/office/powerpoint/2010/main" val="177633434"/>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sz="3200" kern="0" dirty="0" err="1">
                <a:effectLst>
                  <a:outerShdw sx="0" sy="0">
                    <a:srgbClr val="000000"/>
                  </a:outerShdw>
                </a:effectLst>
                <a:latin typeface="Calibri" panose="020F0502020204030204" pitchFamily="34" charset="0"/>
              </a:rPr>
              <a:t>Vijoice</a:t>
            </a:r>
            <a:r>
              <a:rPr lang="en-US" sz="3200" kern="0" dirty="0">
                <a:effectLst>
                  <a:outerShdw sx="0" sy="0">
                    <a:srgbClr val="000000"/>
                  </a:outerShdw>
                </a:effectLst>
                <a:latin typeface="Calibri" panose="020F0502020204030204" pitchFamily="34" charset="0"/>
              </a:rPr>
              <a:t> (alpelisib)</a:t>
            </a:r>
            <a:endParaRPr lang="en-US" dirty="0"/>
          </a:p>
        </p:txBody>
      </p:sp>
      <p:sp>
        <p:nvSpPr>
          <p:cNvPr id="66563" name="Content Placeholder 3"/>
          <p:cNvSpPr>
            <a:spLocks noGrp="1"/>
          </p:cNvSpPr>
          <p:nvPr>
            <p:ph idx="1"/>
          </p:nvPr>
        </p:nvSpPr>
        <p:spPr>
          <a:xfrm>
            <a:off x="609600" y="914400"/>
            <a:ext cx="8229600" cy="3886200"/>
          </a:xfrm>
        </p:spPr>
        <p:txBody>
          <a:bodyPr/>
          <a:lstStyle/>
          <a:p>
            <a:pPr fontAlgn="base">
              <a:spcBef>
                <a:spcPts val="0"/>
              </a:spcBef>
              <a:buClr>
                <a:srgbClr val="000000"/>
              </a:buClr>
            </a:pPr>
            <a:r>
              <a:rPr lang="en-US" sz="2000" dirty="0">
                <a:solidFill>
                  <a:srgbClr val="000000"/>
                </a:solidFill>
              </a:rPr>
              <a:t>The FDA approved a new formulation of alpelisib (</a:t>
            </a:r>
            <a:r>
              <a:rPr lang="en-US" sz="2000" dirty="0" err="1">
                <a:solidFill>
                  <a:srgbClr val="000000"/>
                </a:solidFill>
              </a:rPr>
              <a:t>Vijoice</a:t>
            </a:r>
            <a:r>
              <a:rPr lang="en-US" sz="2000" dirty="0">
                <a:solidFill>
                  <a:srgbClr val="000000"/>
                </a:solidFill>
              </a:rPr>
              <a:t>), a kinase inhibitor indicated for the treatment of adult and pediatric patients 2 years of age and older with severe manifestations of PIK3CA related overgrowth spectrum (PROS) who require systemic therapy.</a:t>
            </a:r>
          </a:p>
          <a:p>
            <a:pPr fontAlgn="base">
              <a:spcBef>
                <a:spcPts val="0"/>
              </a:spcBef>
              <a:buClr>
                <a:srgbClr val="000000"/>
              </a:buClr>
            </a:pPr>
            <a:r>
              <a:rPr lang="en-US" sz="2000" dirty="0">
                <a:solidFill>
                  <a:srgbClr val="000000"/>
                </a:solidFill>
              </a:rPr>
              <a:t>It is approved as 50 mg, 125 mg, and 200 mg oral tablets. </a:t>
            </a:r>
          </a:p>
          <a:p>
            <a:pPr fontAlgn="base">
              <a:spcBef>
                <a:spcPts val="0"/>
              </a:spcBef>
              <a:buClr>
                <a:srgbClr val="000000"/>
              </a:buClr>
            </a:pPr>
            <a:r>
              <a:rPr lang="en-US" sz="2000" dirty="0">
                <a:solidFill>
                  <a:srgbClr val="000000"/>
                </a:solidFill>
              </a:rPr>
              <a:t>The recommended dose for pediatric patients (2 to less than 18 years of age) is 50 mg taken orally once daily with food.  The recommended dose for adult patients: 250 mg taken orally once daily with food. </a:t>
            </a:r>
          </a:p>
          <a:p>
            <a:pPr fontAlgn="base">
              <a:spcBef>
                <a:spcPts val="0"/>
              </a:spcBef>
              <a:buClr>
                <a:srgbClr val="000000"/>
              </a:buClr>
            </a:pPr>
            <a:r>
              <a:rPr lang="en-US" sz="2000" dirty="0">
                <a:solidFill>
                  <a:srgbClr val="000000"/>
                </a:solidFill>
              </a:rPr>
              <a:t>Alpelisib is also available as tablets from Novartis under the trade name </a:t>
            </a:r>
            <a:r>
              <a:rPr lang="en-US" sz="2000" dirty="0" err="1">
                <a:solidFill>
                  <a:srgbClr val="000000"/>
                </a:solidFill>
              </a:rPr>
              <a:t>Piqray</a:t>
            </a:r>
            <a:r>
              <a:rPr lang="en-US" sz="2000" dirty="0">
                <a:solidFill>
                  <a:srgbClr val="000000"/>
                </a:solidFill>
              </a:rPr>
              <a:t>. </a:t>
            </a:r>
          </a:p>
        </p:txBody>
      </p:sp>
    </p:spTree>
    <p:extLst>
      <p:ext uri="{BB962C8B-B14F-4D97-AF65-F5344CB8AC3E}">
        <p14:creationId xmlns:p14="http://schemas.microsoft.com/office/powerpoint/2010/main" val="4059051210"/>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sz="3200" kern="0" dirty="0" err="1">
                <a:effectLst>
                  <a:outerShdw sx="0" sy="0">
                    <a:srgbClr val="000000"/>
                  </a:outerShdw>
                </a:effectLst>
                <a:latin typeface="Calibri" panose="020F0502020204030204" pitchFamily="34" charset="0"/>
              </a:rPr>
              <a:t>Vijoice</a:t>
            </a:r>
            <a:r>
              <a:rPr lang="en-US" sz="3200" kern="0" dirty="0">
                <a:effectLst>
                  <a:outerShdw sx="0" sy="0">
                    <a:srgbClr val="000000"/>
                  </a:outerShdw>
                </a:effectLst>
                <a:latin typeface="Calibri" panose="020F0502020204030204" pitchFamily="34" charset="0"/>
              </a:rPr>
              <a:t> (alpelisib)</a:t>
            </a:r>
            <a:endParaRPr lang="en-US" sz="3200" dirty="0"/>
          </a:p>
        </p:txBody>
      </p:sp>
      <p:sp>
        <p:nvSpPr>
          <p:cNvPr id="66563" name="Content Placeholder 3"/>
          <p:cNvSpPr>
            <a:spLocks noGrp="1"/>
          </p:cNvSpPr>
          <p:nvPr>
            <p:ph idx="1"/>
          </p:nvPr>
        </p:nvSpPr>
        <p:spPr>
          <a:xfrm>
            <a:off x="609600" y="914400"/>
            <a:ext cx="8229600" cy="3886200"/>
          </a:xfrm>
        </p:spPr>
        <p:txBody>
          <a:bodyPr/>
          <a:lstStyle/>
          <a:p>
            <a:pPr fontAlgn="base">
              <a:spcBef>
                <a:spcPts val="0"/>
              </a:spcBef>
              <a:buClr>
                <a:srgbClr val="000000"/>
              </a:buClr>
            </a:pPr>
            <a:r>
              <a:rPr lang="en-US" sz="2000" dirty="0">
                <a:solidFill>
                  <a:srgbClr val="000000"/>
                </a:solidFill>
              </a:rPr>
              <a:t>First treatment approved for PROS, a rare group of </a:t>
            </a:r>
            <a:r>
              <a:rPr lang="en-US" sz="2000" dirty="0" err="1">
                <a:solidFill>
                  <a:srgbClr val="000000"/>
                </a:solidFill>
              </a:rPr>
              <a:t>disorderscaused</a:t>
            </a:r>
            <a:r>
              <a:rPr lang="en-US" sz="2000" dirty="0">
                <a:solidFill>
                  <a:srgbClr val="000000"/>
                </a:solidFill>
              </a:rPr>
              <a:t> by mutations in the PIK3CA gene leading to tissue overgrowth; signs and symptoms, including </a:t>
            </a:r>
            <a:r>
              <a:rPr lang="en-US" sz="2000" dirty="0" err="1">
                <a:solidFill>
                  <a:srgbClr val="000000"/>
                </a:solidFill>
              </a:rPr>
              <a:t>megalencephaly</a:t>
            </a:r>
            <a:r>
              <a:rPr lang="en-US" sz="2000" dirty="0">
                <a:solidFill>
                  <a:srgbClr val="000000"/>
                </a:solidFill>
              </a:rPr>
              <a:t>, hypotonia, seizures, intellectual disability, vascular system changes, focal or segmental overgrowth, and skeletal abnormalities depend on the specific disorder present</a:t>
            </a:r>
          </a:p>
          <a:p>
            <a:pPr fontAlgn="base">
              <a:lnSpc>
                <a:spcPct val="120000"/>
              </a:lnSpc>
              <a:spcBef>
                <a:spcPts val="0"/>
              </a:spcBef>
              <a:spcAft>
                <a:spcPts val="300"/>
              </a:spcAft>
              <a:buClr>
                <a:srgbClr val="000000"/>
              </a:buClr>
            </a:pPr>
            <a:endParaRPr lang="en-US" sz="2000" dirty="0">
              <a:solidFill>
                <a:srgbClr val="000000"/>
              </a:solidFill>
            </a:endParaRPr>
          </a:p>
          <a:p>
            <a:pPr fontAlgn="base">
              <a:lnSpc>
                <a:spcPct val="120000"/>
              </a:lnSpc>
              <a:spcBef>
                <a:spcPts val="0"/>
              </a:spcBef>
              <a:spcAft>
                <a:spcPts val="300"/>
              </a:spcAft>
              <a:buClr>
                <a:srgbClr val="000000"/>
              </a:buClr>
            </a:pPr>
            <a:r>
              <a:rPr lang="en-US" sz="2000" dirty="0">
                <a:solidFill>
                  <a:srgbClr val="000000"/>
                </a:solidFill>
              </a:rPr>
              <a:t>Adverse reactions :</a:t>
            </a:r>
          </a:p>
          <a:p>
            <a:pPr marL="857250" lvl="2" indent="-285750" fontAlgn="base">
              <a:lnSpc>
                <a:spcPct val="115000"/>
              </a:lnSpc>
              <a:spcBef>
                <a:spcPts val="0"/>
              </a:spcBef>
              <a:spcAft>
                <a:spcPts val="300"/>
              </a:spcAft>
              <a:buClr>
                <a:srgbClr val="000000"/>
              </a:buClr>
              <a:buFont typeface="Wingdings" panose="05000000000000000000" pitchFamily="2" charset="2"/>
              <a:buChar char="Ø"/>
            </a:pPr>
            <a:r>
              <a:rPr lang="en-US" dirty="0">
                <a:solidFill>
                  <a:srgbClr val="000000"/>
                </a:solidFill>
                <a:latin typeface="Calibri" panose="020F0502020204030204" pitchFamily="34" charset="0"/>
                <a:cs typeface="Calibri" panose="020F0502020204030204" pitchFamily="34" charset="0"/>
              </a:rPr>
              <a:t>Diarrhea</a:t>
            </a:r>
          </a:p>
          <a:p>
            <a:pPr marL="857250" lvl="2" indent="-285750" fontAlgn="base">
              <a:lnSpc>
                <a:spcPct val="115000"/>
              </a:lnSpc>
              <a:spcBef>
                <a:spcPts val="0"/>
              </a:spcBef>
              <a:spcAft>
                <a:spcPts val="300"/>
              </a:spcAft>
              <a:buClr>
                <a:srgbClr val="000000"/>
              </a:buClr>
              <a:buFont typeface="Wingdings" panose="05000000000000000000" pitchFamily="2" charset="2"/>
              <a:buChar char="Ø"/>
            </a:pPr>
            <a:r>
              <a:rPr lang="en-US" dirty="0">
                <a:solidFill>
                  <a:srgbClr val="000000"/>
                </a:solidFill>
                <a:latin typeface="Calibri" panose="020F0502020204030204" pitchFamily="34" charset="0"/>
                <a:cs typeface="Calibri" panose="020F0502020204030204" pitchFamily="34" charset="0"/>
              </a:rPr>
              <a:t>Stomatitis</a:t>
            </a:r>
          </a:p>
          <a:p>
            <a:pPr marL="857250" lvl="2" indent="-285750" fontAlgn="base">
              <a:lnSpc>
                <a:spcPct val="115000"/>
              </a:lnSpc>
              <a:spcBef>
                <a:spcPts val="0"/>
              </a:spcBef>
              <a:spcAft>
                <a:spcPts val="300"/>
              </a:spcAft>
              <a:buClr>
                <a:srgbClr val="000000"/>
              </a:buClr>
              <a:buFont typeface="Wingdings" panose="05000000000000000000" pitchFamily="2" charset="2"/>
              <a:buChar char="Ø"/>
            </a:pPr>
            <a:r>
              <a:rPr lang="en-US" dirty="0">
                <a:solidFill>
                  <a:srgbClr val="000000"/>
                </a:solidFill>
                <a:latin typeface="Calibri" panose="020F0502020204030204" pitchFamily="34" charset="0"/>
                <a:cs typeface="Calibri" panose="020F0502020204030204" pitchFamily="34" charset="0"/>
              </a:rPr>
              <a:t>Hyperglycemia</a:t>
            </a:r>
          </a:p>
          <a:p>
            <a:pPr marL="857250" lvl="2" indent="-285750" fontAlgn="base">
              <a:lnSpc>
                <a:spcPct val="115000"/>
              </a:lnSpc>
              <a:spcBef>
                <a:spcPts val="0"/>
              </a:spcBef>
              <a:spcAft>
                <a:spcPts val="300"/>
              </a:spcAft>
              <a:buClr>
                <a:srgbClr val="000000"/>
              </a:buClr>
              <a:buFont typeface="Wingdings" panose="05000000000000000000" pitchFamily="2" charset="2"/>
              <a:buChar char="Ø"/>
            </a:pPr>
            <a:endParaRPr lang="en-US" dirty="0">
              <a:solidFill>
                <a:srgbClr val="000000"/>
              </a:solidFill>
              <a:latin typeface="Calibri" panose="020F0502020204030204" pitchFamily="34" charset="0"/>
              <a:cs typeface="Calibri" panose="020F0502020204030204" pitchFamily="34" charset="0"/>
            </a:endParaRPr>
          </a:p>
          <a:p>
            <a:pPr marL="857250" lvl="2" indent="-285750" fontAlgn="base">
              <a:lnSpc>
                <a:spcPct val="115000"/>
              </a:lnSpc>
              <a:spcBef>
                <a:spcPts val="0"/>
              </a:spcBef>
              <a:spcAft>
                <a:spcPts val="300"/>
              </a:spcAft>
              <a:buClr>
                <a:srgbClr val="000000"/>
              </a:buClr>
              <a:buFont typeface="Wingdings" panose="05000000000000000000" pitchFamily="2" charset="2"/>
              <a:buChar char="Ø"/>
            </a:pPr>
            <a:endParaRPr 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65765919"/>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sz="3200" kern="0" dirty="0" err="1">
                <a:effectLst>
                  <a:outerShdw sx="0" sy="0">
                    <a:srgbClr val="000000"/>
                  </a:outerShdw>
                </a:effectLst>
                <a:latin typeface="Calibri" panose="020F0502020204030204" pitchFamily="34" charset="0"/>
              </a:rPr>
              <a:t>Vijoice</a:t>
            </a:r>
            <a:r>
              <a:rPr lang="en-US" sz="3200" kern="0" dirty="0">
                <a:effectLst>
                  <a:outerShdw sx="0" sy="0">
                    <a:srgbClr val="000000"/>
                  </a:outerShdw>
                </a:effectLst>
                <a:latin typeface="Calibri" panose="020F0502020204030204" pitchFamily="34" charset="0"/>
              </a:rPr>
              <a:t> (alpelisib)</a:t>
            </a:r>
            <a:endParaRPr lang="en-US" sz="3200" dirty="0"/>
          </a:p>
        </p:txBody>
      </p:sp>
      <p:sp>
        <p:nvSpPr>
          <p:cNvPr id="66563" name="Content Placeholder 3"/>
          <p:cNvSpPr>
            <a:spLocks noGrp="1"/>
          </p:cNvSpPr>
          <p:nvPr>
            <p:ph idx="1"/>
          </p:nvPr>
        </p:nvSpPr>
        <p:spPr>
          <a:xfrm>
            <a:off x="609600" y="914400"/>
            <a:ext cx="8229600" cy="3886200"/>
          </a:xfrm>
        </p:spPr>
        <p:txBody>
          <a:bodyPr/>
          <a:lstStyle/>
          <a:p>
            <a:pPr fontAlgn="base">
              <a:spcBef>
                <a:spcPts val="0"/>
              </a:spcBef>
              <a:buClr>
                <a:srgbClr val="000000"/>
              </a:buClr>
            </a:pPr>
            <a:r>
              <a:rPr lang="en-US" sz="2000" dirty="0">
                <a:solidFill>
                  <a:srgbClr val="000000"/>
                </a:solidFill>
              </a:rPr>
              <a:t>The FDA granted accelerated approval to </a:t>
            </a:r>
            <a:r>
              <a:rPr lang="en-US" sz="2000" dirty="0" err="1">
                <a:solidFill>
                  <a:srgbClr val="000000"/>
                </a:solidFill>
              </a:rPr>
              <a:t>Vijoice</a:t>
            </a:r>
            <a:r>
              <a:rPr lang="en-US" sz="2000" dirty="0">
                <a:solidFill>
                  <a:srgbClr val="000000"/>
                </a:solidFill>
              </a:rPr>
              <a:t>. The FDA’s accelerated approval was based on real-world evidence from EPIK-P1, a retrospective chart review study. </a:t>
            </a:r>
          </a:p>
          <a:p>
            <a:pPr algn="l"/>
            <a:endParaRPr lang="en-US" sz="1800" kern="0" dirty="0">
              <a:effectLst>
                <a:outerShdw sx="0" sy="0">
                  <a:srgbClr val="000000"/>
                </a:outerShdw>
              </a:effectLst>
              <a:latin typeface="Calibri" panose="020F0502020204030204" pitchFamily="34" charset="0"/>
            </a:endParaRPr>
          </a:p>
          <a:p>
            <a:pPr fontAlgn="base">
              <a:spcBef>
                <a:spcPts val="0"/>
              </a:spcBef>
              <a:buClr>
                <a:srgbClr val="000000"/>
              </a:buClr>
            </a:pPr>
            <a:r>
              <a:rPr lang="en-US" sz="2000" dirty="0">
                <a:solidFill>
                  <a:srgbClr val="000000"/>
                </a:solidFill>
              </a:rPr>
              <a:t>Patients treated with </a:t>
            </a:r>
            <a:r>
              <a:rPr lang="en-US" sz="2000" dirty="0" err="1">
                <a:solidFill>
                  <a:srgbClr val="000000"/>
                </a:solidFill>
              </a:rPr>
              <a:t>Vijoice</a:t>
            </a:r>
            <a:r>
              <a:rPr lang="en-US" sz="2000" dirty="0">
                <a:solidFill>
                  <a:srgbClr val="000000"/>
                </a:solidFill>
              </a:rPr>
              <a:t> experienced reduced target lesion volume and improvement in PROS-related symptoms and manifestations. </a:t>
            </a:r>
          </a:p>
          <a:p>
            <a:pPr algn="l"/>
            <a:endParaRPr lang="en-US" sz="1800" kern="0" dirty="0">
              <a:effectLst>
                <a:outerShdw sx="0" sy="0">
                  <a:srgbClr val="000000"/>
                </a:outerShdw>
              </a:effectLst>
              <a:latin typeface="Calibri" panose="020F0502020204030204" pitchFamily="34" charset="0"/>
            </a:endParaRPr>
          </a:p>
          <a:p>
            <a:pPr fontAlgn="base">
              <a:spcBef>
                <a:spcPts val="0"/>
              </a:spcBef>
              <a:buClr>
                <a:srgbClr val="000000"/>
              </a:buClr>
            </a:pPr>
            <a:r>
              <a:rPr lang="en-US" sz="2000" dirty="0">
                <a:solidFill>
                  <a:srgbClr val="000000"/>
                </a:solidFill>
              </a:rPr>
              <a:t>The primary endpoint analysis conducted at week 24 showed 27% of patients (10/37) achieved a confirmed response to treatment, defined as 20% or greater reduction in the sum of PROS target lesion volume. </a:t>
            </a:r>
          </a:p>
        </p:txBody>
      </p:sp>
    </p:spTree>
    <p:extLst>
      <p:ext uri="{BB962C8B-B14F-4D97-AF65-F5344CB8AC3E}">
        <p14:creationId xmlns:p14="http://schemas.microsoft.com/office/powerpoint/2010/main" val="1059099155"/>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sz="3200" kern="0" dirty="0" err="1">
                <a:effectLst>
                  <a:outerShdw sx="0" sy="0">
                    <a:srgbClr val="000000"/>
                  </a:outerShdw>
                </a:effectLst>
                <a:latin typeface="Calibri" panose="020F0502020204030204" pitchFamily="34" charset="0"/>
              </a:rPr>
              <a:t>Vijoice</a:t>
            </a:r>
            <a:r>
              <a:rPr lang="en-US" sz="3200" kern="0" dirty="0">
                <a:effectLst>
                  <a:outerShdw sx="0" sy="0">
                    <a:srgbClr val="000000"/>
                  </a:outerShdw>
                </a:effectLst>
                <a:latin typeface="Calibri" panose="020F0502020204030204" pitchFamily="34" charset="0"/>
              </a:rPr>
              <a:t> (alpelisib)</a:t>
            </a:r>
            <a:endParaRPr lang="en-US" sz="3200" dirty="0"/>
          </a:p>
        </p:txBody>
      </p:sp>
      <p:sp>
        <p:nvSpPr>
          <p:cNvPr id="66563" name="Content Placeholder 3"/>
          <p:cNvSpPr>
            <a:spLocks noGrp="1"/>
          </p:cNvSpPr>
          <p:nvPr>
            <p:ph idx="1"/>
          </p:nvPr>
        </p:nvSpPr>
        <p:spPr>
          <a:xfrm>
            <a:off x="438561" y="666750"/>
            <a:ext cx="8229600" cy="3886200"/>
          </a:xfrm>
        </p:spPr>
        <p:txBody>
          <a:bodyPr/>
          <a:lstStyle/>
          <a:p>
            <a:pPr fontAlgn="base">
              <a:spcBef>
                <a:spcPts val="0"/>
              </a:spcBef>
              <a:buClr>
                <a:srgbClr val="000000"/>
              </a:buClr>
            </a:pPr>
            <a:r>
              <a:rPr lang="en-US" sz="2000" dirty="0">
                <a:solidFill>
                  <a:srgbClr val="000000"/>
                </a:solidFill>
              </a:rPr>
              <a:t>Nearly three in four patients with imaging at baseline and week 24 (74%, 23/31) showed some reduction in target lesion volume, with a mean reduction of 13.7%, and no patients experienced disease progression at time of primary analysis.</a:t>
            </a:r>
          </a:p>
          <a:p>
            <a:pPr algn="l"/>
            <a:endParaRPr lang="en-US" sz="1800" kern="0" dirty="0">
              <a:effectLst>
                <a:outerShdw sx="0" sy="0">
                  <a:srgbClr val="000000"/>
                </a:outerShdw>
              </a:effectLst>
              <a:latin typeface="Calibri" panose="020F0502020204030204" pitchFamily="34" charset="0"/>
            </a:endParaRPr>
          </a:p>
          <a:p>
            <a:pPr fontAlgn="base">
              <a:spcBef>
                <a:spcPts val="0"/>
              </a:spcBef>
              <a:buClr>
                <a:srgbClr val="000000"/>
              </a:buClr>
            </a:pPr>
            <a:r>
              <a:rPr lang="en-US" sz="2000" dirty="0">
                <a:solidFill>
                  <a:srgbClr val="000000"/>
                </a:solidFill>
              </a:rPr>
              <a:t>Additionally, at week 24, investigators observed patient improvements in pain (90%, 20/22), fatigue (76%, 32/42), vascular malformation (79%, 30/38), limb asymmetry (69%, 20/29), and disseminated intravascular coagulation (55%, 16/29). </a:t>
            </a:r>
          </a:p>
          <a:p>
            <a:pPr algn="l"/>
            <a:endParaRPr lang="en-US" sz="1800" kern="0" dirty="0">
              <a:effectLst>
                <a:outerShdw sx="0" sy="0">
                  <a:srgbClr val="000000"/>
                </a:outerShdw>
              </a:effectLst>
              <a:latin typeface="Calibri" panose="020F0502020204030204" pitchFamily="34" charset="0"/>
            </a:endParaRPr>
          </a:p>
          <a:p>
            <a:pPr fontAlgn="base">
              <a:spcBef>
                <a:spcPts val="0"/>
              </a:spcBef>
              <a:buClr>
                <a:srgbClr val="000000"/>
              </a:buClr>
            </a:pPr>
            <a:r>
              <a:rPr lang="en-US" sz="2000" dirty="0">
                <a:solidFill>
                  <a:srgbClr val="000000"/>
                </a:solidFill>
              </a:rPr>
              <a:t>These improvements were observed in subsets of patients across the study population (n=57) who reported symptoms at baseline and at week 24.</a:t>
            </a:r>
          </a:p>
        </p:txBody>
      </p:sp>
    </p:spTree>
    <p:extLst>
      <p:ext uri="{BB962C8B-B14F-4D97-AF65-F5344CB8AC3E}">
        <p14:creationId xmlns:p14="http://schemas.microsoft.com/office/powerpoint/2010/main" val="865373536"/>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D63D4-206F-477C-93FC-1B075001329B}"/>
              </a:ext>
            </a:extLst>
          </p:cNvPr>
          <p:cNvSpPr>
            <a:spLocks noGrp="1"/>
          </p:cNvSpPr>
          <p:nvPr>
            <p:ph type="ctrTitle"/>
          </p:nvPr>
        </p:nvSpPr>
        <p:spPr/>
        <p:txBody>
          <a:bodyPr/>
          <a:lstStyle/>
          <a:p>
            <a:r>
              <a:rPr lang="en-US" dirty="0"/>
              <a:t>Executive Session</a:t>
            </a:r>
          </a:p>
        </p:txBody>
      </p:sp>
      <p:sp>
        <p:nvSpPr>
          <p:cNvPr id="3" name="Subtitle 2">
            <a:extLst>
              <a:ext uri="{FF2B5EF4-FFF2-40B4-BE49-F238E27FC236}">
                <a16:creationId xmlns:a16="http://schemas.microsoft.com/office/drawing/2014/main" id="{609FEDE2-3860-48D4-96FC-A2D76F195EF1}"/>
              </a:ext>
            </a:extLst>
          </p:cNvPr>
          <p:cNvSpPr>
            <a:spLocks noGrp="1"/>
          </p:cNvSpPr>
          <p:nvPr>
            <p:ph type="subTitle" idx="1"/>
          </p:nvPr>
        </p:nvSpPr>
        <p:spPr/>
        <p:txBody>
          <a:bodyPr lIns="91440" tIns="45720" rIns="91440" bIns="45720" anchor="t"/>
          <a:lstStyle/>
          <a:p>
            <a:endParaRPr lang="en-US" dirty="0">
              <a:cs typeface="Calibri"/>
            </a:endParaRPr>
          </a:p>
        </p:txBody>
      </p:sp>
    </p:spTree>
    <p:extLst>
      <p:ext uri="{BB962C8B-B14F-4D97-AF65-F5344CB8AC3E}">
        <p14:creationId xmlns:p14="http://schemas.microsoft.com/office/powerpoint/2010/main" val="1389664131"/>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D127-2918-4175-B919-C8606B816B09}"/>
              </a:ext>
            </a:extLst>
          </p:cNvPr>
          <p:cNvSpPr>
            <a:spLocks noGrp="1"/>
          </p:cNvSpPr>
          <p:nvPr>
            <p:ph type="ctrTitle"/>
          </p:nvPr>
        </p:nvSpPr>
        <p:spPr/>
        <p:txBody>
          <a:bodyPr/>
          <a:lstStyle/>
          <a:p>
            <a:r>
              <a:rPr lang="en-US" dirty="0"/>
              <a:t>Public Therapeutic Class Votes</a:t>
            </a:r>
          </a:p>
        </p:txBody>
      </p:sp>
    </p:spTree>
    <p:extLst>
      <p:ext uri="{BB962C8B-B14F-4D97-AF65-F5344CB8AC3E}">
        <p14:creationId xmlns:p14="http://schemas.microsoft.com/office/powerpoint/2010/main" val="457073248"/>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F37FE-27B9-2F9E-34EB-4CC6716DABEA}"/>
              </a:ext>
            </a:extLst>
          </p:cNvPr>
          <p:cNvSpPr>
            <a:spLocks noGrp="1"/>
          </p:cNvSpPr>
          <p:nvPr>
            <p:ph type="ctrTitle"/>
          </p:nvPr>
        </p:nvSpPr>
        <p:spPr>
          <a:xfrm>
            <a:off x="533400" y="1527176"/>
            <a:ext cx="8001000" cy="1654174"/>
          </a:xfrm>
        </p:spPr>
        <p:txBody>
          <a:bodyPr/>
          <a:lstStyle/>
          <a:p>
            <a:r>
              <a:rPr lang="en-US" sz="4000" dirty="0"/>
              <a:t>Biosimilars</a:t>
            </a:r>
          </a:p>
        </p:txBody>
      </p:sp>
    </p:spTree>
    <p:extLst>
      <p:ext uri="{BB962C8B-B14F-4D97-AF65-F5344CB8AC3E}">
        <p14:creationId xmlns:p14="http://schemas.microsoft.com/office/powerpoint/2010/main" val="141763558"/>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1B78C-78FC-51DC-D544-6879A9BAAF7A}"/>
              </a:ext>
            </a:extLst>
          </p:cNvPr>
          <p:cNvSpPr>
            <a:spLocks noGrp="1"/>
          </p:cNvSpPr>
          <p:nvPr>
            <p:ph type="title"/>
          </p:nvPr>
        </p:nvSpPr>
        <p:spPr/>
        <p:txBody>
          <a:bodyPr/>
          <a:lstStyle/>
          <a:p>
            <a:r>
              <a:rPr lang="en-US" dirty="0"/>
              <a:t>Biosimilars</a:t>
            </a:r>
          </a:p>
        </p:txBody>
      </p:sp>
      <p:sp>
        <p:nvSpPr>
          <p:cNvPr id="3" name="Content Placeholder 2">
            <a:extLst>
              <a:ext uri="{FF2B5EF4-FFF2-40B4-BE49-F238E27FC236}">
                <a16:creationId xmlns:a16="http://schemas.microsoft.com/office/drawing/2014/main" id="{3DC66F57-0843-AE01-00EF-E4560682EA97}"/>
              </a:ext>
            </a:extLst>
          </p:cNvPr>
          <p:cNvSpPr>
            <a:spLocks noGrp="1"/>
          </p:cNvSpPr>
          <p:nvPr>
            <p:ph idx="1"/>
          </p:nvPr>
        </p:nvSpPr>
        <p:spPr>
          <a:xfrm>
            <a:off x="457200" y="1047750"/>
            <a:ext cx="8458200" cy="3394472"/>
          </a:xfrm>
        </p:spPr>
        <p:txBody>
          <a:bodyPr/>
          <a:lstStyle/>
          <a:p>
            <a:r>
              <a:rPr lang="en-US" sz="2700" dirty="0"/>
              <a:t>The AHCCCS Medical Policy Manual Policy 310-V Section III B. 4. states the following:</a:t>
            </a:r>
          </a:p>
          <a:p>
            <a:pPr lvl="1"/>
            <a:r>
              <a:rPr lang="en-US" sz="2400" dirty="0"/>
              <a:t>The Contractor shall not transition to a Biosimilar drug until AHCCCS has made the determination that the Biosimilar drug is overall more cost-effective to the state that the continued use of the brand name drug.</a:t>
            </a:r>
          </a:p>
          <a:p>
            <a:endParaRPr lang="en-US" dirty="0"/>
          </a:p>
        </p:txBody>
      </p:sp>
    </p:spTree>
    <p:extLst>
      <p:ext uri="{BB962C8B-B14F-4D97-AF65-F5344CB8AC3E}">
        <p14:creationId xmlns:p14="http://schemas.microsoft.com/office/powerpoint/2010/main" val="2133284499"/>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26CFC-363C-7B73-CE3C-28FCEC567F2B}"/>
              </a:ext>
            </a:extLst>
          </p:cNvPr>
          <p:cNvSpPr>
            <a:spLocks noGrp="1"/>
          </p:cNvSpPr>
          <p:nvPr>
            <p:ph type="title"/>
          </p:nvPr>
        </p:nvSpPr>
        <p:spPr/>
        <p:txBody>
          <a:bodyPr/>
          <a:lstStyle/>
          <a:p>
            <a:r>
              <a:rPr lang="en-US" dirty="0"/>
              <a:t>Biosimilars</a:t>
            </a:r>
          </a:p>
        </p:txBody>
      </p:sp>
      <p:sp>
        <p:nvSpPr>
          <p:cNvPr id="3" name="Content Placeholder 2">
            <a:extLst>
              <a:ext uri="{FF2B5EF4-FFF2-40B4-BE49-F238E27FC236}">
                <a16:creationId xmlns:a16="http://schemas.microsoft.com/office/drawing/2014/main" id="{AEF9AD31-0C31-019A-09F6-E9B4FB536ED7}"/>
              </a:ext>
            </a:extLst>
          </p:cNvPr>
          <p:cNvSpPr>
            <a:spLocks noGrp="1"/>
          </p:cNvSpPr>
          <p:nvPr>
            <p:ph idx="1"/>
          </p:nvPr>
        </p:nvSpPr>
        <p:spPr>
          <a:xfrm>
            <a:off x="457200" y="895350"/>
            <a:ext cx="8229600" cy="3505200"/>
          </a:xfrm>
        </p:spPr>
        <p:txBody>
          <a:bodyPr/>
          <a:lstStyle/>
          <a:p>
            <a:r>
              <a:rPr lang="en-US" sz="2600" dirty="0"/>
              <a:t>Herceptin - Brand</a:t>
            </a:r>
          </a:p>
          <a:p>
            <a:pPr lvl="1"/>
            <a:r>
              <a:rPr lang="en-US" sz="2400" dirty="0"/>
              <a:t>Effective July 1, 2022, Herceptin will be non-preferred and the Biosimilars listed below will be preferred:</a:t>
            </a:r>
          </a:p>
          <a:p>
            <a:pPr lvl="2"/>
            <a:r>
              <a:rPr lang="en-US" sz="2400" dirty="0"/>
              <a:t>Herzuma</a:t>
            </a:r>
          </a:p>
          <a:p>
            <a:pPr lvl="2"/>
            <a:r>
              <a:rPr lang="en-US" sz="2400" dirty="0"/>
              <a:t>Kanjinti</a:t>
            </a:r>
          </a:p>
          <a:p>
            <a:pPr lvl="2"/>
            <a:r>
              <a:rPr lang="en-US" sz="2400" dirty="0"/>
              <a:t>Ogivri</a:t>
            </a:r>
          </a:p>
          <a:p>
            <a:pPr lvl="2"/>
            <a:r>
              <a:rPr lang="en-US" sz="2400" dirty="0"/>
              <a:t>Trazimera</a:t>
            </a:r>
          </a:p>
          <a:p>
            <a:pPr lvl="1"/>
            <a:r>
              <a:rPr lang="en-US" sz="2600" dirty="0"/>
              <a:t>Grandfathering - None</a:t>
            </a:r>
          </a:p>
          <a:p>
            <a:pPr marL="914400" lvl="2" indent="0">
              <a:buNone/>
            </a:pPr>
            <a:endParaRPr lang="en-US" dirty="0"/>
          </a:p>
        </p:txBody>
      </p:sp>
    </p:spTree>
    <p:extLst>
      <p:ext uri="{BB962C8B-B14F-4D97-AF65-F5344CB8AC3E}">
        <p14:creationId xmlns:p14="http://schemas.microsoft.com/office/powerpoint/2010/main" val="3167105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26E1E-1947-410D-B7C6-B3F51FBED5A5}"/>
              </a:ext>
            </a:extLst>
          </p:cNvPr>
          <p:cNvSpPr>
            <a:spLocks noGrp="1"/>
          </p:cNvSpPr>
          <p:nvPr>
            <p:ph type="title"/>
          </p:nvPr>
        </p:nvSpPr>
        <p:spPr/>
        <p:txBody>
          <a:bodyPr/>
          <a:lstStyle/>
          <a:p>
            <a:r>
              <a:rPr lang="en-US" altLang="en-US" dirty="0"/>
              <a:t>Anticoagulants</a:t>
            </a:r>
            <a:endParaRPr lang="en-US" dirty="0"/>
          </a:p>
        </p:txBody>
      </p:sp>
      <p:sp>
        <p:nvSpPr>
          <p:cNvPr id="3" name="Content Placeholder 2">
            <a:extLst>
              <a:ext uri="{FF2B5EF4-FFF2-40B4-BE49-F238E27FC236}">
                <a16:creationId xmlns:a16="http://schemas.microsoft.com/office/drawing/2014/main" id="{C4757B84-300D-4450-9624-C6C6264DC39E}"/>
              </a:ext>
            </a:extLst>
          </p:cNvPr>
          <p:cNvSpPr>
            <a:spLocks noGrp="1"/>
          </p:cNvSpPr>
          <p:nvPr>
            <p:ph idx="1"/>
          </p:nvPr>
        </p:nvSpPr>
        <p:spPr>
          <a:xfrm>
            <a:off x="304800" y="666750"/>
            <a:ext cx="8382000" cy="4440436"/>
          </a:xfrm>
        </p:spPr>
        <p:txBody>
          <a:bodyPr/>
          <a:lstStyle/>
          <a:p>
            <a:pPr>
              <a:buNone/>
            </a:pPr>
            <a:r>
              <a:rPr lang="en-US" altLang="en-US" sz="1800" b="1" i="1" dirty="0">
                <a:solidFill>
                  <a:schemeClr val="tx1">
                    <a:lumMod val="50000"/>
                  </a:schemeClr>
                </a:solidFill>
              </a:rPr>
              <a:t>Class Overview – Other indications:</a:t>
            </a:r>
            <a:endParaRPr lang="en-US" sz="1800" dirty="0"/>
          </a:p>
          <a:p>
            <a:r>
              <a:rPr lang="en-US" sz="2000" dirty="0">
                <a:solidFill>
                  <a:srgbClr val="000000"/>
                </a:solidFill>
              </a:rPr>
              <a:t>edoxaban (Savaysa) </a:t>
            </a:r>
          </a:p>
          <a:p>
            <a:pPr lvl="1">
              <a:buFont typeface="Wingdings" panose="05000000000000000000" pitchFamily="2" charset="2"/>
              <a:buChar char="Ø"/>
            </a:pPr>
            <a:r>
              <a:rPr lang="en-US" sz="2000" dirty="0">
                <a:solidFill>
                  <a:srgbClr val="000000"/>
                </a:solidFill>
              </a:rPr>
              <a:t>To reduce the risk of stroke and systemic embolism in patients with NVAF </a:t>
            </a:r>
          </a:p>
          <a:p>
            <a:r>
              <a:rPr lang="en-US" sz="2000" dirty="0">
                <a:solidFill>
                  <a:srgbClr val="000000"/>
                </a:solidFill>
              </a:rPr>
              <a:t>warfarin (Coumadin) </a:t>
            </a:r>
          </a:p>
          <a:p>
            <a:pPr lvl="1">
              <a:buFont typeface="Wingdings" panose="05000000000000000000" pitchFamily="2" charset="2"/>
              <a:buChar char="Ø"/>
            </a:pPr>
            <a:r>
              <a:rPr lang="en-US" sz="2000" dirty="0">
                <a:solidFill>
                  <a:srgbClr val="000000"/>
                </a:solidFill>
              </a:rPr>
              <a:t>Prophylaxis and/or treatment of the thromboembolic complications associated with atrial fibrillation (AF) and/or cardiac valve replacement </a:t>
            </a:r>
          </a:p>
          <a:p>
            <a:pPr lvl="1">
              <a:buFont typeface="Wingdings" panose="05000000000000000000" pitchFamily="2" charset="2"/>
              <a:buChar char="Ø"/>
            </a:pPr>
            <a:r>
              <a:rPr lang="en-US" sz="2000" dirty="0">
                <a:solidFill>
                  <a:srgbClr val="000000"/>
                </a:solidFill>
              </a:rPr>
              <a:t>Reduce the risk of death, recurrent myocardial infarction, and thromboembolic events, such as stroke or systemic embolization, after myocardial infarction </a:t>
            </a:r>
          </a:p>
          <a:p>
            <a:pPr lvl="1">
              <a:buFont typeface="Wingdings" panose="05000000000000000000" pitchFamily="2" charset="2"/>
              <a:buChar char="Ø"/>
            </a:pPr>
            <a:r>
              <a:rPr lang="en-US" sz="2000" dirty="0">
                <a:solidFill>
                  <a:srgbClr val="000000"/>
                </a:solidFill>
              </a:rPr>
              <a:t>Prophylaxis and/or treatment of venous thrombosis and its extension, and PE</a:t>
            </a:r>
          </a:p>
          <a:p>
            <a:endParaRPr lang="en-US" sz="1800" dirty="0"/>
          </a:p>
        </p:txBody>
      </p:sp>
    </p:spTree>
    <p:extLst>
      <p:ext uri="{BB962C8B-B14F-4D97-AF65-F5344CB8AC3E}">
        <p14:creationId xmlns:p14="http://schemas.microsoft.com/office/powerpoint/2010/main" val="1564248088"/>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8ED3B-B438-D295-941A-4BF7EEB7E0F1}"/>
              </a:ext>
            </a:extLst>
          </p:cNvPr>
          <p:cNvSpPr>
            <a:spLocks noGrp="1"/>
          </p:cNvSpPr>
          <p:nvPr>
            <p:ph type="title"/>
          </p:nvPr>
        </p:nvSpPr>
        <p:spPr/>
        <p:txBody>
          <a:bodyPr/>
          <a:lstStyle/>
          <a:p>
            <a:r>
              <a:rPr lang="en-US" dirty="0"/>
              <a:t>Biosimilars</a:t>
            </a:r>
          </a:p>
        </p:txBody>
      </p:sp>
      <p:sp>
        <p:nvSpPr>
          <p:cNvPr id="3" name="Content Placeholder 2">
            <a:extLst>
              <a:ext uri="{FF2B5EF4-FFF2-40B4-BE49-F238E27FC236}">
                <a16:creationId xmlns:a16="http://schemas.microsoft.com/office/drawing/2014/main" id="{98797DD6-DBD7-8606-7255-3EC758AD4735}"/>
              </a:ext>
            </a:extLst>
          </p:cNvPr>
          <p:cNvSpPr>
            <a:spLocks noGrp="1"/>
          </p:cNvSpPr>
          <p:nvPr>
            <p:ph idx="1"/>
          </p:nvPr>
        </p:nvSpPr>
        <p:spPr>
          <a:xfrm>
            <a:off x="457200" y="895350"/>
            <a:ext cx="8229600" cy="3546872"/>
          </a:xfrm>
        </p:spPr>
        <p:txBody>
          <a:bodyPr/>
          <a:lstStyle/>
          <a:p>
            <a:r>
              <a:rPr lang="en-US" sz="2800" dirty="0"/>
              <a:t>Avastin - Brand</a:t>
            </a:r>
          </a:p>
          <a:p>
            <a:pPr lvl="1"/>
            <a:r>
              <a:rPr lang="en-US" sz="2800" dirty="0"/>
              <a:t>Effective July 1, 2022, Avastin will be non-preferred and the Biosimilars listed below will be preferred:</a:t>
            </a:r>
          </a:p>
          <a:p>
            <a:pPr lvl="2"/>
            <a:r>
              <a:rPr lang="en-US" sz="2600" dirty="0" err="1"/>
              <a:t>Mvasi</a:t>
            </a:r>
            <a:r>
              <a:rPr lang="en-US" sz="2600" dirty="0"/>
              <a:t> </a:t>
            </a:r>
          </a:p>
          <a:p>
            <a:pPr lvl="2"/>
            <a:r>
              <a:rPr lang="en-US" sz="2600" dirty="0"/>
              <a:t>Zirabev </a:t>
            </a:r>
          </a:p>
          <a:p>
            <a:pPr lvl="1"/>
            <a:r>
              <a:rPr lang="en-US" sz="2800" dirty="0"/>
              <a:t>Grandfathering - None</a:t>
            </a:r>
          </a:p>
          <a:p>
            <a:pPr lvl="1"/>
            <a:endParaRPr lang="en-US" sz="2400" dirty="0"/>
          </a:p>
          <a:p>
            <a:endParaRPr lang="en-US" dirty="0"/>
          </a:p>
        </p:txBody>
      </p:sp>
    </p:spTree>
    <p:extLst>
      <p:ext uri="{BB962C8B-B14F-4D97-AF65-F5344CB8AC3E}">
        <p14:creationId xmlns:p14="http://schemas.microsoft.com/office/powerpoint/2010/main" val="2847028910"/>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4D1E3-7986-A607-A11B-F3DFBB0DCED0}"/>
              </a:ext>
            </a:extLst>
          </p:cNvPr>
          <p:cNvSpPr>
            <a:spLocks noGrp="1"/>
          </p:cNvSpPr>
          <p:nvPr>
            <p:ph type="title"/>
          </p:nvPr>
        </p:nvSpPr>
        <p:spPr/>
        <p:txBody>
          <a:bodyPr/>
          <a:lstStyle/>
          <a:p>
            <a:r>
              <a:rPr lang="en-US" dirty="0"/>
              <a:t>Biosimilars</a:t>
            </a:r>
          </a:p>
        </p:txBody>
      </p:sp>
      <p:sp>
        <p:nvSpPr>
          <p:cNvPr id="3" name="Content Placeholder 2">
            <a:extLst>
              <a:ext uri="{FF2B5EF4-FFF2-40B4-BE49-F238E27FC236}">
                <a16:creationId xmlns:a16="http://schemas.microsoft.com/office/drawing/2014/main" id="{8F28EB41-DE01-09FD-4FD1-88F4A64EA3DC}"/>
              </a:ext>
            </a:extLst>
          </p:cNvPr>
          <p:cNvSpPr>
            <a:spLocks noGrp="1"/>
          </p:cNvSpPr>
          <p:nvPr>
            <p:ph idx="1"/>
          </p:nvPr>
        </p:nvSpPr>
        <p:spPr>
          <a:xfrm>
            <a:off x="457200" y="895350"/>
            <a:ext cx="8229600" cy="3733800"/>
          </a:xfrm>
        </p:spPr>
        <p:txBody>
          <a:bodyPr/>
          <a:lstStyle/>
          <a:p>
            <a:r>
              <a:rPr lang="en-US" sz="2800" dirty="0"/>
              <a:t>Rituxan - Brand</a:t>
            </a:r>
          </a:p>
          <a:p>
            <a:pPr lvl="1"/>
            <a:r>
              <a:rPr lang="en-US" sz="2800" dirty="0"/>
              <a:t>Effective July 1, 2022, Rituxan will be non-preferred and the Biosimilars listed below will be preferred:</a:t>
            </a:r>
          </a:p>
          <a:p>
            <a:pPr lvl="2"/>
            <a:r>
              <a:rPr lang="en-US" sz="2400" dirty="0"/>
              <a:t>Riabni</a:t>
            </a:r>
          </a:p>
          <a:p>
            <a:pPr lvl="2"/>
            <a:r>
              <a:rPr lang="en-US" sz="2400" dirty="0"/>
              <a:t>Ruxience </a:t>
            </a:r>
          </a:p>
          <a:p>
            <a:pPr lvl="2"/>
            <a:r>
              <a:rPr lang="en-US" sz="2400" dirty="0"/>
              <a:t>Truxima</a:t>
            </a:r>
          </a:p>
          <a:p>
            <a:pPr lvl="1"/>
            <a:r>
              <a:rPr lang="en-US" sz="2600" dirty="0"/>
              <a:t>Grandfathering - None </a:t>
            </a:r>
          </a:p>
          <a:p>
            <a:pPr lvl="1"/>
            <a:endParaRPr lang="en-US" sz="2800" dirty="0"/>
          </a:p>
          <a:p>
            <a:endParaRPr lang="en-US" dirty="0"/>
          </a:p>
        </p:txBody>
      </p:sp>
    </p:spTree>
    <p:extLst>
      <p:ext uri="{BB962C8B-B14F-4D97-AF65-F5344CB8AC3E}">
        <p14:creationId xmlns:p14="http://schemas.microsoft.com/office/powerpoint/2010/main" val="2115306772"/>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BACD9-9209-4B56-9A44-0F7604075096}"/>
              </a:ext>
            </a:extLst>
          </p:cNvPr>
          <p:cNvSpPr>
            <a:spLocks noGrp="1"/>
          </p:cNvSpPr>
          <p:nvPr>
            <p:ph type="title"/>
          </p:nvPr>
        </p:nvSpPr>
        <p:spPr/>
        <p:txBody>
          <a:bodyPr/>
          <a:lstStyle/>
          <a:p>
            <a:pPr marL="0" marR="0">
              <a:spcBef>
                <a:spcPts val="0"/>
              </a:spcBef>
              <a:spcAft>
                <a:spcPts val="0"/>
              </a:spcAft>
            </a:pPr>
            <a:r>
              <a:rPr lang="en-US" sz="3600" dirty="0">
                <a:effectLst/>
                <a:latin typeface="Calibri" panose="020F0502020204030204" pitchFamily="34" charset="0"/>
                <a:ea typeface="Calibri" panose="020F0502020204030204" pitchFamily="34" charset="0"/>
              </a:rPr>
              <a:t>Meeting Adjournment</a:t>
            </a:r>
            <a:endParaRPr lang="en-US" sz="3600" dirty="0">
              <a:effectLst/>
              <a:latin typeface="Times New Roman" panose="02020603050405020304" pitchFamily="18"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3D7081D6-8BB8-4254-92F6-49A0543B8197}"/>
              </a:ext>
            </a:extLst>
          </p:cNvPr>
          <p:cNvSpPr>
            <a:spLocks noGrp="1"/>
          </p:cNvSpPr>
          <p:nvPr>
            <p:ph type="subTitle" idx="1"/>
          </p:nvPr>
        </p:nvSpPr>
        <p:spPr/>
        <p:txBody>
          <a:bodyPr/>
          <a:lstStyle/>
          <a:p>
            <a:pPr marL="0" marR="0" indent="0" algn="ctr">
              <a:spcBef>
                <a:spcPts val="0"/>
              </a:spcBef>
              <a:spcAft>
                <a:spcPts val="0"/>
              </a:spcAft>
              <a:buNone/>
            </a:pPr>
            <a:endParaRPr lang="en-US" sz="3600" b="1" dirty="0">
              <a:effectLst/>
              <a:ea typeface="Calibri" panose="020F0502020204030204" pitchFamily="34" charset="0"/>
            </a:endParaRPr>
          </a:p>
          <a:p>
            <a:pPr marL="0" marR="0" indent="0" algn="ctr">
              <a:spcBef>
                <a:spcPts val="0"/>
              </a:spcBef>
              <a:spcAft>
                <a:spcPts val="0"/>
              </a:spcAft>
              <a:buNone/>
            </a:pPr>
            <a:r>
              <a:rPr lang="en-US" sz="2400" b="1" dirty="0">
                <a:effectLst/>
                <a:ea typeface="Calibri" panose="020F0502020204030204" pitchFamily="34" charset="0"/>
              </a:rPr>
              <a:t>Future Meeting Dates: </a:t>
            </a:r>
            <a:endParaRPr lang="en-US" sz="2400" dirty="0">
              <a:effectLst/>
              <a:ea typeface="Times New Roman" panose="02020603050405020304" pitchFamily="18" charset="0"/>
            </a:endParaRPr>
          </a:p>
          <a:p>
            <a:pPr marL="0" marR="0" indent="0" algn="ctr">
              <a:spcBef>
                <a:spcPts val="0"/>
              </a:spcBef>
              <a:spcAft>
                <a:spcPts val="0"/>
              </a:spcAft>
              <a:buNone/>
            </a:pPr>
            <a:r>
              <a:rPr lang="en-US" sz="2400">
                <a:effectLst/>
                <a:ea typeface="Calibri" panose="020F0502020204030204" pitchFamily="34" charset="0"/>
              </a:rPr>
              <a:t>October 19, 2022</a:t>
            </a:r>
            <a:endParaRPr lang="en-US" sz="2400" dirty="0">
              <a:effectLst/>
              <a:ea typeface="Times New Roman" panose="02020603050405020304" pitchFamily="18" charset="0"/>
            </a:endParaRPr>
          </a:p>
        </p:txBody>
      </p:sp>
    </p:spTree>
    <p:extLst>
      <p:ext uri="{BB962C8B-B14F-4D97-AF65-F5344CB8AC3E}">
        <p14:creationId xmlns:p14="http://schemas.microsoft.com/office/powerpoint/2010/main" val="4039123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2085D-BA86-4D68-A80D-7B722975BAEC}"/>
              </a:ext>
            </a:extLst>
          </p:cNvPr>
          <p:cNvSpPr>
            <a:spLocks noGrp="1"/>
          </p:cNvSpPr>
          <p:nvPr>
            <p:ph type="title"/>
          </p:nvPr>
        </p:nvSpPr>
        <p:spPr>
          <a:xfrm>
            <a:off x="457200" y="0"/>
            <a:ext cx="8229600" cy="857250"/>
          </a:xfrm>
        </p:spPr>
        <p:txBody>
          <a:bodyPr/>
          <a:lstStyle/>
          <a:p>
            <a:r>
              <a:rPr lang="en-US" altLang="en-US" dirty="0"/>
              <a:t>Anticoagulants</a:t>
            </a:r>
            <a:endParaRPr lang="en-US" dirty="0"/>
          </a:p>
        </p:txBody>
      </p:sp>
      <p:sp>
        <p:nvSpPr>
          <p:cNvPr id="3" name="Content Placeholder 2">
            <a:extLst>
              <a:ext uri="{FF2B5EF4-FFF2-40B4-BE49-F238E27FC236}">
                <a16:creationId xmlns:a16="http://schemas.microsoft.com/office/drawing/2014/main" id="{6E0387F2-0CE4-49AA-B083-93716C404CBE}"/>
              </a:ext>
            </a:extLst>
          </p:cNvPr>
          <p:cNvSpPr>
            <a:spLocks noGrp="1"/>
          </p:cNvSpPr>
          <p:nvPr>
            <p:ph idx="1"/>
          </p:nvPr>
        </p:nvSpPr>
        <p:spPr>
          <a:xfrm>
            <a:off x="457200" y="590550"/>
            <a:ext cx="8229600" cy="4267200"/>
          </a:xfrm>
        </p:spPr>
        <p:txBody>
          <a:bodyPr/>
          <a:lstStyle/>
          <a:p>
            <a:pPr>
              <a:buNone/>
            </a:pPr>
            <a:r>
              <a:rPr lang="en-US" altLang="en-US" sz="2400" b="1" i="1" dirty="0">
                <a:solidFill>
                  <a:schemeClr val="tx1">
                    <a:lumMod val="50000"/>
                  </a:schemeClr>
                </a:solidFill>
              </a:rPr>
              <a:t>Class Overview – Other indications:</a:t>
            </a:r>
            <a:endParaRPr lang="en-US" sz="2400" dirty="0"/>
          </a:p>
          <a:p>
            <a:r>
              <a:rPr lang="en-US" sz="2000" dirty="0">
                <a:solidFill>
                  <a:srgbClr val="000000"/>
                </a:solidFill>
              </a:rPr>
              <a:t>rivaroxaban (Xarelto) </a:t>
            </a:r>
          </a:p>
          <a:p>
            <a:pPr lvl="1">
              <a:buFont typeface="Wingdings" panose="05000000000000000000" pitchFamily="2" charset="2"/>
              <a:buChar char="Ø"/>
            </a:pPr>
            <a:r>
              <a:rPr lang="en-US" sz="2000" dirty="0">
                <a:solidFill>
                  <a:srgbClr val="000000"/>
                </a:solidFill>
              </a:rPr>
              <a:t>To reduce the risk of stroke and systemic embolism in patients with NVAF </a:t>
            </a:r>
          </a:p>
          <a:p>
            <a:pPr lvl="1">
              <a:buFont typeface="Wingdings" panose="05000000000000000000" pitchFamily="2" charset="2"/>
              <a:buChar char="Ø"/>
            </a:pPr>
            <a:r>
              <a:rPr lang="en-US" sz="2000" dirty="0">
                <a:solidFill>
                  <a:srgbClr val="000000"/>
                </a:solidFill>
              </a:rPr>
              <a:t>For the treatment of PE </a:t>
            </a:r>
          </a:p>
          <a:p>
            <a:pPr lvl="1">
              <a:buFont typeface="Wingdings" panose="05000000000000000000" pitchFamily="2" charset="2"/>
              <a:buChar char="Ø"/>
            </a:pPr>
            <a:r>
              <a:rPr lang="en-US" sz="2000" dirty="0">
                <a:solidFill>
                  <a:srgbClr val="000000"/>
                </a:solidFill>
              </a:rPr>
              <a:t>For the reduction in the risk of recurrence of DVT and of PE for patients at continued risk for recurrent DVT and/or PE following initial 6-months treatment for DVT and/or PE </a:t>
            </a:r>
          </a:p>
          <a:p>
            <a:pPr lvl="1">
              <a:buFont typeface="Wingdings" panose="05000000000000000000" pitchFamily="2" charset="2"/>
              <a:buChar char="Ø"/>
            </a:pPr>
            <a:r>
              <a:rPr lang="en-US" sz="2000" dirty="0">
                <a:solidFill>
                  <a:srgbClr val="000000"/>
                </a:solidFill>
              </a:rPr>
              <a:t>To reduce the risk of major cardiovascular (CV) events (CV death, MI, and stroke) in patients with </a:t>
            </a:r>
            <a:r>
              <a:rPr lang="en-US" sz="2000" dirty="0">
                <a:solidFill>
                  <a:srgbClr val="000000"/>
                </a:solidFill>
                <a:highlight>
                  <a:srgbClr val="00FFFF"/>
                </a:highlight>
              </a:rPr>
              <a:t>coronary artery disease (CAD) </a:t>
            </a:r>
            <a:r>
              <a:rPr lang="en-US" sz="2000" dirty="0">
                <a:solidFill>
                  <a:srgbClr val="000000"/>
                </a:solidFill>
              </a:rPr>
              <a:t>when used in combination with aspirin </a:t>
            </a:r>
          </a:p>
          <a:p>
            <a:pPr lvl="1"/>
            <a:endParaRPr lang="en-US" sz="2400" dirty="0"/>
          </a:p>
          <a:p>
            <a:endParaRPr lang="en-US" dirty="0"/>
          </a:p>
        </p:txBody>
      </p:sp>
    </p:spTree>
    <p:extLst>
      <p:ext uri="{BB962C8B-B14F-4D97-AF65-F5344CB8AC3E}">
        <p14:creationId xmlns:p14="http://schemas.microsoft.com/office/powerpoint/2010/main" val="1856017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2085D-BA86-4D68-A80D-7B722975BAEC}"/>
              </a:ext>
            </a:extLst>
          </p:cNvPr>
          <p:cNvSpPr>
            <a:spLocks noGrp="1"/>
          </p:cNvSpPr>
          <p:nvPr>
            <p:ph type="title"/>
          </p:nvPr>
        </p:nvSpPr>
        <p:spPr>
          <a:xfrm>
            <a:off x="457200" y="0"/>
            <a:ext cx="8229600" cy="857250"/>
          </a:xfrm>
        </p:spPr>
        <p:txBody>
          <a:bodyPr/>
          <a:lstStyle/>
          <a:p>
            <a:r>
              <a:rPr lang="en-US" altLang="en-US" dirty="0"/>
              <a:t>Anticoagulants</a:t>
            </a:r>
            <a:endParaRPr lang="en-US" dirty="0"/>
          </a:p>
        </p:txBody>
      </p:sp>
      <p:sp>
        <p:nvSpPr>
          <p:cNvPr id="3" name="Content Placeholder 2">
            <a:extLst>
              <a:ext uri="{FF2B5EF4-FFF2-40B4-BE49-F238E27FC236}">
                <a16:creationId xmlns:a16="http://schemas.microsoft.com/office/drawing/2014/main" id="{6E0387F2-0CE4-49AA-B083-93716C404CBE}"/>
              </a:ext>
            </a:extLst>
          </p:cNvPr>
          <p:cNvSpPr>
            <a:spLocks noGrp="1"/>
          </p:cNvSpPr>
          <p:nvPr>
            <p:ph idx="1"/>
          </p:nvPr>
        </p:nvSpPr>
        <p:spPr>
          <a:xfrm>
            <a:off x="0" y="590550"/>
            <a:ext cx="8991600" cy="4267200"/>
          </a:xfrm>
        </p:spPr>
        <p:txBody>
          <a:bodyPr/>
          <a:lstStyle/>
          <a:p>
            <a:pPr>
              <a:buNone/>
            </a:pPr>
            <a:r>
              <a:rPr lang="en-US" altLang="en-US" sz="2400" b="1" i="1" dirty="0">
                <a:solidFill>
                  <a:schemeClr val="tx1">
                    <a:lumMod val="50000"/>
                  </a:schemeClr>
                </a:solidFill>
              </a:rPr>
              <a:t>Class Overview – Other indications:</a:t>
            </a:r>
            <a:endParaRPr lang="en-US" sz="2400" dirty="0"/>
          </a:p>
          <a:p>
            <a:r>
              <a:rPr lang="en-US" sz="2000" dirty="0">
                <a:solidFill>
                  <a:srgbClr val="000000"/>
                </a:solidFill>
              </a:rPr>
              <a:t>rivaroxaban (Xarelto) </a:t>
            </a:r>
          </a:p>
          <a:p>
            <a:pPr lvl="1">
              <a:buFont typeface="Wingdings" panose="05000000000000000000" pitchFamily="2" charset="2"/>
              <a:buChar char="Ø"/>
            </a:pPr>
            <a:r>
              <a:rPr lang="en-US" sz="1800" dirty="0">
                <a:solidFill>
                  <a:srgbClr val="000000"/>
                </a:solidFill>
              </a:rPr>
              <a:t>To reduce the risk of major </a:t>
            </a:r>
            <a:r>
              <a:rPr lang="en-US" sz="1800" dirty="0">
                <a:solidFill>
                  <a:srgbClr val="000000"/>
                </a:solidFill>
                <a:highlight>
                  <a:srgbClr val="00FFFF"/>
                </a:highlight>
              </a:rPr>
              <a:t>thrombotic vascular events </a:t>
            </a:r>
            <a:r>
              <a:rPr lang="en-US" sz="1800" dirty="0">
                <a:solidFill>
                  <a:srgbClr val="000000"/>
                </a:solidFill>
              </a:rPr>
              <a:t>(MI, stroke, </a:t>
            </a:r>
            <a:r>
              <a:rPr lang="en-US" sz="1800" dirty="0">
                <a:solidFill>
                  <a:srgbClr val="000000"/>
                </a:solidFill>
                <a:highlight>
                  <a:srgbClr val="00FFFF"/>
                </a:highlight>
              </a:rPr>
              <a:t>acute limb ischemia, major amputation of a vascular etiology</a:t>
            </a:r>
            <a:r>
              <a:rPr lang="en-US" sz="1800" dirty="0">
                <a:solidFill>
                  <a:srgbClr val="000000"/>
                </a:solidFill>
              </a:rPr>
              <a:t>) in patients with peripheral artery disease (PAD), </a:t>
            </a:r>
            <a:r>
              <a:rPr lang="en-US" sz="1800" dirty="0">
                <a:solidFill>
                  <a:srgbClr val="000000"/>
                </a:solidFill>
                <a:highlight>
                  <a:srgbClr val="00FFFF"/>
                </a:highlight>
              </a:rPr>
              <a:t>including patients who have recently undergone a lower extremity revascularization procedure due to symptomatic PAD</a:t>
            </a:r>
            <a:r>
              <a:rPr lang="en-US" sz="1800" dirty="0">
                <a:solidFill>
                  <a:srgbClr val="000000"/>
                </a:solidFill>
              </a:rPr>
              <a:t>, when used in combination with aspirin </a:t>
            </a:r>
          </a:p>
          <a:p>
            <a:pPr lvl="1">
              <a:buFont typeface="Wingdings" panose="05000000000000000000" pitchFamily="2" charset="2"/>
              <a:buChar char="Ø"/>
            </a:pPr>
            <a:r>
              <a:rPr lang="en-US" sz="1800" dirty="0">
                <a:solidFill>
                  <a:srgbClr val="000000"/>
                </a:solidFill>
              </a:rPr>
              <a:t>For the prophylaxis of VTE and VTE-related death during hospitalization and post-hospital discharge in adult patients admitted for an acute medical illness who are at risk for thromboembolic complications due to moderate or severe restricted mobility and other risk factors for VTE and not at high risk of bleeding </a:t>
            </a:r>
          </a:p>
          <a:p>
            <a:pPr lvl="1">
              <a:buFont typeface="Wingdings" panose="05000000000000000000" pitchFamily="2" charset="2"/>
              <a:buChar char="Ø"/>
            </a:pPr>
            <a:r>
              <a:rPr lang="en-US" sz="1800" dirty="0">
                <a:solidFill>
                  <a:srgbClr val="000000"/>
                </a:solidFill>
                <a:highlight>
                  <a:srgbClr val="00FFFF"/>
                </a:highlight>
              </a:rPr>
              <a:t>For thromboprophylaxis in pediatric patients ≥ 2 years old with congenital heart disease after the Fontan procedure </a:t>
            </a:r>
          </a:p>
          <a:p>
            <a:pPr lvl="1">
              <a:buFont typeface="Wingdings" panose="05000000000000000000" pitchFamily="2" charset="2"/>
              <a:buChar char="Ø"/>
            </a:pPr>
            <a:endParaRPr lang="en-US" sz="1800" dirty="0">
              <a:solidFill>
                <a:srgbClr val="000000"/>
              </a:solidFill>
            </a:endParaRPr>
          </a:p>
          <a:p>
            <a:pPr lvl="1"/>
            <a:endParaRPr lang="en-US" sz="1800" dirty="0"/>
          </a:p>
          <a:p>
            <a:endParaRPr lang="en-US" dirty="0"/>
          </a:p>
        </p:txBody>
      </p:sp>
    </p:spTree>
    <p:extLst>
      <p:ext uri="{BB962C8B-B14F-4D97-AF65-F5344CB8AC3E}">
        <p14:creationId xmlns:p14="http://schemas.microsoft.com/office/powerpoint/2010/main" val="3899519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2EDC1-34C3-4C55-8F34-398D5775983D}"/>
              </a:ext>
            </a:extLst>
          </p:cNvPr>
          <p:cNvSpPr>
            <a:spLocks noGrp="1"/>
          </p:cNvSpPr>
          <p:nvPr>
            <p:ph type="title"/>
          </p:nvPr>
        </p:nvSpPr>
        <p:spPr>
          <a:xfrm>
            <a:off x="457200" y="14080"/>
            <a:ext cx="8229600" cy="857250"/>
          </a:xfrm>
        </p:spPr>
        <p:txBody>
          <a:bodyPr/>
          <a:lstStyle/>
          <a:p>
            <a:r>
              <a:rPr lang="en-US" dirty="0"/>
              <a:t>Anticoagulants</a:t>
            </a:r>
          </a:p>
        </p:txBody>
      </p:sp>
      <p:sp>
        <p:nvSpPr>
          <p:cNvPr id="3" name="Content Placeholder 2">
            <a:extLst>
              <a:ext uri="{FF2B5EF4-FFF2-40B4-BE49-F238E27FC236}">
                <a16:creationId xmlns:a16="http://schemas.microsoft.com/office/drawing/2014/main" id="{D7C2ED10-5FFD-4FD2-BFB9-B0AFA2184C52}"/>
              </a:ext>
            </a:extLst>
          </p:cNvPr>
          <p:cNvSpPr>
            <a:spLocks noGrp="1"/>
          </p:cNvSpPr>
          <p:nvPr>
            <p:ph idx="1"/>
          </p:nvPr>
        </p:nvSpPr>
        <p:spPr>
          <a:xfrm>
            <a:off x="457200" y="666750"/>
            <a:ext cx="8229600" cy="4038600"/>
          </a:xfrm>
        </p:spPr>
        <p:txBody>
          <a:bodyPr/>
          <a:lstStyle/>
          <a:p>
            <a:pPr>
              <a:buNone/>
            </a:pPr>
            <a:r>
              <a:rPr lang="en-US" altLang="en-US" sz="2000" b="1" i="1" dirty="0">
                <a:solidFill>
                  <a:schemeClr val="tx1">
                    <a:lumMod val="50000"/>
                  </a:schemeClr>
                </a:solidFill>
              </a:rPr>
              <a:t>Class Summary:</a:t>
            </a:r>
          </a:p>
          <a:p>
            <a:r>
              <a:rPr lang="en-US" sz="2000" dirty="0">
                <a:solidFill>
                  <a:schemeClr val="tx1">
                    <a:lumMod val="50000"/>
                  </a:schemeClr>
                </a:solidFill>
              </a:rPr>
              <a:t>Low molecular weight heparins (LMWHs) are important treatment options in DVT and PE management with advantages over unfractionated heparin (UFH)</a:t>
            </a:r>
          </a:p>
          <a:p>
            <a:r>
              <a:rPr lang="en-US" sz="2000" dirty="0">
                <a:solidFill>
                  <a:schemeClr val="tx1">
                    <a:lumMod val="50000"/>
                  </a:schemeClr>
                </a:solidFill>
              </a:rPr>
              <a:t>LMWHs have been shown to reduce mortality rates after acute DVT and provide similar efficacy as UFH</a:t>
            </a:r>
          </a:p>
          <a:p>
            <a:r>
              <a:rPr lang="en-US" sz="2000" dirty="0">
                <a:solidFill>
                  <a:schemeClr val="tx1">
                    <a:lumMod val="50000"/>
                  </a:schemeClr>
                </a:solidFill>
              </a:rPr>
              <a:t>While subcutaneous (SC) anticoagulants have subtle differences in methods of preparation, pharmacokinetic parameters, and anti-Xa activity, the clinical characteristics are similar </a:t>
            </a:r>
          </a:p>
          <a:p>
            <a:r>
              <a:rPr lang="en-US" sz="2000" dirty="0">
                <a:solidFill>
                  <a:schemeClr val="tx1">
                    <a:lumMod val="50000"/>
                  </a:schemeClr>
                </a:solidFill>
              </a:rPr>
              <a:t>The newer oral anticoagulants show comparable efficacy and superiority or non-inferiority to warfarin for stroke prevention in NVAF with similar to lower overall rates of major bleeding</a:t>
            </a:r>
          </a:p>
          <a:p>
            <a:endParaRPr lang="en-US" sz="2000" dirty="0"/>
          </a:p>
        </p:txBody>
      </p:sp>
    </p:spTree>
    <p:extLst>
      <p:ext uri="{BB962C8B-B14F-4D97-AF65-F5344CB8AC3E}">
        <p14:creationId xmlns:p14="http://schemas.microsoft.com/office/powerpoint/2010/main" val="3102763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F8C3D-ADAA-454E-B562-97C7A43D6DD0}"/>
              </a:ext>
            </a:extLst>
          </p:cNvPr>
          <p:cNvSpPr>
            <a:spLocks noGrp="1"/>
          </p:cNvSpPr>
          <p:nvPr>
            <p:ph type="title"/>
          </p:nvPr>
        </p:nvSpPr>
        <p:spPr/>
        <p:txBody>
          <a:bodyPr/>
          <a:lstStyle/>
          <a:p>
            <a:r>
              <a:rPr lang="en-US" dirty="0"/>
              <a:t>Anticoagulants</a:t>
            </a:r>
          </a:p>
        </p:txBody>
      </p:sp>
      <p:sp>
        <p:nvSpPr>
          <p:cNvPr id="3" name="Content Placeholder 2">
            <a:extLst>
              <a:ext uri="{FF2B5EF4-FFF2-40B4-BE49-F238E27FC236}">
                <a16:creationId xmlns:a16="http://schemas.microsoft.com/office/drawing/2014/main" id="{6940533A-F821-4B9A-8DAE-67C56AD4494F}"/>
              </a:ext>
            </a:extLst>
          </p:cNvPr>
          <p:cNvSpPr>
            <a:spLocks noGrp="1"/>
          </p:cNvSpPr>
          <p:nvPr>
            <p:ph idx="1"/>
          </p:nvPr>
        </p:nvSpPr>
        <p:spPr>
          <a:xfrm>
            <a:off x="457200" y="666750"/>
            <a:ext cx="8534400" cy="4038600"/>
          </a:xfrm>
        </p:spPr>
        <p:txBody>
          <a:bodyPr/>
          <a:lstStyle/>
          <a:p>
            <a:pPr>
              <a:buNone/>
            </a:pPr>
            <a:r>
              <a:rPr lang="en-US" altLang="en-US" sz="2000" b="1" i="1" dirty="0">
                <a:solidFill>
                  <a:schemeClr val="tx1">
                    <a:lumMod val="50000"/>
                  </a:schemeClr>
                </a:solidFill>
              </a:rPr>
              <a:t>Class Summary:</a:t>
            </a:r>
          </a:p>
          <a:p>
            <a:r>
              <a:rPr lang="en-US" sz="2000" dirty="0">
                <a:solidFill>
                  <a:schemeClr val="tx1">
                    <a:lumMod val="50000"/>
                  </a:schemeClr>
                </a:solidFill>
              </a:rPr>
              <a:t>The newer oral agents do not require laboratory monitoring and the associated dose adjustments required with warfarin therapy</a:t>
            </a:r>
          </a:p>
          <a:p>
            <a:r>
              <a:rPr lang="en-US" sz="2000" dirty="0">
                <a:solidFill>
                  <a:schemeClr val="tx1">
                    <a:lumMod val="50000"/>
                  </a:schemeClr>
                </a:solidFill>
              </a:rPr>
              <a:t>Except for dabigatran, however, none of these new anticoagulants have an antidote currently available</a:t>
            </a:r>
          </a:p>
          <a:p>
            <a:r>
              <a:rPr lang="en-US" sz="2000" dirty="0">
                <a:solidFill>
                  <a:schemeClr val="tx1">
                    <a:lumMod val="50000"/>
                  </a:schemeClr>
                </a:solidFill>
              </a:rPr>
              <a:t>Dabigatran does have a corresponding reversal agent (idarucizumab [Praxbind]) </a:t>
            </a:r>
          </a:p>
          <a:p>
            <a:r>
              <a:rPr lang="en-US" sz="2000" dirty="0">
                <a:solidFill>
                  <a:schemeClr val="tx1">
                    <a:lumMod val="50000"/>
                  </a:schemeClr>
                </a:solidFill>
              </a:rPr>
              <a:t>Meta-analysis found the newer oral anticoagulants to have an approximately 10% reduction in all-cause mortality in patients with avalvular atrial fibrillation </a:t>
            </a:r>
          </a:p>
          <a:p>
            <a:r>
              <a:rPr lang="en-US" sz="2000" dirty="0">
                <a:solidFill>
                  <a:schemeClr val="tx1">
                    <a:lumMod val="50000"/>
                  </a:schemeClr>
                </a:solidFill>
              </a:rPr>
              <a:t>A network meta-analysis reported statistically similar reductions in the risk of VTE or VTE-related death for all newer oral anticoagulants </a:t>
            </a:r>
          </a:p>
          <a:p>
            <a:endParaRPr lang="en-US" sz="2000" dirty="0"/>
          </a:p>
        </p:txBody>
      </p:sp>
    </p:spTree>
    <p:extLst>
      <p:ext uri="{BB962C8B-B14F-4D97-AF65-F5344CB8AC3E}">
        <p14:creationId xmlns:p14="http://schemas.microsoft.com/office/powerpoint/2010/main" val="15996322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4D01C-22F5-426D-A8E1-543A6CD9BA8B}"/>
              </a:ext>
            </a:extLst>
          </p:cNvPr>
          <p:cNvSpPr>
            <a:spLocks noGrp="1"/>
          </p:cNvSpPr>
          <p:nvPr>
            <p:ph type="title"/>
          </p:nvPr>
        </p:nvSpPr>
        <p:spPr>
          <a:xfrm>
            <a:off x="444043" y="148828"/>
            <a:ext cx="8229600" cy="857250"/>
          </a:xfrm>
        </p:spPr>
        <p:txBody>
          <a:bodyPr/>
          <a:lstStyle/>
          <a:p>
            <a:r>
              <a:rPr lang="en-US" dirty="0"/>
              <a:t>Anticoagulants</a:t>
            </a:r>
          </a:p>
        </p:txBody>
      </p:sp>
      <p:sp>
        <p:nvSpPr>
          <p:cNvPr id="3" name="Content Placeholder 2">
            <a:extLst>
              <a:ext uri="{FF2B5EF4-FFF2-40B4-BE49-F238E27FC236}">
                <a16:creationId xmlns:a16="http://schemas.microsoft.com/office/drawing/2014/main" id="{B0B81597-F724-4C65-82F3-978160CE1CF8}"/>
              </a:ext>
            </a:extLst>
          </p:cNvPr>
          <p:cNvSpPr>
            <a:spLocks noGrp="1"/>
          </p:cNvSpPr>
          <p:nvPr>
            <p:ph idx="1"/>
          </p:nvPr>
        </p:nvSpPr>
        <p:spPr>
          <a:xfrm>
            <a:off x="457200" y="742950"/>
            <a:ext cx="8077200" cy="3394472"/>
          </a:xfrm>
        </p:spPr>
        <p:txBody>
          <a:bodyPr/>
          <a:lstStyle/>
          <a:p>
            <a:pPr>
              <a:buNone/>
            </a:pPr>
            <a:r>
              <a:rPr lang="en-US" altLang="en-US" sz="2000" b="1" i="1" dirty="0">
                <a:solidFill>
                  <a:schemeClr val="tx1">
                    <a:lumMod val="50000"/>
                  </a:schemeClr>
                </a:solidFill>
              </a:rPr>
              <a:t>Product/Guideline Updates:</a:t>
            </a:r>
          </a:p>
          <a:p>
            <a:pPr>
              <a:spcBef>
                <a:spcPts val="0"/>
              </a:spcBef>
              <a:buFont typeface="Arial" panose="020B0604020202020204" pitchFamily="34" charset="0"/>
              <a:buChar char="•"/>
            </a:pPr>
            <a:r>
              <a:rPr lang="en-US" sz="2000" dirty="0"/>
              <a:t>Pradaxa (dabigatran) is now approved for the treatment of VTE and to reduce the risk of VTE in pediatric patients ≥ 3 months old.  </a:t>
            </a:r>
          </a:p>
          <a:p>
            <a:pPr lvl="1">
              <a:spcBef>
                <a:spcPts val="0"/>
              </a:spcBef>
              <a:buFont typeface="Arial" panose="020B0604020202020204" pitchFamily="34" charset="0"/>
              <a:buChar char="•"/>
            </a:pPr>
            <a:r>
              <a:rPr lang="en-US" sz="2000" dirty="0"/>
              <a:t>It was previously approved for these indications in adult patients.  Pradaxa is also approved for use in select patients with atrial fibrillation and following hip replacement surgery.  </a:t>
            </a:r>
          </a:p>
          <a:p>
            <a:pPr marL="457200" lvl="1" indent="0">
              <a:spcBef>
                <a:spcPts val="0"/>
              </a:spcBef>
              <a:buNone/>
            </a:pPr>
            <a:endParaRPr lang="en-US" sz="2000" dirty="0"/>
          </a:p>
          <a:p>
            <a:pPr lvl="1">
              <a:spcBef>
                <a:spcPts val="0"/>
              </a:spcBef>
              <a:buFont typeface="Arial" panose="020B0604020202020204" pitchFamily="34" charset="0"/>
              <a:buChar char="•"/>
            </a:pPr>
            <a:r>
              <a:rPr lang="en-US" sz="2000" dirty="0"/>
              <a:t>Dosing for pediatric patients is weight-based, ranging from 75 mg twice daily to 260 mg twice daily as capsules in patients ≥ 8 years of age.  </a:t>
            </a:r>
          </a:p>
          <a:p>
            <a:pPr>
              <a:buNone/>
            </a:pPr>
            <a:endParaRPr lang="en-US" altLang="en-US" sz="2000" b="1" i="1" dirty="0">
              <a:solidFill>
                <a:schemeClr val="tx1">
                  <a:lumMod val="50000"/>
                </a:schemeClr>
              </a:solidFill>
            </a:endParaRPr>
          </a:p>
        </p:txBody>
      </p:sp>
    </p:spTree>
    <p:extLst>
      <p:ext uri="{BB962C8B-B14F-4D97-AF65-F5344CB8AC3E}">
        <p14:creationId xmlns:p14="http://schemas.microsoft.com/office/powerpoint/2010/main" val="2051459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Welcome and Introductions</a:t>
            </a:r>
          </a:p>
        </p:txBody>
      </p:sp>
      <p:sp>
        <p:nvSpPr>
          <p:cNvPr id="6" name="Content Placeholder 5"/>
          <p:cNvSpPr>
            <a:spLocks noGrp="1"/>
          </p:cNvSpPr>
          <p:nvPr>
            <p:ph idx="1"/>
          </p:nvPr>
        </p:nvSpPr>
        <p:spPr/>
        <p:txBody>
          <a:bodyPr/>
          <a:lstStyle/>
          <a:p>
            <a:r>
              <a:rPr lang="en-US" sz="2500" dirty="0">
                <a:solidFill>
                  <a:srgbClr val="000000"/>
                </a:solidFill>
              </a:rPr>
              <a:t>Suzi Berman, RPh, Pharmacy Director, AHCCCS</a:t>
            </a:r>
            <a:endParaRPr lang="en-US" sz="2000" dirty="0">
              <a:solidFill>
                <a:srgbClr val="000000"/>
              </a:solidFill>
            </a:endParaRPr>
          </a:p>
          <a:p>
            <a:pPr lvl="1"/>
            <a:r>
              <a:rPr lang="en-US" sz="2400" dirty="0">
                <a:solidFill>
                  <a:srgbClr val="000000"/>
                </a:solidFill>
              </a:rPr>
              <a:t>Meeting Minutes January 19, 2022</a:t>
            </a:r>
          </a:p>
          <a:p>
            <a:pPr lvl="1"/>
            <a:r>
              <a:rPr lang="en-US" sz="2400" dirty="0">
                <a:solidFill>
                  <a:srgbClr val="000000"/>
                </a:solidFill>
              </a:rPr>
              <a:t>Review</a:t>
            </a:r>
          </a:p>
          <a:p>
            <a:pPr lvl="1"/>
            <a:r>
              <a:rPr lang="en-US" sz="2400" dirty="0">
                <a:solidFill>
                  <a:srgbClr val="000000"/>
                </a:solidFill>
              </a:rPr>
              <a:t>Vote</a:t>
            </a:r>
          </a:p>
          <a:p>
            <a:endParaRPr lang="en-US" dirty="0"/>
          </a:p>
        </p:txBody>
      </p:sp>
    </p:spTree>
    <p:extLst>
      <p:ext uri="{BB962C8B-B14F-4D97-AF65-F5344CB8AC3E}">
        <p14:creationId xmlns:p14="http://schemas.microsoft.com/office/powerpoint/2010/main" val="41597516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4D01C-22F5-426D-A8E1-543A6CD9BA8B}"/>
              </a:ext>
            </a:extLst>
          </p:cNvPr>
          <p:cNvSpPr>
            <a:spLocks noGrp="1"/>
          </p:cNvSpPr>
          <p:nvPr>
            <p:ph type="title"/>
          </p:nvPr>
        </p:nvSpPr>
        <p:spPr>
          <a:xfrm>
            <a:off x="444043" y="148828"/>
            <a:ext cx="8229600" cy="857250"/>
          </a:xfrm>
        </p:spPr>
        <p:txBody>
          <a:bodyPr/>
          <a:lstStyle/>
          <a:p>
            <a:r>
              <a:rPr lang="en-US" dirty="0"/>
              <a:t>Anticoagulants</a:t>
            </a:r>
          </a:p>
        </p:txBody>
      </p:sp>
      <p:sp>
        <p:nvSpPr>
          <p:cNvPr id="3" name="Content Placeholder 2">
            <a:extLst>
              <a:ext uri="{FF2B5EF4-FFF2-40B4-BE49-F238E27FC236}">
                <a16:creationId xmlns:a16="http://schemas.microsoft.com/office/drawing/2014/main" id="{B0B81597-F724-4C65-82F3-978160CE1CF8}"/>
              </a:ext>
            </a:extLst>
          </p:cNvPr>
          <p:cNvSpPr>
            <a:spLocks noGrp="1"/>
          </p:cNvSpPr>
          <p:nvPr>
            <p:ph idx="1"/>
          </p:nvPr>
        </p:nvSpPr>
        <p:spPr>
          <a:xfrm>
            <a:off x="457200" y="742950"/>
            <a:ext cx="8686800" cy="3394472"/>
          </a:xfrm>
        </p:spPr>
        <p:txBody>
          <a:bodyPr/>
          <a:lstStyle/>
          <a:p>
            <a:pPr>
              <a:buNone/>
            </a:pPr>
            <a:r>
              <a:rPr lang="en-US" altLang="en-US" sz="2000" b="1" i="1" dirty="0">
                <a:solidFill>
                  <a:schemeClr val="tx1">
                    <a:lumMod val="50000"/>
                  </a:schemeClr>
                </a:solidFill>
              </a:rPr>
              <a:t>Product/Guideline Updates:</a:t>
            </a:r>
          </a:p>
          <a:p>
            <a:pPr>
              <a:spcBef>
                <a:spcPts val="0"/>
              </a:spcBef>
              <a:buFont typeface="Arial" panose="020B0604020202020204" pitchFamily="34" charset="0"/>
              <a:buChar char="•"/>
            </a:pPr>
            <a:r>
              <a:rPr lang="en-US" sz="2000" dirty="0"/>
              <a:t>Pradaxa (dabigatran) continued:  </a:t>
            </a:r>
          </a:p>
          <a:p>
            <a:pPr lvl="1">
              <a:spcBef>
                <a:spcPts val="0"/>
              </a:spcBef>
              <a:buFont typeface="Arial" panose="020B0604020202020204" pitchFamily="34" charset="0"/>
              <a:buChar char="•"/>
            </a:pPr>
            <a:r>
              <a:rPr lang="en-US" sz="2000" dirty="0"/>
              <a:t>A new oral pellet formulation was approved in strengths 20 mg, 30 mg, 40 mg, 50 mg, 110 mg, and 150 mg packets for administration with select soft foods (baby rice cereal and water, mashed carrots or banana, applesauce) or apple juice.  </a:t>
            </a:r>
          </a:p>
          <a:p>
            <a:pPr marL="457200" lvl="1" indent="0">
              <a:spcBef>
                <a:spcPts val="0"/>
              </a:spcBef>
              <a:buNone/>
            </a:pPr>
            <a:endParaRPr lang="en-US" sz="2000" dirty="0"/>
          </a:p>
          <a:p>
            <a:pPr lvl="1">
              <a:spcBef>
                <a:spcPts val="0"/>
              </a:spcBef>
              <a:buFont typeface="Arial" panose="020B0604020202020204" pitchFamily="34" charset="0"/>
              <a:buChar char="•"/>
            </a:pPr>
            <a:r>
              <a:rPr lang="en-US" sz="2000" dirty="0"/>
              <a:t>The oral pellet formulation is approved for pediatric use in patients ≥ 3 months old to &lt; 12 years old.  The oral pellet formulation is not substitutable for other dabigatran formulations.   The oral pellet dosing is also weight-based and ranges from 30 mg twice daily to 260 mg twice daily. </a:t>
            </a:r>
          </a:p>
          <a:p>
            <a:pPr>
              <a:buNone/>
            </a:pPr>
            <a:endParaRPr lang="en-US" altLang="en-US" sz="2000" b="1" i="1" dirty="0">
              <a:solidFill>
                <a:schemeClr val="tx1">
                  <a:lumMod val="50000"/>
                </a:schemeClr>
              </a:solidFill>
            </a:endParaRPr>
          </a:p>
        </p:txBody>
      </p:sp>
    </p:spTree>
    <p:extLst>
      <p:ext uri="{BB962C8B-B14F-4D97-AF65-F5344CB8AC3E}">
        <p14:creationId xmlns:p14="http://schemas.microsoft.com/office/powerpoint/2010/main" val="916183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4D01C-22F5-426D-A8E1-543A6CD9BA8B}"/>
              </a:ext>
            </a:extLst>
          </p:cNvPr>
          <p:cNvSpPr>
            <a:spLocks noGrp="1"/>
          </p:cNvSpPr>
          <p:nvPr>
            <p:ph type="title"/>
          </p:nvPr>
        </p:nvSpPr>
        <p:spPr/>
        <p:txBody>
          <a:bodyPr/>
          <a:lstStyle/>
          <a:p>
            <a:r>
              <a:rPr lang="en-US" dirty="0"/>
              <a:t>Anticoagulants</a:t>
            </a:r>
          </a:p>
        </p:txBody>
      </p:sp>
      <p:sp>
        <p:nvSpPr>
          <p:cNvPr id="3" name="Content Placeholder 2">
            <a:extLst>
              <a:ext uri="{FF2B5EF4-FFF2-40B4-BE49-F238E27FC236}">
                <a16:creationId xmlns:a16="http://schemas.microsoft.com/office/drawing/2014/main" id="{B0B81597-F724-4C65-82F3-978160CE1CF8}"/>
              </a:ext>
            </a:extLst>
          </p:cNvPr>
          <p:cNvSpPr>
            <a:spLocks noGrp="1"/>
          </p:cNvSpPr>
          <p:nvPr>
            <p:ph idx="1"/>
          </p:nvPr>
        </p:nvSpPr>
        <p:spPr>
          <a:xfrm>
            <a:off x="457200" y="742950"/>
            <a:ext cx="8686800" cy="3657600"/>
          </a:xfrm>
        </p:spPr>
        <p:txBody>
          <a:bodyPr/>
          <a:lstStyle/>
          <a:p>
            <a:pPr>
              <a:buNone/>
            </a:pPr>
            <a:r>
              <a:rPr lang="en-US" altLang="en-US" sz="2000" b="1" i="1" dirty="0">
                <a:solidFill>
                  <a:schemeClr val="tx1">
                    <a:lumMod val="50000"/>
                  </a:schemeClr>
                </a:solidFill>
              </a:rPr>
              <a:t>Product/Guideline Updates:</a:t>
            </a:r>
          </a:p>
          <a:p>
            <a:pPr marR="0" lvl="0">
              <a:spcBef>
                <a:spcPts val="0"/>
              </a:spcBef>
              <a:buFont typeface="Arial" panose="020B0604020202020204" pitchFamily="34" charset="0"/>
              <a:buChar char="•"/>
            </a:pPr>
            <a:r>
              <a:rPr lang="en-US" sz="2000" dirty="0"/>
              <a:t>Xarelto (rivaroxaban) is now approved, in combination with aspirin, to reduce the risk of major thrombotic vascular events (myocardial infarction, ischemic stroke, acute limb ischemia, and major amputation of a vascular etiology) in patients with peripheral artery disease, including patients who have recently undergone a lower extremity revascularization procedure due to symptomatic PAD.  </a:t>
            </a:r>
          </a:p>
          <a:p>
            <a:pPr lvl="1">
              <a:spcBef>
                <a:spcPts val="0"/>
              </a:spcBef>
              <a:buFont typeface="Arial" panose="020B0604020202020204" pitchFamily="34" charset="0"/>
              <a:buChar char="•"/>
            </a:pPr>
            <a:r>
              <a:rPr lang="en-US" sz="2000" dirty="0"/>
              <a:t>Along with its other uses, it was previously indicated, in combination with aspirin, to reduce the risk of major cardiovascular events (CV death, MI and stroke) in patients with chronic coronary artery disease (CAD) or PAD. </a:t>
            </a:r>
          </a:p>
          <a:p>
            <a:pPr lvl="1">
              <a:spcBef>
                <a:spcPts val="0"/>
              </a:spcBef>
              <a:buFont typeface="Arial" panose="020B0604020202020204" pitchFamily="34" charset="0"/>
              <a:buChar char="•"/>
            </a:pPr>
            <a:r>
              <a:rPr lang="en-US" sz="2000" dirty="0"/>
              <a:t>The recommended dosage remains the same as before for CAD or PAD and is 2.5 mg orally twice daily with or without food, in combination with aspirin (75 mg to 100 mg) once daily.  </a:t>
            </a:r>
          </a:p>
          <a:p>
            <a:pPr>
              <a:buNone/>
            </a:pPr>
            <a:endParaRPr lang="en-US" altLang="en-US" sz="2000" b="1" i="1" dirty="0">
              <a:solidFill>
                <a:schemeClr val="tx1">
                  <a:lumMod val="50000"/>
                </a:schemeClr>
              </a:solidFill>
            </a:endParaRPr>
          </a:p>
        </p:txBody>
      </p:sp>
    </p:spTree>
    <p:extLst>
      <p:ext uri="{BB962C8B-B14F-4D97-AF65-F5344CB8AC3E}">
        <p14:creationId xmlns:p14="http://schemas.microsoft.com/office/powerpoint/2010/main" val="33596716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4D01C-22F5-426D-A8E1-543A6CD9BA8B}"/>
              </a:ext>
            </a:extLst>
          </p:cNvPr>
          <p:cNvSpPr>
            <a:spLocks noGrp="1"/>
          </p:cNvSpPr>
          <p:nvPr>
            <p:ph type="title"/>
          </p:nvPr>
        </p:nvSpPr>
        <p:spPr/>
        <p:txBody>
          <a:bodyPr/>
          <a:lstStyle/>
          <a:p>
            <a:r>
              <a:rPr lang="en-US" dirty="0"/>
              <a:t>Anticoagulants</a:t>
            </a:r>
          </a:p>
        </p:txBody>
      </p:sp>
      <p:sp>
        <p:nvSpPr>
          <p:cNvPr id="3" name="Content Placeholder 2">
            <a:extLst>
              <a:ext uri="{FF2B5EF4-FFF2-40B4-BE49-F238E27FC236}">
                <a16:creationId xmlns:a16="http://schemas.microsoft.com/office/drawing/2014/main" id="{B0B81597-F724-4C65-82F3-978160CE1CF8}"/>
              </a:ext>
            </a:extLst>
          </p:cNvPr>
          <p:cNvSpPr>
            <a:spLocks noGrp="1"/>
          </p:cNvSpPr>
          <p:nvPr>
            <p:ph idx="1"/>
          </p:nvPr>
        </p:nvSpPr>
        <p:spPr>
          <a:xfrm>
            <a:off x="457200" y="742950"/>
            <a:ext cx="8686800" cy="3657600"/>
          </a:xfrm>
        </p:spPr>
        <p:txBody>
          <a:bodyPr/>
          <a:lstStyle/>
          <a:p>
            <a:pPr>
              <a:buNone/>
            </a:pPr>
            <a:r>
              <a:rPr lang="en-US" altLang="en-US" b="1" i="1" dirty="0">
                <a:solidFill>
                  <a:schemeClr val="tx1">
                    <a:lumMod val="50000"/>
                  </a:schemeClr>
                </a:solidFill>
              </a:rPr>
              <a:t>Product/Guideline Updates:</a:t>
            </a:r>
          </a:p>
          <a:p>
            <a:pPr>
              <a:spcBef>
                <a:spcPts val="0"/>
              </a:spcBef>
            </a:pPr>
            <a:r>
              <a:rPr lang="en-US" sz="2000" dirty="0"/>
              <a:t>FDA approved Xarelto oral suspension under NDA (granules in bottles containing 155 mg of rivaroxaban to deliver 1 mg/mL once reconstituted) for use in children unable to swallow whole tablets and via NG or gastric feeding tube (compatible with PVC, polyurethane, or silicone NG tubing). </a:t>
            </a:r>
          </a:p>
          <a:p>
            <a:pPr>
              <a:buNone/>
            </a:pPr>
            <a:endParaRPr lang="en-US" altLang="en-US" sz="2000" b="1" i="1" dirty="0">
              <a:solidFill>
                <a:schemeClr val="tx1">
                  <a:lumMod val="50000"/>
                </a:schemeClr>
              </a:solidFill>
            </a:endParaRPr>
          </a:p>
        </p:txBody>
      </p:sp>
    </p:spTree>
    <p:extLst>
      <p:ext uri="{BB962C8B-B14F-4D97-AF65-F5344CB8AC3E}">
        <p14:creationId xmlns:p14="http://schemas.microsoft.com/office/powerpoint/2010/main" val="4167840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altLang="en-US" dirty="0"/>
              <a:t>Antimigraine Agents, CGRP</a:t>
            </a:r>
            <a:endParaRPr lang="en-US" dirty="0"/>
          </a:p>
        </p:txBody>
      </p:sp>
      <p:sp>
        <p:nvSpPr>
          <p:cNvPr id="2" name="Subtitle 1">
            <a:extLst>
              <a:ext uri="{FF2B5EF4-FFF2-40B4-BE49-F238E27FC236}">
                <a16:creationId xmlns:a16="http://schemas.microsoft.com/office/drawing/2014/main" id="{9AF1DFDB-B4C9-46E1-83B5-D3CD06222488}"/>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1305374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3AA27-3091-47A3-89DD-569DDA3C9009}"/>
              </a:ext>
            </a:extLst>
          </p:cNvPr>
          <p:cNvSpPr>
            <a:spLocks noGrp="1"/>
          </p:cNvSpPr>
          <p:nvPr>
            <p:ph type="title"/>
          </p:nvPr>
        </p:nvSpPr>
        <p:spPr>
          <a:xfrm>
            <a:off x="457200" y="135639"/>
            <a:ext cx="8229600" cy="581594"/>
          </a:xfrm>
        </p:spPr>
        <p:txBody>
          <a:bodyPr/>
          <a:lstStyle/>
          <a:p>
            <a:r>
              <a:rPr lang="en-US" dirty="0"/>
              <a:t>Antimigraine Agents, CGRP</a:t>
            </a:r>
          </a:p>
        </p:txBody>
      </p:sp>
      <p:graphicFrame>
        <p:nvGraphicFramePr>
          <p:cNvPr id="4" name="Content Placeholder 3">
            <a:extLst>
              <a:ext uri="{FF2B5EF4-FFF2-40B4-BE49-F238E27FC236}">
                <a16:creationId xmlns:a16="http://schemas.microsoft.com/office/drawing/2014/main" id="{0EF7D227-6E76-4458-80F5-A1C1FD370C71}"/>
              </a:ext>
            </a:extLst>
          </p:cNvPr>
          <p:cNvGraphicFramePr>
            <a:graphicFrameLocks noGrp="1"/>
          </p:cNvGraphicFramePr>
          <p:nvPr>
            <p:ph idx="1"/>
            <p:extLst>
              <p:ext uri="{D42A27DB-BD31-4B8C-83A1-F6EECF244321}">
                <p14:modId xmlns:p14="http://schemas.microsoft.com/office/powerpoint/2010/main" val="2085377380"/>
              </p:ext>
            </p:extLst>
          </p:nvPr>
        </p:nvGraphicFramePr>
        <p:xfrm>
          <a:off x="381001" y="687767"/>
          <a:ext cx="8305799" cy="3911486"/>
        </p:xfrm>
        <a:graphic>
          <a:graphicData uri="http://schemas.openxmlformats.org/drawingml/2006/table">
            <a:tbl>
              <a:tblPr firstRow="1" firstCol="1" bandRow="1" bandCol="1">
                <a:tableStyleId>{5C22544A-7EE6-4342-B048-85BDC9FD1C3A}</a:tableStyleId>
              </a:tblPr>
              <a:tblGrid>
                <a:gridCol w="2062899">
                  <a:extLst>
                    <a:ext uri="{9D8B030D-6E8A-4147-A177-3AD203B41FA5}">
                      <a16:colId xmlns:a16="http://schemas.microsoft.com/office/drawing/2014/main" val="2005870539"/>
                    </a:ext>
                  </a:extLst>
                </a:gridCol>
                <a:gridCol w="1552103">
                  <a:extLst>
                    <a:ext uri="{9D8B030D-6E8A-4147-A177-3AD203B41FA5}">
                      <a16:colId xmlns:a16="http://schemas.microsoft.com/office/drawing/2014/main" val="1505466313"/>
                    </a:ext>
                  </a:extLst>
                </a:gridCol>
                <a:gridCol w="4690797">
                  <a:extLst>
                    <a:ext uri="{9D8B030D-6E8A-4147-A177-3AD203B41FA5}">
                      <a16:colId xmlns:a16="http://schemas.microsoft.com/office/drawing/2014/main" val="322500332"/>
                    </a:ext>
                  </a:extLst>
                </a:gridCol>
              </a:tblGrid>
              <a:tr h="217205">
                <a:tc>
                  <a:txBody>
                    <a:bodyPr/>
                    <a:lstStyle/>
                    <a:p>
                      <a:pPr marL="0" marR="0" algn="ctr">
                        <a:spcBef>
                          <a:spcPts val="200"/>
                        </a:spcBef>
                        <a:spcAft>
                          <a:spcPts val="200"/>
                        </a:spcAft>
                      </a:pPr>
                      <a:r>
                        <a:rPr lang="en-US" sz="1400" dirty="0">
                          <a:effectLst/>
                        </a:rPr>
                        <a:t>Drug</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Manufacturer</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Indication(s)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4048676294"/>
                  </a:ext>
                </a:extLst>
              </a:tr>
              <a:tr h="217205">
                <a:tc gridSpan="3">
                  <a:txBody>
                    <a:bodyPr/>
                    <a:lstStyle/>
                    <a:p>
                      <a:pPr marL="0" marR="0" algn="ctr">
                        <a:spcBef>
                          <a:spcPts val="200"/>
                        </a:spcBef>
                        <a:spcAft>
                          <a:spcPts val="200"/>
                        </a:spcAft>
                      </a:pPr>
                      <a:r>
                        <a:rPr lang="en-US" sz="1400" dirty="0">
                          <a:effectLst/>
                        </a:rPr>
                        <a:t>Calcitonin</a:t>
                      </a:r>
                      <a:r>
                        <a:rPr lang="en-US" sz="1600" dirty="0">
                          <a:effectLst/>
                        </a:rPr>
                        <a:t> gene-related peptide (CGRP) antagonists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50008765"/>
                  </a:ext>
                </a:extLst>
              </a:tr>
              <a:tr h="197458">
                <a:tc>
                  <a:txBody>
                    <a:bodyPr/>
                    <a:lstStyle/>
                    <a:p>
                      <a:pPr marL="0" marR="0" algn="l" defTabSz="914400" rtl="0" eaLnBrk="1" latinLnBrk="0" hangingPunct="1">
                        <a:spcBef>
                          <a:spcPts val="200"/>
                        </a:spcBef>
                        <a:spcAft>
                          <a:spcPts val="200"/>
                        </a:spcAft>
                      </a:pPr>
                      <a:r>
                        <a:rPr lang="en-US" sz="1200" b="1" u="none" kern="1200" dirty="0" err="1">
                          <a:solidFill>
                            <a:schemeClr val="lt1"/>
                          </a:solidFill>
                          <a:effectLst/>
                          <a:latin typeface="+mn-lt"/>
                          <a:ea typeface="+mn-ea"/>
                          <a:cs typeface="+mn-cs"/>
                        </a:rPr>
                        <a:t>atogepant</a:t>
                      </a:r>
                      <a:r>
                        <a:rPr lang="en-US" sz="1200" b="1" u="none" kern="1200" dirty="0">
                          <a:solidFill>
                            <a:schemeClr val="lt1"/>
                          </a:solidFill>
                          <a:effectLst/>
                          <a:latin typeface="+mn-lt"/>
                          <a:ea typeface="+mn-ea"/>
                          <a:cs typeface="+mn-cs"/>
                        </a:rPr>
                        <a:t> (</a:t>
                      </a:r>
                      <a:r>
                        <a:rPr lang="en-US" sz="1200" b="1" u="none" kern="1200" dirty="0" err="1">
                          <a:solidFill>
                            <a:schemeClr val="lt1"/>
                          </a:solidFill>
                          <a:effectLst/>
                          <a:latin typeface="+mn-lt"/>
                          <a:ea typeface="+mn-ea"/>
                          <a:cs typeface="+mn-cs"/>
                        </a:rPr>
                        <a:t>Qulipta</a:t>
                      </a:r>
                      <a:r>
                        <a:rPr lang="en-US" sz="1200" b="1" u="none" kern="1200" dirty="0">
                          <a:solidFill>
                            <a:schemeClr val="lt1"/>
                          </a:solidFill>
                          <a:effectLst/>
                          <a:latin typeface="+mn-lt"/>
                          <a:ea typeface="+mn-ea"/>
                          <a:cs typeface="+mn-cs"/>
                        </a:rPr>
                        <a:t>™)</a:t>
                      </a:r>
                    </a:p>
                  </a:txBody>
                  <a:tcPr marL="27305" marR="27305" marT="0" marB="0" anchor="ctr"/>
                </a:tc>
                <a:tc>
                  <a:txBody>
                    <a:bodyPr/>
                    <a:lstStyle/>
                    <a:p>
                      <a:pPr marL="0" marR="0" algn="l" defTabSz="914400" rtl="0" eaLnBrk="1" latinLnBrk="0" hangingPunct="1">
                        <a:spcBef>
                          <a:spcPts val="200"/>
                        </a:spcBef>
                        <a:spcAft>
                          <a:spcPts val="200"/>
                        </a:spcAft>
                      </a:pPr>
                      <a:r>
                        <a:rPr lang="en-US" sz="1200" kern="1200" dirty="0">
                          <a:solidFill>
                            <a:schemeClr val="dk1"/>
                          </a:solidFill>
                          <a:effectLst/>
                          <a:latin typeface="+mn-lt"/>
                          <a:ea typeface="+mn-ea"/>
                          <a:cs typeface="+mn-cs"/>
                        </a:rPr>
                        <a:t>Abbvie</a:t>
                      </a:r>
                    </a:p>
                  </a:txBody>
                  <a:tcPr marL="27305" marR="27305" marT="0" marB="0" anchor="ct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200" u="none" kern="1200" dirty="0">
                          <a:solidFill>
                            <a:schemeClr val="dk1"/>
                          </a:solidFill>
                          <a:effectLst/>
                          <a:highlight>
                            <a:srgbClr val="00FFFF"/>
                          </a:highlight>
                          <a:latin typeface="+mn-lt"/>
                          <a:ea typeface="+mn-ea"/>
                          <a:cs typeface="+mn-cs"/>
                        </a:rPr>
                        <a:t>Preventive treatment of episodic migraine in adults</a:t>
                      </a:r>
                    </a:p>
                  </a:txBody>
                  <a:tcPr marL="27305" marR="27305" marT="0" marB="0" anchor="ctr"/>
                </a:tc>
                <a:extLst>
                  <a:ext uri="{0D108BD9-81ED-4DB2-BD59-A6C34878D82A}">
                    <a16:rowId xmlns:a16="http://schemas.microsoft.com/office/drawing/2014/main" val="3712391821"/>
                  </a:ext>
                </a:extLst>
              </a:tr>
              <a:tr h="197458">
                <a:tc>
                  <a:txBody>
                    <a:bodyPr/>
                    <a:lstStyle/>
                    <a:p>
                      <a:pPr marL="0" marR="0">
                        <a:spcBef>
                          <a:spcPts val="200"/>
                        </a:spcBef>
                        <a:spcAft>
                          <a:spcPts val="200"/>
                        </a:spcAft>
                      </a:pPr>
                      <a:r>
                        <a:rPr lang="en-US" sz="1200" u="none" dirty="0">
                          <a:effectLst/>
                        </a:rPr>
                        <a:t>eptinezumab-jjmr (</a:t>
                      </a:r>
                      <a:r>
                        <a:rPr lang="en-US" sz="1200" u="none" dirty="0" err="1">
                          <a:effectLst/>
                        </a:rPr>
                        <a:t>Vyepti</a:t>
                      </a:r>
                      <a:r>
                        <a:rPr lang="en-US" sz="1200" u="none" dirty="0">
                          <a:effectLst/>
                        </a:rPr>
                        <a:t>®)</a:t>
                      </a:r>
                    </a:p>
                  </a:txBody>
                  <a:tcPr marL="27305" marR="27305" marT="0" marB="0" anchor="ctr"/>
                </a:tc>
                <a:tc>
                  <a:txBody>
                    <a:bodyPr/>
                    <a:lstStyle/>
                    <a:p>
                      <a:pPr marL="0" marR="0">
                        <a:spcBef>
                          <a:spcPts val="200"/>
                        </a:spcBef>
                        <a:spcAft>
                          <a:spcPts val="200"/>
                        </a:spcAft>
                      </a:pPr>
                      <a:r>
                        <a:rPr lang="en-US" sz="1200" dirty="0">
                          <a:effectLst/>
                        </a:rPr>
                        <a:t>Lundbeck Seattle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spcBef>
                          <a:spcPts val="200"/>
                        </a:spcBef>
                        <a:spcAft>
                          <a:spcPts val="200"/>
                        </a:spcAft>
                      </a:pPr>
                      <a:r>
                        <a:rPr lang="en-US" sz="1200" u="none" dirty="0">
                          <a:effectLst/>
                        </a:rPr>
                        <a:t>Preventive treatment of migraine in adults</a:t>
                      </a:r>
                      <a:endParaRPr lang="en-US" sz="1800" u="non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2540735574"/>
                  </a:ext>
                </a:extLst>
              </a:tr>
              <a:tr h="460737">
                <a:tc>
                  <a:txBody>
                    <a:bodyPr/>
                    <a:lstStyle/>
                    <a:p>
                      <a:pPr marL="0" marR="0">
                        <a:spcBef>
                          <a:spcPts val="200"/>
                        </a:spcBef>
                        <a:spcAft>
                          <a:spcPts val="200"/>
                        </a:spcAft>
                      </a:pPr>
                      <a:r>
                        <a:rPr lang="en-US" sz="1200" dirty="0">
                          <a:effectLst/>
                        </a:rPr>
                        <a:t>erenumab-aooe </a:t>
                      </a:r>
                      <a:endParaRPr lang="en-US" sz="1800" dirty="0">
                        <a:effectLst/>
                      </a:endParaRPr>
                    </a:p>
                    <a:p>
                      <a:pPr marL="0" marR="0">
                        <a:spcBef>
                          <a:spcPts val="200"/>
                        </a:spcBef>
                        <a:spcAft>
                          <a:spcPts val="200"/>
                        </a:spcAft>
                      </a:pPr>
                      <a:r>
                        <a:rPr lang="en-US" sz="1200" dirty="0">
                          <a:effectLst/>
                        </a:rPr>
                        <a:t>(Aimovig®)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spcBef>
                          <a:spcPts val="200"/>
                        </a:spcBef>
                        <a:spcAft>
                          <a:spcPts val="200"/>
                        </a:spcAft>
                      </a:pPr>
                      <a:r>
                        <a:rPr lang="en-US" sz="1200" dirty="0">
                          <a:effectLst/>
                        </a:rPr>
                        <a:t>Amgen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spcBef>
                          <a:spcPts val="200"/>
                        </a:spcBef>
                        <a:spcAft>
                          <a:spcPts val="200"/>
                        </a:spcAft>
                      </a:pPr>
                      <a:r>
                        <a:rPr lang="en-US" sz="1200" dirty="0">
                          <a:effectLst/>
                        </a:rPr>
                        <a:t>Preventive treatment of migraine in adults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3675683957"/>
                  </a:ext>
                </a:extLst>
              </a:tr>
              <a:tr h="460737">
                <a:tc>
                  <a:txBody>
                    <a:bodyPr/>
                    <a:lstStyle/>
                    <a:p>
                      <a:pPr marL="0" marR="0">
                        <a:spcBef>
                          <a:spcPts val="200"/>
                        </a:spcBef>
                        <a:spcAft>
                          <a:spcPts val="200"/>
                        </a:spcAft>
                      </a:pPr>
                      <a:r>
                        <a:rPr lang="en-US" sz="1200" dirty="0">
                          <a:effectLst/>
                        </a:rPr>
                        <a:t>fremanezumab-vfrm </a:t>
                      </a:r>
                      <a:endParaRPr lang="en-US" sz="1800" dirty="0">
                        <a:effectLst/>
                      </a:endParaRPr>
                    </a:p>
                    <a:p>
                      <a:pPr marL="0" marR="0">
                        <a:spcBef>
                          <a:spcPts val="200"/>
                        </a:spcBef>
                        <a:spcAft>
                          <a:spcPts val="200"/>
                        </a:spcAft>
                      </a:pPr>
                      <a:r>
                        <a:rPr lang="en-US" sz="1200" dirty="0">
                          <a:effectLst/>
                        </a:rPr>
                        <a:t>(Ajovy®)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spcBef>
                          <a:spcPts val="200"/>
                        </a:spcBef>
                        <a:spcAft>
                          <a:spcPts val="200"/>
                        </a:spcAft>
                      </a:pPr>
                      <a:r>
                        <a:rPr lang="en-US" sz="1200" dirty="0">
                          <a:effectLst/>
                        </a:rPr>
                        <a:t>Teva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spcBef>
                          <a:spcPts val="200"/>
                        </a:spcBef>
                        <a:spcAft>
                          <a:spcPts val="200"/>
                        </a:spcAft>
                      </a:pPr>
                      <a:r>
                        <a:rPr lang="en-US" sz="1200" dirty="0">
                          <a:effectLst/>
                        </a:rPr>
                        <a:t>Preventive treatment of migraine in adults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3326262089"/>
                  </a:ext>
                </a:extLst>
              </a:tr>
              <a:tr h="460737">
                <a:tc>
                  <a:txBody>
                    <a:bodyPr/>
                    <a:lstStyle/>
                    <a:p>
                      <a:pPr marL="0" marR="0">
                        <a:spcBef>
                          <a:spcPts val="200"/>
                        </a:spcBef>
                        <a:spcAft>
                          <a:spcPts val="200"/>
                        </a:spcAft>
                      </a:pPr>
                      <a:r>
                        <a:rPr lang="en-US" sz="1200" dirty="0">
                          <a:effectLst/>
                        </a:rPr>
                        <a:t>galcanezumab-gnlm </a:t>
                      </a:r>
                      <a:endParaRPr lang="en-US" sz="1800" dirty="0">
                        <a:effectLst/>
                      </a:endParaRPr>
                    </a:p>
                    <a:p>
                      <a:pPr marL="0" marR="0">
                        <a:spcBef>
                          <a:spcPts val="200"/>
                        </a:spcBef>
                        <a:spcAft>
                          <a:spcPts val="200"/>
                        </a:spcAft>
                      </a:pPr>
                      <a:r>
                        <a:rPr lang="en-US" sz="1200" dirty="0">
                          <a:effectLst/>
                        </a:rPr>
                        <a:t>(Emgality®)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spcBef>
                          <a:spcPts val="200"/>
                        </a:spcBef>
                        <a:spcAft>
                          <a:spcPts val="200"/>
                        </a:spcAft>
                      </a:pPr>
                      <a:r>
                        <a:rPr lang="en-US" sz="1200" dirty="0">
                          <a:effectLst/>
                        </a:rPr>
                        <a:t>Eli Lilly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spcBef>
                          <a:spcPts val="200"/>
                        </a:spcBef>
                        <a:spcAft>
                          <a:spcPts val="200"/>
                        </a:spcAft>
                      </a:pPr>
                      <a:r>
                        <a:rPr lang="en-US" sz="1200" dirty="0">
                          <a:effectLst/>
                        </a:rPr>
                        <a:t>Preventive treatment of migraine in adults</a:t>
                      </a:r>
                      <a:endParaRPr lang="en-US" sz="1800" dirty="0">
                        <a:effectLst/>
                      </a:endParaRPr>
                    </a:p>
                    <a:p>
                      <a:pPr marL="0" marR="0">
                        <a:spcBef>
                          <a:spcPts val="200"/>
                        </a:spcBef>
                        <a:spcAft>
                          <a:spcPts val="200"/>
                        </a:spcAft>
                      </a:pPr>
                      <a:r>
                        <a:rPr lang="en-US" sz="1200" dirty="0">
                          <a:effectLst/>
                        </a:rPr>
                        <a:t>Treatment of episodic cluster headache in adults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1719219671"/>
                  </a:ext>
                </a:extLst>
              </a:tr>
              <a:tr h="394918">
                <a:tc>
                  <a:txBody>
                    <a:bodyPr/>
                    <a:lstStyle/>
                    <a:p>
                      <a:pPr marL="0" marR="0">
                        <a:spcBef>
                          <a:spcPts val="200"/>
                        </a:spcBef>
                        <a:spcAft>
                          <a:spcPts val="200"/>
                        </a:spcAft>
                      </a:pPr>
                      <a:r>
                        <a:rPr lang="en-US" sz="1200" dirty="0">
                          <a:effectLst/>
                        </a:rPr>
                        <a:t>rimegepant</a:t>
                      </a:r>
                      <a:br>
                        <a:rPr lang="en-US" sz="1200" dirty="0">
                          <a:effectLst/>
                        </a:rPr>
                      </a:br>
                      <a:r>
                        <a:rPr lang="en-US" sz="1200" dirty="0">
                          <a:effectLst/>
                        </a:rPr>
                        <a:t>(Nurtec® ODT)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spcBef>
                          <a:spcPts val="200"/>
                        </a:spcBef>
                        <a:spcAft>
                          <a:spcPts val="200"/>
                        </a:spcAft>
                      </a:pPr>
                      <a:r>
                        <a:rPr lang="en-US" sz="1200" dirty="0">
                          <a:effectLst/>
                        </a:rPr>
                        <a:t>Biohaven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spcBef>
                          <a:spcPts val="200"/>
                        </a:spcBef>
                        <a:spcAft>
                          <a:spcPts val="200"/>
                        </a:spcAft>
                      </a:pPr>
                      <a:r>
                        <a:rPr lang="en-US" sz="1200" dirty="0">
                          <a:effectLst/>
                        </a:rPr>
                        <a:t>Acute treatment of migraine with or without aura in adults</a:t>
                      </a:r>
                    </a:p>
                    <a:p>
                      <a:pPr marL="0" marR="0" lvl="0" indent="0" algn="l" defTabSz="914400" rtl="0" eaLnBrk="1" fontAlgn="auto" latinLnBrk="0" hangingPunct="1">
                        <a:lnSpc>
                          <a:spcPct val="100000"/>
                        </a:lnSpc>
                        <a:spcBef>
                          <a:spcPts val="200"/>
                        </a:spcBef>
                        <a:spcAft>
                          <a:spcPts val="200"/>
                        </a:spcAft>
                        <a:buClrTx/>
                        <a:buSzTx/>
                        <a:buFontTx/>
                        <a:buNone/>
                        <a:tabLst/>
                        <a:defRPr/>
                      </a:pPr>
                      <a:r>
                        <a:rPr lang="en-US" sz="1200" kern="1200" dirty="0">
                          <a:solidFill>
                            <a:schemeClr val="dk1"/>
                          </a:solidFill>
                          <a:effectLst/>
                          <a:highlight>
                            <a:srgbClr val="00FFFF"/>
                          </a:highlight>
                          <a:latin typeface="+mn-lt"/>
                          <a:ea typeface="+mn-ea"/>
                          <a:cs typeface="+mn-cs"/>
                        </a:rPr>
                        <a:t>Preventive treatment of episodic migraine in adults </a:t>
                      </a:r>
                      <a:r>
                        <a:rPr lang="en-US" sz="1800" b="0" i="0" u="none" strike="noStrike" kern="1200" baseline="0" dirty="0">
                          <a:solidFill>
                            <a:schemeClr val="dk1"/>
                          </a:solidFill>
                          <a:latin typeface="+mn-lt"/>
                          <a:ea typeface="+mn-ea"/>
                          <a:cs typeface="+mn-cs"/>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2612849507"/>
                  </a:ext>
                </a:extLst>
              </a:tr>
              <a:tr h="460737">
                <a:tc>
                  <a:txBody>
                    <a:bodyPr/>
                    <a:lstStyle/>
                    <a:p>
                      <a:pPr marL="0" marR="0">
                        <a:spcBef>
                          <a:spcPts val="200"/>
                        </a:spcBef>
                        <a:spcAft>
                          <a:spcPts val="200"/>
                        </a:spcAft>
                      </a:pPr>
                      <a:r>
                        <a:rPr lang="en-US" sz="1200" dirty="0">
                          <a:effectLst/>
                        </a:rPr>
                        <a:t>ubrogepant</a:t>
                      </a:r>
                      <a:endParaRPr lang="en-US" sz="1800" dirty="0">
                        <a:effectLst/>
                      </a:endParaRPr>
                    </a:p>
                    <a:p>
                      <a:pPr marL="0" marR="0">
                        <a:spcBef>
                          <a:spcPts val="200"/>
                        </a:spcBef>
                        <a:spcAft>
                          <a:spcPts val="200"/>
                        </a:spcAft>
                      </a:pPr>
                      <a:r>
                        <a:rPr lang="en-US" sz="1200" dirty="0">
                          <a:effectLst/>
                        </a:rPr>
                        <a:t>(Ubrelvy®)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spcBef>
                          <a:spcPts val="200"/>
                        </a:spcBef>
                        <a:spcAft>
                          <a:spcPts val="200"/>
                        </a:spcAft>
                      </a:pPr>
                      <a:r>
                        <a:rPr lang="en-US" sz="1200" dirty="0">
                          <a:effectLst/>
                        </a:rPr>
                        <a:t>Allergan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spcBef>
                          <a:spcPts val="200"/>
                        </a:spcBef>
                        <a:spcAft>
                          <a:spcPts val="200"/>
                        </a:spcAft>
                      </a:pPr>
                      <a:r>
                        <a:rPr lang="en-US" sz="1200" dirty="0">
                          <a:effectLst/>
                        </a:rPr>
                        <a:t>Acute treatment of migraine with or without aura in adults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4198480223"/>
                  </a:ext>
                </a:extLst>
              </a:tr>
              <a:tr h="217205">
                <a:tc gridSpan="3">
                  <a:txBody>
                    <a:bodyPr/>
                    <a:lstStyle/>
                    <a:p>
                      <a:pPr marL="0" marR="0" algn="ctr">
                        <a:spcBef>
                          <a:spcPts val="200"/>
                        </a:spcBef>
                        <a:spcAft>
                          <a:spcPts val="200"/>
                        </a:spcAft>
                      </a:pPr>
                      <a:r>
                        <a:rPr lang="en-US" sz="1400" dirty="0">
                          <a:effectLst/>
                        </a:rPr>
                        <a:t>Serotonin</a:t>
                      </a:r>
                      <a:r>
                        <a:rPr lang="en-US" sz="1600" dirty="0">
                          <a:effectLst/>
                        </a:rPr>
                        <a:t> (5-HT) 1F receptor agonist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83621733"/>
                  </a:ext>
                </a:extLst>
              </a:tr>
              <a:tr h="460737">
                <a:tc>
                  <a:txBody>
                    <a:bodyPr/>
                    <a:lstStyle/>
                    <a:p>
                      <a:pPr marL="0" marR="0">
                        <a:spcBef>
                          <a:spcPts val="200"/>
                        </a:spcBef>
                        <a:spcAft>
                          <a:spcPts val="200"/>
                        </a:spcAft>
                      </a:pPr>
                      <a:r>
                        <a:rPr lang="en-US" sz="1200" dirty="0">
                          <a:effectLst/>
                        </a:rPr>
                        <a:t>lasmiditan*</a:t>
                      </a:r>
                      <a:endParaRPr lang="en-US" sz="1800" dirty="0">
                        <a:effectLst/>
                      </a:endParaRPr>
                    </a:p>
                    <a:p>
                      <a:pPr marL="0" marR="0">
                        <a:spcBef>
                          <a:spcPts val="200"/>
                        </a:spcBef>
                        <a:spcAft>
                          <a:spcPts val="200"/>
                        </a:spcAft>
                      </a:pPr>
                      <a:r>
                        <a:rPr lang="en-US" sz="1200" dirty="0">
                          <a:effectLst/>
                        </a:rPr>
                        <a:t>(Reyvow®)</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spcBef>
                          <a:spcPts val="200"/>
                        </a:spcBef>
                        <a:spcAft>
                          <a:spcPts val="200"/>
                        </a:spcAft>
                      </a:pPr>
                      <a:r>
                        <a:rPr lang="en-US" sz="1200" dirty="0">
                          <a:effectLst/>
                        </a:rPr>
                        <a:t>Eli Lilly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spcBef>
                          <a:spcPts val="200"/>
                        </a:spcBef>
                        <a:spcAft>
                          <a:spcPts val="200"/>
                        </a:spcAft>
                      </a:pPr>
                      <a:r>
                        <a:rPr lang="en-US" sz="1200" dirty="0">
                          <a:effectLst/>
                        </a:rPr>
                        <a:t>Acute treatment of migraine with or without aura in adults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2448794378"/>
                  </a:ext>
                </a:extLst>
              </a:tr>
            </a:tbl>
          </a:graphicData>
        </a:graphic>
      </p:graphicFrame>
      <p:sp>
        <p:nvSpPr>
          <p:cNvPr id="5" name="Rectangle 1">
            <a:extLst>
              <a:ext uri="{FF2B5EF4-FFF2-40B4-BE49-F238E27FC236}">
                <a16:creationId xmlns:a16="http://schemas.microsoft.com/office/drawing/2014/main" id="{A4E9AD61-AA13-4546-907A-9E3CD395095D}"/>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40655585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10C55-441F-4454-9435-7117C2BD0DAC}"/>
              </a:ext>
            </a:extLst>
          </p:cNvPr>
          <p:cNvSpPr>
            <a:spLocks noGrp="1"/>
          </p:cNvSpPr>
          <p:nvPr>
            <p:ph type="title"/>
          </p:nvPr>
        </p:nvSpPr>
        <p:spPr/>
        <p:txBody>
          <a:bodyPr/>
          <a:lstStyle/>
          <a:p>
            <a:r>
              <a:rPr lang="en-US" dirty="0"/>
              <a:t>Antimigraine Agents, CGRP</a:t>
            </a:r>
          </a:p>
        </p:txBody>
      </p:sp>
      <p:sp>
        <p:nvSpPr>
          <p:cNvPr id="3" name="Content Placeholder 2">
            <a:extLst>
              <a:ext uri="{FF2B5EF4-FFF2-40B4-BE49-F238E27FC236}">
                <a16:creationId xmlns:a16="http://schemas.microsoft.com/office/drawing/2014/main" id="{185D9566-F2A4-4A79-83DC-6BA381609565}"/>
              </a:ext>
            </a:extLst>
          </p:cNvPr>
          <p:cNvSpPr>
            <a:spLocks noGrp="1"/>
          </p:cNvSpPr>
          <p:nvPr>
            <p:ph idx="1"/>
          </p:nvPr>
        </p:nvSpPr>
        <p:spPr>
          <a:xfrm>
            <a:off x="457200" y="874514"/>
            <a:ext cx="8229600" cy="3394472"/>
          </a:xfrm>
        </p:spPr>
        <p:txBody>
          <a:bodyPr/>
          <a:lstStyle/>
          <a:p>
            <a:r>
              <a:rPr lang="en-US" sz="2000" dirty="0">
                <a:solidFill>
                  <a:srgbClr val="000000"/>
                </a:solidFill>
              </a:rPr>
              <a:t>Migraines account for 10% to 20% of all headaches in adults and affect over 39 million men, women, and children in the United States</a:t>
            </a:r>
          </a:p>
          <a:p>
            <a:r>
              <a:rPr lang="en-US" sz="2000" dirty="0">
                <a:solidFill>
                  <a:srgbClr val="000000"/>
                </a:solidFill>
              </a:rPr>
              <a:t>Non-opioid analgesia with a nonsteroidal anti-inflammatory drug (NSAID), or combinations such as aspirin or acetaminophen plus caffeine, are recommended as first-line therapy for patients with mild to moderate migraine pain </a:t>
            </a:r>
          </a:p>
          <a:p>
            <a:r>
              <a:rPr lang="en-US" sz="2000" dirty="0">
                <a:solidFill>
                  <a:srgbClr val="000000"/>
                </a:solidFill>
              </a:rPr>
              <a:t>Studies suggest that 38% to 50% of migraineurs are candidates for preventive therapy</a:t>
            </a:r>
          </a:p>
          <a:p>
            <a:endParaRPr lang="en-US" sz="2000" dirty="0"/>
          </a:p>
        </p:txBody>
      </p:sp>
    </p:spTree>
    <p:extLst>
      <p:ext uri="{BB962C8B-B14F-4D97-AF65-F5344CB8AC3E}">
        <p14:creationId xmlns:p14="http://schemas.microsoft.com/office/powerpoint/2010/main" val="913407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6D9A2-9C70-4F14-A7D2-21BEFEB94F3D}"/>
              </a:ext>
            </a:extLst>
          </p:cNvPr>
          <p:cNvSpPr>
            <a:spLocks noGrp="1"/>
          </p:cNvSpPr>
          <p:nvPr>
            <p:ph type="title"/>
          </p:nvPr>
        </p:nvSpPr>
        <p:spPr/>
        <p:txBody>
          <a:bodyPr/>
          <a:lstStyle/>
          <a:p>
            <a:r>
              <a:rPr lang="en-US" dirty="0"/>
              <a:t>Antimigraine Agents, CGRP</a:t>
            </a:r>
          </a:p>
        </p:txBody>
      </p:sp>
      <p:sp>
        <p:nvSpPr>
          <p:cNvPr id="3" name="Content Placeholder 2">
            <a:extLst>
              <a:ext uri="{FF2B5EF4-FFF2-40B4-BE49-F238E27FC236}">
                <a16:creationId xmlns:a16="http://schemas.microsoft.com/office/drawing/2014/main" id="{E1DF6E10-E641-440A-8031-1E08DCB73FA5}"/>
              </a:ext>
            </a:extLst>
          </p:cNvPr>
          <p:cNvSpPr>
            <a:spLocks noGrp="1"/>
          </p:cNvSpPr>
          <p:nvPr>
            <p:ph idx="1"/>
          </p:nvPr>
        </p:nvSpPr>
        <p:spPr>
          <a:xfrm>
            <a:off x="457200" y="874514"/>
            <a:ext cx="8229600" cy="3754636"/>
          </a:xfrm>
        </p:spPr>
        <p:txBody>
          <a:bodyPr/>
          <a:lstStyle/>
          <a:p>
            <a:r>
              <a:rPr lang="en-US" sz="2000" dirty="0">
                <a:solidFill>
                  <a:srgbClr val="000000"/>
                </a:solidFill>
              </a:rPr>
              <a:t>Cluster headache (CH) is a severe, primary headache disorder characterized by extreme pain on one side of the head and autonomic symptoms (e.g., nasal congestion, lacrimation)</a:t>
            </a:r>
          </a:p>
          <a:p>
            <a:r>
              <a:rPr lang="en-US" sz="2000" dirty="0">
                <a:solidFill>
                  <a:srgbClr val="000000"/>
                </a:solidFill>
              </a:rPr>
              <a:t>CH periods can persist for weeks to months with daily or more frequent attacks of 15 to 180 minutes in duration</a:t>
            </a:r>
          </a:p>
          <a:p>
            <a:r>
              <a:rPr lang="en-US" sz="2000" dirty="0">
                <a:solidFill>
                  <a:srgbClr val="000000"/>
                </a:solidFill>
              </a:rPr>
              <a:t>The estimated lifetime prevalence is more than one in 1,000</a:t>
            </a:r>
          </a:p>
          <a:p>
            <a:r>
              <a:rPr lang="en-US" sz="2000" dirty="0">
                <a:solidFill>
                  <a:srgbClr val="000000"/>
                </a:solidFill>
              </a:rPr>
              <a:t>CH can be either episodic or chronic in nature with episodic CH being the predominant form</a:t>
            </a:r>
          </a:p>
          <a:p>
            <a:r>
              <a:rPr lang="en-US" sz="2000" dirty="0">
                <a:solidFill>
                  <a:srgbClr val="000000"/>
                </a:solidFill>
              </a:rPr>
              <a:t>Patients with episodic CH experience periods of attack followed by periods of remission; patients with chronic CH have minimal to no periods of remission between headache attacks</a:t>
            </a:r>
          </a:p>
          <a:p>
            <a:endParaRPr lang="en-US" sz="2000" dirty="0"/>
          </a:p>
        </p:txBody>
      </p:sp>
    </p:spTree>
    <p:extLst>
      <p:ext uri="{BB962C8B-B14F-4D97-AF65-F5344CB8AC3E}">
        <p14:creationId xmlns:p14="http://schemas.microsoft.com/office/powerpoint/2010/main" val="41012576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CA678-AA4A-4AC0-A599-C4F3957AD152}"/>
              </a:ext>
            </a:extLst>
          </p:cNvPr>
          <p:cNvSpPr>
            <a:spLocks noGrp="1"/>
          </p:cNvSpPr>
          <p:nvPr>
            <p:ph type="title"/>
          </p:nvPr>
        </p:nvSpPr>
        <p:spPr>
          <a:xfrm>
            <a:off x="457200" y="0"/>
            <a:ext cx="8229600" cy="857250"/>
          </a:xfrm>
        </p:spPr>
        <p:txBody>
          <a:bodyPr/>
          <a:lstStyle/>
          <a:p>
            <a:r>
              <a:rPr lang="en-US" dirty="0"/>
              <a:t>Antimigraine Agents, CGRP</a:t>
            </a:r>
          </a:p>
        </p:txBody>
      </p:sp>
      <p:sp>
        <p:nvSpPr>
          <p:cNvPr id="3" name="Content Placeholder 2">
            <a:extLst>
              <a:ext uri="{FF2B5EF4-FFF2-40B4-BE49-F238E27FC236}">
                <a16:creationId xmlns:a16="http://schemas.microsoft.com/office/drawing/2014/main" id="{D2F53CCC-F8E6-4EA2-BC3C-9FE834665AE6}"/>
              </a:ext>
            </a:extLst>
          </p:cNvPr>
          <p:cNvSpPr>
            <a:spLocks noGrp="1"/>
          </p:cNvSpPr>
          <p:nvPr>
            <p:ph idx="1"/>
          </p:nvPr>
        </p:nvSpPr>
        <p:spPr>
          <a:xfrm>
            <a:off x="381000" y="514350"/>
            <a:ext cx="8839200" cy="4264911"/>
          </a:xfrm>
        </p:spPr>
        <p:txBody>
          <a:bodyPr/>
          <a:lstStyle/>
          <a:p>
            <a:r>
              <a:rPr lang="en-US" sz="2000" dirty="0">
                <a:solidFill>
                  <a:srgbClr val="000000"/>
                </a:solidFill>
              </a:rPr>
              <a:t>The American Academy of Neurology (AAN) and the American Headache Society (AHS) advise that antiepileptic drugs (divalproex sodium, sodium valproate, topiramate) and beta-blockers (metoprolol, propranolol, timolol) are established as </a:t>
            </a:r>
            <a:r>
              <a:rPr lang="en-US" sz="2000" i="1" dirty="0">
                <a:solidFill>
                  <a:srgbClr val="000000"/>
                </a:solidFill>
              </a:rPr>
              <a:t>effective</a:t>
            </a:r>
            <a:r>
              <a:rPr lang="en-US" sz="2000" dirty="0">
                <a:solidFill>
                  <a:srgbClr val="000000"/>
                </a:solidFill>
              </a:rPr>
              <a:t> in migraine prevention (Level A)</a:t>
            </a:r>
          </a:p>
          <a:p>
            <a:r>
              <a:rPr lang="en-US" sz="2000" dirty="0">
                <a:solidFill>
                  <a:srgbClr val="000000"/>
                </a:solidFill>
              </a:rPr>
              <a:t>Antidepressants (amitriptyline, venlafaxine) and beta-blockers (atenolol, nadolol) are </a:t>
            </a:r>
            <a:r>
              <a:rPr lang="en-US" sz="2000" i="1" dirty="0">
                <a:solidFill>
                  <a:srgbClr val="000000"/>
                </a:solidFill>
              </a:rPr>
              <a:t>probably effective </a:t>
            </a:r>
            <a:r>
              <a:rPr lang="en-US" sz="2000" dirty="0">
                <a:solidFill>
                  <a:srgbClr val="000000"/>
                </a:solidFill>
              </a:rPr>
              <a:t>in migraine prevention (Level B)</a:t>
            </a:r>
          </a:p>
          <a:p>
            <a:r>
              <a:rPr lang="en-US" sz="2000" dirty="0">
                <a:solidFill>
                  <a:srgbClr val="000000"/>
                </a:solidFill>
              </a:rPr>
              <a:t>In 2018, the FDA approved three calcitonin gene-related peptide (CGRP) inhibitors: erenumab-aooe (Aimovig), fremanezumab-vfrm (Ajovy), and galcanezumab-gnlm (Emgality), for preventative treatment of migraines in adults</a:t>
            </a:r>
          </a:p>
          <a:p>
            <a:r>
              <a:rPr lang="en-US" sz="2000" dirty="0">
                <a:solidFill>
                  <a:srgbClr val="000000"/>
                </a:solidFill>
              </a:rPr>
              <a:t>Since December 2019, the FDA has approved 4 additional CGRP inhibitors: </a:t>
            </a:r>
            <a:r>
              <a:rPr lang="en-US" sz="2000" dirty="0" err="1">
                <a:solidFill>
                  <a:srgbClr val="000000"/>
                </a:solidFill>
              </a:rPr>
              <a:t>eptinezumab-jjmr</a:t>
            </a:r>
            <a:r>
              <a:rPr lang="en-US" sz="2000" dirty="0">
                <a:solidFill>
                  <a:srgbClr val="000000"/>
                </a:solidFill>
              </a:rPr>
              <a:t> (</a:t>
            </a:r>
            <a:r>
              <a:rPr lang="en-US" sz="2000" dirty="0" err="1">
                <a:solidFill>
                  <a:srgbClr val="000000"/>
                </a:solidFill>
              </a:rPr>
              <a:t>Vyepti</a:t>
            </a:r>
            <a:r>
              <a:rPr lang="en-US" sz="2000" dirty="0">
                <a:solidFill>
                  <a:srgbClr val="000000"/>
                </a:solidFill>
              </a:rPr>
              <a:t>), </a:t>
            </a:r>
            <a:r>
              <a:rPr lang="en-US" sz="2000" dirty="0" err="1">
                <a:solidFill>
                  <a:srgbClr val="000000"/>
                </a:solidFill>
              </a:rPr>
              <a:t>rimegepant</a:t>
            </a:r>
            <a:r>
              <a:rPr lang="en-US" sz="2000" dirty="0">
                <a:solidFill>
                  <a:srgbClr val="000000"/>
                </a:solidFill>
              </a:rPr>
              <a:t> (</a:t>
            </a:r>
            <a:r>
              <a:rPr lang="en-US" sz="2000" dirty="0" err="1">
                <a:solidFill>
                  <a:srgbClr val="000000"/>
                </a:solidFill>
              </a:rPr>
              <a:t>Nurtec</a:t>
            </a:r>
            <a:r>
              <a:rPr lang="en-US" sz="2000" dirty="0">
                <a:solidFill>
                  <a:srgbClr val="000000"/>
                </a:solidFill>
              </a:rPr>
              <a:t> ODT), </a:t>
            </a:r>
            <a:r>
              <a:rPr lang="en-US" sz="2000" dirty="0" err="1">
                <a:solidFill>
                  <a:srgbClr val="000000"/>
                </a:solidFill>
              </a:rPr>
              <a:t>ubrogepant</a:t>
            </a:r>
            <a:r>
              <a:rPr lang="en-US" sz="2000" dirty="0">
                <a:solidFill>
                  <a:srgbClr val="000000"/>
                </a:solidFill>
              </a:rPr>
              <a:t> (</a:t>
            </a:r>
            <a:r>
              <a:rPr lang="en-US" sz="2000" dirty="0" err="1">
                <a:solidFill>
                  <a:srgbClr val="000000"/>
                </a:solidFill>
              </a:rPr>
              <a:t>Ubrelvy</a:t>
            </a:r>
            <a:r>
              <a:rPr lang="en-US" sz="2000" dirty="0">
                <a:solidFill>
                  <a:srgbClr val="000000"/>
                </a:solidFill>
              </a:rPr>
              <a:t>), and </a:t>
            </a:r>
            <a:r>
              <a:rPr lang="en-US" sz="2000" dirty="0" err="1">
                <a:solidFill>
                  <a:srgbClr val="000000"/>
                </a:solidFill>
              </a:rPr>
              <a:t>atogepant</a:t>
            </a:r>
            <a:r>
              <a:rPr lang="en-US" sz="2000" dirty="0">
                <a:solidFill>
                  <a:srgbClr val="000000"/>
                </a:solidFill>
              </a:rPr>
              <a:t> (</a:t>
            </a:r>
            <a:r>
              <a:rPr lang="en-US" sz="2000" dirty="0" err="1">
                <a:solidFill>
                  <a:srgbClr val="000000"/>
                </a:solidFill>
              </a:rPr>
              <a:t>Qulipta</a:t>
            </a:r>
            <a:r>
              <a:rPr lang="en-US" sz="2000" dirty="0">
                <a:solidFill>
                  <a:srgbClr val="000000"/>
                </a:solidFill>
              </a:rPr>
              <a:t>), as well as the  </a:t>
            </a:r>
            <a:r>
              <a:rPr lang="en-US" sz="2000" dirty="0">
                <a:effectLst/>
              </a:rPr>
              <a:t>5-HT 1F receptor agonist </a:t>
            </a:r>
            <a:r>
              <a:rPr lang="en-US" sz="2000" dirty="0" err="1">
                <a:effectLst/>
              </a:rPr>
              <a:t>lasmiditan</a:t>
            </a:r>
            <a:r>
              <a:rPr lang="en-US" sz="2000" dirty="0">
                <a:effectLst/>
              </a:rPr>
              <a:t> (</a:t>
            </a:r>
            <a:r>
              <a:rPr lang="en-US" sz="2000" dirty="0" err="1">
                <a:effectLst/>
              </a:rPr>
              <a:t>Reyvow</a:t>
            </a:r>
            <a:r>
              <a:rPr lang="en-US" sz="2000" dirty="0">
                <a:effectLst/>
              </a:rPr>
              <a:t>)</a:t>
            </a:r>
            <a:endParaRPr lang="en-US" sz="2000" dirty="0">
              <a:solidFill>
                <a:srgbClr val="000000"/>
              </a:solidFill>
            </a:endParaRPr>
          </a:p>
          <a:p>
            <a:endParaRPr lang="en-US" sz="2000" dirty="0"/>
          </a:p>
        </p:txBody>
      </p:sp>
    </p:spTree>
    <p:extLst>
      <p:ext uri="{BB962C8B-B14F-4D97-AF65-F5344CB8AC3E}">
        <p14:creationId xmlns:p14="http://schemas.microsoft.com/office/powerpoint/2010/main" val="37079759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28B9C-DDD4-4A7B-9762-42E1B1652979}"/>
              </a:ext>
            </a:extLst>
          </p:cNvPr>
          <p:cNvSpPr>
            <a:spLocks noGrp="1"/>
          </p:cNvSpPr>
          <p:nvPr>
            <p:ph type="title"/>
          </p:nvPr>
        </p:nvSpPr>
        <p:spPr/>
        <p:txBody>
          <a:bodyPr/>
          <a:lstStyle/>
          <a:p>
            <a:r>
              <a:rPr lang="en-US" dirty="0"/>
              <a:t>Antimigraine Agents, CGRP</a:t>
            </a:r>
          </a:p>
        </p:txBody>
      </p:sp>
      <p:sp>
        <p:nvSpPr>
          <p:cNvPr id="3" name="Content Placeholder 2">
            <a:extLst>
              <a:ext uri="{FF2B5EF4-FFF2-40B4-BE49-F238E27FC236}">
                <a16:creationId xmlns:a16="http://schemas.microsoft.com/office/drawing/2014/main" id="{11863446-3373-4046-B083-BE4A1D34544A}"/>
              </a:ext>
            </a:extLst>
          </p:cNvPr>
          <p:cNvSpPr>
            <a:spLocks noGrp="1"/>
          </p:cNvSpPr>
          <p:nvPr>
            <p:ph idx="1"/>
          </p:nvPr>
        </p:nvSpPr>
        <p:spPr>
          <a:xfrm>
            <a:off x="457200" y="742950"/>
            <a:ext cx="8229600" cy="3962400"/>
          </a:xfrm>
        </p:spPr>
        <p:txBody>
          <a:bodyPr/>
          <a:lstStyle/>
          <a:p>
            <a:pPr marL="400050"/>
            <a:r>
              <a:rPr lang="en-US" sz="2000" dirty="0">
                <a:solidFill>
                  <a:srgbClr val="000000"/>
                </a:solidFill>
              </a:rPr>
              <a:t>The AHS recommends initiating CGRP inhibitors for migraine prophylaxis in patients ≥ 18 years of age with the following:</a:t>
            </a:r>
          </a:p>
          <a:p>
            <a:pPr lvl="1">
              <a:buFont typeface="Wingdings" panose="05000000000000000000" pitchFamily="2" charset="2"/>
              <a:buChar char="Ø"/>
            </a:pPr>
            <a:r>
              <a:rPr lang="en-US" sz="2000" dirty="0">
                <a:solidFill>
                  <a:srgbClr val="000000"/>
                </a:solidFill>
              </a:rPr>
              <a:t>Diagnosis of migraine (with or without aura) experiencing 4 to 7 monthly headache days with moderate disability and inability to tolerate or inadequate response to a 6-week trial of at least 2 oral prophylactic agents </a:t>
            </a:r>
          </a:p>
          <a:p>
            <a:pPr lvl="1">
              <a:buFont typeface="Wingdings" panose="05000000000000000000" pitchFamily="2" charset="2"/>
              <a:buChar char="Ø"/>
            </a:pPr>
            <a:r>
              <a:rPr lang="en-US" sz="2000" dirty="0">
                <a:solidFill>
                  <a:srgbClr val="000000"/>
                </a:solidFill>
              </a:rPr>
              <a:t>Diagnosis of migraine (with or without aura) experiencing 8 to 14 monthly headache days and inability to tolerate or inadequate response to a 6-week trial of at least 2 oral prophylactic agents</a:t>
            </a:r>
          </a:p>
          <a:p>
            <a:pPr lvl="1">
              <a:buFont typeface="Wingdings" panose="05000000000000000000" pitchFamily="2" charset="2"/>
              <a:buChar char="Ø"/>
            </a:pPr>
            <a:r>
              <a:rPr lang="en-US" sz="2000" dirty="0">
                <a:solidFill>
                  <a:srgbClr val="000000"/>
                </a:solidFill>
              </a:rPr>
              <a:t>Diagnosis of chronic migraine and either inability to tolerate or inadequate response to a 6-week trial of at least 2 oral prophylactic agents or at least 6 months of onabotulinumtoxinA treatment</a:t>
            </a:r>
          </a:p>
          <a:p>
            <a:endParaRPr lang="en-US" dirty="0"/>
          </a:p>
        </p:txBody>
      </p:sp>
    </p:spTree>
    <p:extLst>
      <p:ext uri="{BB962C8B-B14F-4D97-AF65-F5344CB8AC3E}">
        <p14:creationId xmlns:p14="http://schemas.microsoft.com/office/powerpoint/2010/main" val="18130333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9557A-0FE0-4C64-8D8E-0A6E3E83E408}"/>
              </a:ext>
            </a:extLst>
          </p:cNvPr>
          <p:cNvSpPr>
            <a:spLocks noGrp="1"/>
          </p:cNvSpPr>
          <p:nvPr>
            <p:ph type="title"/>
          </p:nvPr>
        </p:nvSpPr>
        <p:spPr/>
        <p:txBody>
          <a:bodyPr/>
          <a:lstStyle/>
          <a:p>
            <a:r>
              <a:rPr lang="en-US" dirty="0"/>
              <a:t>Antimigraine Agents, CGRP</a:t>
            </a:r>
          </a:p>
        </p:txBody>
      </p:sp>
      <p:sp>
        <p:nvSpPr>
          <p:cNvPr id="3" name="Content Placeholder 2">
            <a:extLst>
              <a:ext uri="{FF2B5EF4-FFF2-40B4-BE49-F238E27FC236}">
                <a16:creationId xmlns:a16="http://schemas.microsoft.com/office/drawing/2014/main" id="{19728516-D51C-440B-9DF7-E36C0307C746}"/>
              </a:ext>
            </a:extLst>
          </p:cNvPr>
          <p:cNvSpPr>
            <a:spLocks noGrp="1"/>
          </p:cNvSpPr>
          <p:nvPr>
            <p:ph idx="1"/>
          </p:nvPr>
        </p:nvSpPr>
        <p:spPr/>
        <p:txBody>
          <a:bodyPr/>
          <a:lstStyle/>
          <a:p>
            <a:pPr marL="400050"/>
            <a:r>
              <a:rPr lang="en-US" sz="2000" dirty="0">
                <a:solidFill>
                  <a:srgbClr val="000000"/>
                </a:solidFill>
              </a:rPr>
              <a:t>The AHS recommends the following for the treatment of Cluster Headaches:</a:t>
            </a:r>
          </a:p>
          <a:p>
            <a:pPr lvl="1">
              <a:buFont typeface="Wingdings" panose="05000000000000000000" pitchFamily="2" charset="2"/>
              <a:buChar char="Ø"/>
            </a:pPr>
            <a:r>
              <a:rPr lang="en-US" sz="2000" dirty="0">
                <a:solidFill>
                  <a:srgbClr val="000000"/>
                </a:solidFill>
              </a:rPr>
              <a:t>Subcutaneous sumatriptan (SC), zolmitriptan nasal spray, and 100% oxygen for the acute treatment of episodic or chronic CH</a:t>
            </a:r>
          </a:p>
          <a:p>
            <a:pPr lvl="1">
              <a:buFont typeface="Wingdings" panose="05000000000000000000" pitchFamily="2" charset="2"/>
              <a:buChar char="Ø"/>
            </a:pPr>
            <a:r>
              <a:rPr lang="en-US" sz="2000" dirty="0">
                <a:solidFill>
                  <a:srgbClr val="000000"/>
                </a:solidFill>
              </a:rPr>
              <a:t>Therapies considered probably effective for episodic and chronic CH include sumatriptan nasal spray and oral zolmitriptan</a:t>
            </a:r>
          </a:p>
          <a:p>
            <a:pPr lvl="1">
              <a:buFont typeface="Wingdings" panose="05000000000000000000" pitchFamily="2" charset="2"/>
              <a:buChar char="Ø"/>
            </a:pPr>
            <a:r>
              <a:rPr lang="en-US" sz="2000" dirty="0">
                <a:solidFill>
                  <a:srgbClr val="000000"/>
                </a:solidFill>
              </a:rPr>
              <a:t>Galcanezumab-gnlm (Emgality) is the first FDA-approved treatment for episodic CH that decreases the frequency of acute attacks and was not available at the time of the AHS guideline development</a:t>
            </a:r>
          </a:p>
          <a:p>
            <a:endParaRPr lang="en-US" dirty="0"/>
          </a:p>
        </p:txBody>
      </p:sp>
    </p:spTree>
    <p:extLst>
      <p:ext uri="{BB962C8B-B14F-4D97-AF65-F5344CB8AC3E}">
        <p14:creationId xmlns:p14="http://schemas.microsoft.com/office/powerpoint/2010/main" val="1218938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Magellan Drug Class Reviews</a:t>
            </a:r>
          </a:p>
        </p:txBody>
      </p:sp>
      <p:sp>
        <p:nvSpPr>
          <p:cNvPr id="5" name="Subtitle 4"/>
          <p:cNvSpPr>
            <a:spLocks noGrp="1"/>
          </p:cNvSpPr>
          <p:nvPr>
            <p:ph type="subTitle" idx="1"/>
          </p:nvPr>
        </p:nvSpPr>
        <p:spPr/>
        <p:txBody>
          <a:bodyPr/>
          <a:lstStyle/>
          <a:p>
            <a:r>
              <a:rPr lang="en-US" sz="2800" dirty="0">
                <a:solidFill>
                  <a:schemeClr val="bg1"/>
                </a:solidFill>
              </a:rPr>
              <a:t>Sarah Martinez, Pharm.D</a:t>
            </a:r>
            <a:r>
              <a:rPr lang="en-US" sz="2400" dirty="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23004443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54E6E-E423-4E56-97B3-7FB48E3B04B7}"/>
              </a:ext>
            </a:extLst>
          </p:cNvPr>
          <p:cNvSpPr>
            <a:spLocks noGrp="1"/>
          </p:cNvSpPr>
          <p:nvPr>
            <p:ph type="title"/>
          </p:nvPr>
        </p:nvSpPr>
        <p:spPr/>
        <p:txBody>
          <a:bodyPr/>
          <a:lstStyle/>
          <a:p>
            <a:r>
              <a:rPr lang="en-US" dirty="0"/>
              <a:t>Antimigraine Agents, CGRP</a:t>
            </a:r>
          </a:p>
        </p:txBody>
      </p:sp>
      <p:sp>
        <p:nvSpPr>
          <p:cNvPr id="3" name="Content Placeholder 2">
            <a:extLst>
              <a:ext uri="{FF2B5EF4-FFF2-40B4-BE49-F238E27FC236}">
                <a16:creationId xmlns:a16="http://schemas.microsoft.com/office/drawing/2014/main" id="{7CE0396D-B6A6-4537-98E6-6CFA6CE14AD9}"/>
              </a:ext>
            </a:extLst>
          </p:cNvPr>
          <p:cNvSpPr>
            <a:spLocks noGrp="1"/>
          </p:cNvSpPr>
          <p:nvPr>
            <p:ph idx="1"/>
          </p:nvPr>
        </p:nvSpPr>
        <p:spPr/>
        <p:txBody>
          <a:bodyPr/>
          <a:lstStyle/>
          <a:p>
            <a:pPr>
              <a:buNone/>
            </a:pPr>
            <a:r>
              <a:rPr lang="en-US" altLang="en-US" sz="2400" b="1" i="1" dirty="0">
                <a:solidFill>
                  <a:schemeClr val="tx1">
                    <a:lumMod val="50000"/>
                  </a:schemeClr>
                </a:solidFill>
              </a:rPr>
              <a:t>Product/Guideline Updates:</a:t>
            </a:r>
          </a:p>
          <a:p>
            <a:pPr marR="0" lvl="0" fontAlgn="base">
              <a:spcBef>
                <a:spcPts val="0"/>
              </a:spcBef>
              <a:buClr>
                <a:srgbClr val="000000"/>
              </a:buClr>
            </a:pPr>
            <a:r>
              <a:rPr lang="en-US" sz="2000" dirty="0">
                <a:solidFill>
                  <a:srgbClr val="000000"/>
                </a:solidFill>
              </a:rPr>
              <a:t>In May and September of 2021, </a:t>
            </a:r>
            <a:r>
              <a:rPr lang="en-US" sz="2000" dirty="0" err="1">
                <a:solidFill>
                  <a:srgbClr val="000000"/>
                </a:solidFill>
              </a:rPr>
              <a:t>rimegepant</a:t>
            </a:r>
            <a:r>
              <a:rPr lang="en-US" sz="2000" dirty="0">
                <a:solidFill>
                  <a:srgbClr val="000000"/>
                </a:solidFill>
              </a:rPr>
              <a:t> (</a:t>
            </a:r>
            <a:r>
              <a:rPr lang="en-US" sz="2000" dirty="0" err="1">
                <a:solidFill>
                  <a:srgbClr val="000000"/>
                </a:solidFill>
              </a:rPr>
              <a:t>Nurtec</a:t>
            </a:r>
            <a:r>
              <a:rPr lang="en-US" sz="2000" dirty="0">
                <a:solidFill>
                  <a:srgbClr val="000000"/>
                </a:solidFill>
              </a:rPr>
              <a:t> ODT) and </a:t>
            </a:r>
            <a:r>
              <a:rPr lang="en-US" sz="2000" dirty="0" err="1">
                <a:solidFill>
                  <a:srgbClr val="000000"/>
                </a:solidFill>
              </a:rPr>
              <a:t>atogepant</a:t>
            </a:r>
            <a:r>
              <a:rPr lang="en-US" sz="2000" dirty="0">
                <a:solidFill>
                  <a:srgbClr val="000000"/>
                </a:solidFill>
              </a:rPr>
              <a:t> (</a:t>
            </a:r>
            <a:r>
              <a:rPr lang="en-US" sz="2000" dirty="0" err="1">
                <a:solidFill>
                  <a:srgbClr val="000000"/>
                </a:solidFill>
              </a:rPr>
              <a:t>Qulipta</a:t>
            </a:r>
            <a:r>
              <a:rPr lang="en-US" sz="2000" dirty="0">
                <a:solidFill>
                  <a:srgbClr val="000000"/>
                </a:solidFill>
              </a:rPr>
              <a:t>), respectively, were approved for the preventive treatment of episodic migraine in adults. </a:t>
            </a:r>
          </a:p>
          <a:p>
            <a:pPr marR="0" lvl="0" fontAlgn="base">
              <a:spcBef>
                <a:spcPts val="0"/>
              </a:spcBef>
              <a:buClr>
                <a:srgbClr val="000000"/>
              </a:buClr>
            </a:pPr>
            <a:endParaRPr lang="en-US" sz="2000" dirty="0">
              <a:solidFill>
                <a:srgbClr val="000000"/>
              </a:solidFill>
            </a:endParaRPr>
          </a:p>
          <a:p>
            <a:pPr marR="0" lvl="0" fontAlgn="base">
              <a:spcBef>
                <a:spcPts val="0"/>
              </a:spcBef>
              <a:buClr>
                <a:srgbClr val="000000"/>
              </a:buClr>
            </a:pPr>
            <a:r>
              <a:rPr lang="en-US" sz="2000" dirty="0">
                <a:solidFill>
                  <a:srgbClr val="000000"/>
                </a:solidFill>
              </a:rPr>
              <a:t>The AHS acknowledges that daily and near-daily long-term use of multiple drugs in the </a:t>
            </a:r>
            <a:r>
              <a:rPr lang="en-US" sz="2000" dirty="0" err="1">
                <a:solidFill>
                  <a:srgbClr val="000000"/>
                </a:solidFill>
              </a:rPr>
              <a:t>gepant</a:t>
            </a:r>
            <a:r>
              <a:rPr lang="en-US" sz="2000" dirty="0">
                <a:solidFill>
                  <a:srgbClr val="000000"/>
                </a:solidFill>
              </a:rPr>
              <a:t> class result in reductions in MMDs with no medication-overuse signals suggesting the possibility of using a single drug to achieve acute and preventive treatment, as seen with </a:t>
            </a:r>
            <a:r>
              <a:rPr lang="en-US" sz="2000" dirty="0" err="1">
                <a:solidFill>
                  <a:srgbClr val="000000"/>
                </a:solidFill>
              </a:rPr>
              <a:t>rimegepant</a:t>
            </a:r>
            <a:r>
              <a:rPr lang="en-US" sz="2000" dirty="0">
                <a:solidFill>
                  <a:srgbClr val="000000"/>
                </a:solidFill>
              </a:rPr>
              <a:t>, which is approved for both acute and preventive treatment of migraine. </a:t>
            </a:r>
          </a:p>
        </p:txBody>
      </p:sp>
    </p:spTree>
    <p:extLst>
      <p:ext uri="{BB962C8B-B14F-4D97-AF65-F5344CB8AC3E}">
        <p14:creationId xmlns:p14="http://schemas.microsoft.com/office/powerpoint/2010/main" val="15942457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Antipsychotics</a:t>
            </a:r>
          </a:p>
        </p:txBody>
      </p:sp>
      <p:sp>
        <p:nvSpPr>
          <p:cNvPr id="3" name="Subtitle 2">
            <a:extLst>
              <a:ext uri="{FF2B5EF4-FFF2-40B4-BE49-F238E27FC236}">
                <a16:creationId xmlns:a16="http://schemas.microsoft.com/office/drawing/2014/main" id="{363B9511-3639-41FF-8FE1-DF9B11CF337A}"/>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1668083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92EB8-16F7-45B8-91EF-5FEEEDA1D502}"/>
              </a:ext>
            </a:extLst>
          </p:cNvPr>
          <p:cNvSpPr>
            <a:spLocks noGrp="1"/>
          </p:cNvSpPr>
          <p:nvPr>
            <p:ph type="title"/>
          </p:nvPr>
        </p:nvSpPr>
        <p:spPr/>
        <p:txBody>
          <a:bodyPr/>
          <a:lstStyle/>
          <a:p>
            <a:r>
              <a:rPr lang="en-US" dirty="0"/>
              <a:t>Antipsychotics</a:t>
            </a:r>
          </a:p>
        </p:txBody>
      </p:sp>
      <p:sp>
        <p:nvSpPr>
          <p:cNvPr id="3" name="Content Placeholder 2">
            <a:extLst>
              <a:ext uri="{FF2B5EF4-FFF2-40B4-BE49-F238E27FC236}">
                <a16:creationId xmlns:a16="http://schemas.microsoft.com/office/drawing/2014/main" id="{1D92B4A0-602D-42F7-A704-A3C741DCBBDE}"/>
              </a:ext>
            </a:extLst>
          </p:cNvPr>
          <p:cNvSpPr>
            <a:spLocks noGrp="1"/>
          </p:cNvSpPr>
          <p:nvPr>
            <p:ph idx="1"/>
          </p:nvPr>
        </p:nvSpPr>
        <p:spPr/>
        <p:txBody>
          <a:bodyPr/>
          <a:lstStyle/>
          <a:p>
            <a:pPr>
              <a:buNone/>
            </a:pPr>
            <a:r>
              <a:rPr lang="en-US" altLang="en-US" sz="2400" b="1" i="1" dirty="0">
                <a:solidFill>
                  <a:schemeClr val="tx1">
                    <a:lumMod val="50000"/>
                  </a:schemeClr>
                </a:solidFill>
              </a:rPr>
              <a:t>Class Overview - Product indications include:</a:t>
            </a:r>
          </a:p>
          <a:p>
            <a:r>
              <a:rPr lang="en-US" sz="2400" dirty="0">
                <a:solidFill>
                  <a:schemeClr val="tx1">
                    <a:lumMod val="50000"/>
                  </a:schemeClr>
                </a:solidFill>
              </a:rPr>
              <a:t>Schizophrenia, bipolar disorder, major depressive order, schizoaffective disorder, irritability associated with autism, Tourette’s disorder, Parkinson's disease psychosis</a:t>
            </a:r>
          </a:p>
          <a:p>
            <a:endParaRPr lang="en-US" dirty="0"/>
          </a:p>
        </p:txBody>
      </p:sp>
    </p:spTree>
    <p:extLst>
      <p:ext uri="{BB962C8B-B14F-4D97-AF65-F5344CB8AC3E}">
        <p14:creationId xmlns:p14="http://schemas.microsoft.com/office/powerpoint/2010/main" val="19590406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9FBE9-F0C8-46FC-92E4-2BB63E8EE1DA}"/>
              </a:ext>
            </a:extLst>
          </p:cNvPr>
          <p:cNvSpPr>
            <a:spLocks noGrp="1"/>
          </p:cNvSpPr>
          <p:nvPr>
            <p:ph type="title"/>
          </p:nvPr>
        </p:nvSpPr>
        <p:spPr/>
        <p:txBody>
          <a:bodyPr/>
          <a:lstStyle/>
          <a:p>
            <a:r>
              <a:rPr lang="en-US" dirty="0"/>
              <a:t>Antipsychotics</a:t>
            </a:r>
          </a:p>
        </p:txBody>
      </p:sp>
      <p:sp>
        <p:nvSpPr>
          <p:cNvPr id="3" name="Content Placeholder 2">
            <a:extLst>
              <a:ext uri="{FF2B5EF4-FFF2-40B4-BE49-F238E27FC236}">
                <a16:creationId xmlns:a16="http://schemas.microsoft.com/office/drawing/2014/main" id="{FC6A4B50-5EBA-49ED-965D-DEE872640A52}"/>
              </a:ext>
            </a:extLst>
          </p:cNvPr>
          <p:cNvSpPr>
            <a:spLocks noGrp="1"/>
          </p:cNvSpPr>
          <p:nvPr>
            <p:ph idx="1"/>
          </p:nvPr>
        </p:nvSpPr>
        <p:spPr>
          <a:xfrm>
            <a:off x="152400" y="992888"/>
            <a:ext cx="8839200" cy="3636261"/>
          </a:xfrm>
        </p:spPr>
        <p:txBody>
          <a:bodyPr/>
          <a:lstStyle/>
          <a:p>
            <a:pPr>
              <a:buNone/>
            </a:pPr>
            <a:r>
              <a:rPr lang="en-US" altLang="en-US" sz="1800" b="1" i="1" dirty="0">
                <a:solidFill>
                  <a:schemeClr val="tx1">
                    <a:lumMod val="50000"/>
                  </a:schemeClr>
                </a:solidFill>
              </a:rPr>
              <a:t>Class Summary:</a:t>
            </a:r>
            <a:endParaRPr lang="en-US" sz="1800" b="1" i="1" dirty="0">
              <a:solidFill>
                <a:schemeClr val="tx1">
                  <a:lumMod val="50000"/>
                </a:schemeClr>
              </a:solidFill>
            </a:endParaRPr>
          </a:p>
          <a:p>
            <a:r>
              <a:rPr lang="en-US" sz="1800" dirty="0">
                <a:solidFill>
                  <a:schemeClr val="tx1">
                    <a:lumMod val="50000"/>
                  </a:schemeClr>
                </a:solidFill>
              </a:rPr>
              <a:t>Inconclusive evidence remains regarding the overall effectiveness of second generation antipsychotics compared to first generation agents in terms of primary outcomes as seen in changes in rating scale scores, particularly when considering the length of many clinical studies</a:t>
            </a:r>
          </a:p>
          <a:p>
            <a:r>
              <a:rPr lang="en-US" sz="1800" dirty="0">
                <a:solidFill>
                  <a:schemeClr val="tx1">
                    <a:lumMod val="50000"/>
                  </a:schemeClr>
                </a:solidFill>
              </a:rPr>
              <a:t>However, second generation antipsychotics are associated with less extrapyramidal symptoms (EPS) than first generation antipsychotics</a:t>
            </a:r>
          </a:p>
          <a:p>
            <a:r>
              <a:rPr lang="en-US" sz="1800" dirty="0">
                <a:solidFill>
                  <a:schemeClr val="tx1">
                    <a:lumMod val="50000"/>
                  </a:schemeClr>
                </a:solidFill>
              </a:rPr>
              <a:t>The question of long-term adverse events with second generation antipsychotic use remains unresolved, particularly related to metabolic disorders</a:t>
            </a:r>
          </a:p>
          <a:p>
            <a:r>
              <a:rPr lang="en-US" sz="1800" dirty="0">
                <a:solidFill>
                  <a:schemeClr val="tx1">
                    <a:lumMod val="50000"/>
                  </a:schemeClr>
                </a:solidFill>
              </a:rPr>
              <a:t>Second generation antipsychotics have largely replaced first generation antipsychotics in the treatment of psychotic disorders, but the long-term effectiveness and adverse event profiles of these products have not been shown to be definitively better</a:t>
            </a:r>
          </a:p>
          <a:p>
            <a:endParaRPr lang="en-US" sz="1900" dirty="0"/>
          </a:p>
        </p:txBody>
      </p:sp>
    </p:spTree>
    <p:extLst>
      <p:ext uri="{BB962C8B-B14F-4D97-AF65-F5344CB8AC3E}">
        <p14:creationId xmlns:p14="http://schemas.microsoft.com/office/powerpoint/2010/main" val="26768523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88BDC-D3D3-47BB-AE04-D610A93A9A99}"/>
              </a:ext>
            </a:extLst>
          </p:cNvPr>
          <p:cNvSpPr>
            <a:spLocks noGrp="1"/>
          </p:cNvSpPr>
          <p:nvPr>
            <p:ph type="title"/>
          </p:nvPr>
        </p:nvSpPr>
        <p:spPr>
          <a:xfrm>
            <a:off x="431800" y="133350"/>
            <a:ext cx="8229600" cy="857250"/>
          </a:xfrm>
        </p:spPr>
        <p:txBody>
          <a:bodyPr/>
          <a:lstStyle/>
          <a:p>
            <a:r>
              <a:rPr lang="en-US" dirty="0"/>
              <a:t>Antipsychotics</a:t>
            </a:r>
          </a:p>
        </p:txBody>
      </p:sp>
      <p:sp>
        <p:nvSpPr>
          <p:cNvPr id="3" name="Content Placeholder 2">
            <a:extLst>
              <a:ext uri="{FF2B5EF4-FFF2-40B4-BE49-F238E27FC236}">
                <a16:creationId xmlns:a16="http://schemas.microsoft.com/office/drawing/2014/main" id="{2A48961C-FAA5-47C6-AE2B-36C9D35FBDC4}"/>
              </a:ext>
            </a:extLst>
          </p:cNvPr>
          <p:cNvSpPr>
            <a:spLocks noGrp="1"/>
          </p:cNvSpPr>
          <p:nvPr>
            <p:ph idx="1"/>
          </p:nvPr>
        </p:nvSpPr>
        <p:spPr>
          <a:xfrm>
            <a:off x="228600" y="990600"/>
            <a:ext cx="8839200" cy="3638550"/>
          </a:xfrm>
        </p:spPr>
        <p:txBody>
          <a:bodyPr/>
          <a:lstStyle/>
          <a:p>
            <a:pPr>
              <a:buNone/>
            </a:pPr>
            <a:r>
              <a:rPr lang="en-US" altLang="en-US" sz="1900" b="1" i="1" dirty="0">
                <a:solidFill>
                  <a:schemeClr val="tx1">
                    <a:lumMod val="50000"/>
                  </a:schemeClr>
                </a:solidFill>
              </a:rPr>
              <a:t>Class Summary:</a:t>
            </a:r>
            <a:endParaRPr lang="en-US" sz="1900" b="1" i="1" dirty="0">
              <a:solidFill>
                <a:schemeClr val="tx1">
                  <a:lumMod val="50000"/>
                </a:schemeClr>
              </a:solidFill>
            </a:endParaRPr>
          </a:p>
          <a:p>
            <a:r>
              <a:rPr lang="en-US" sz="1900" dirty="0">
                <a:solidFill>
                  <a:schemeClr val="tx1">
                    <a:lumMod val="50000"/>
                  </a:schemeClr>
                </a:solidFill>
              </a:rPr>
              <a:t>Inconclusive data exists to indicate which second generation antipsychotic agent to use first</a:t>
            </a:r>
          </a:p>
          <a:p>
            <a:r>
              <a:rPr lang="en-US" sz="1900" dirty="0">
                <a:solidFill>
                  <a:schemeClr val="tx1">
                    <a:lumMod val="50000"/>
                  </a:schemeClr>
                </a:solidFill>
              </a:rPr>
              <a:t>Clozapine is used for patients with treatment-resistant schizophrenia and in patients with recurrent suicidal behavior at high risk of suicide</a:t>
            </a:r>
          </a:p>
          <a:p>
            <a:r>
              <a:rPr lang="en-US" sz="1900" dirty="0">
                <a:solidFill>
                  <a:schemeClr val="tx1">
                    <a:lumMod val="50000"/>
                  </a:schemeClr>
                </a:solidFill>
              </a:rPr>
              <a:t>Clozapine is reserved for refractory patients due to reports of severe neutropenia and seizures occurring, patients taking it must have regular white blood cell and absolute neutrophil counts closely monitored</a:t>
            </a:r>
          </a:p>
          <a:p>
            <a:r>
              <a:rPr lang="en-US" sz="1900" dirty="0">
                <a:solidFill>
                  <a:schemeClr val="tx1">
                    <a:lumMod val="50000"/>
                  </a:schemeClr>
                </a:solidFill>
              </a:rPr>
              <a:t>Various guidelines exist to help in choosing the best individualized treatment for schizophrenia, bipolar disorder, or major depressive disorder</a:t>
            </a:r>
          </a:p>
          <a:p>
            <a:r>
              <a:rPr lang="en-US" sz="1900" dirty="0">
                <a:solidFill>
                  <a:schemeClr val="tx1">
                    <a:lumMod val="50000"/>
                  </a:schemeClr>
                </a:solidFill>
              </a:rPr>
              <a:t>Relative occurrences of adverse events may also be considered in product selection </a:t>
            </a:r>
          </a:p>
          <a:p>
            <a:endParaRPr lang="en-US" sz="1900" dirty="0"/>
          </a:p>
        </p:txBody>
      </p:sp>
    </p:spTree>
    <p:extLst>
      <p:ext uri="{BB962C8B-B14F-4D97-AF65-F5344CB8AC3E}">
        <p14:creationId xmlns:p14="http://schemas.microsoft.com/office/powerpoint/2010/main" val="4829041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effectLst/>
              </a:rPr>
              <a:t>Antipsychotics</a:t>
            </a:r>
            <a:br>
              <a:rPr lang="en-US" dirty="0">
                <a:effectLst/>
              </a:rPr>
            </a:br>
            <a:r>
              <a:rPr lang="en-US" i="1" dirty="0">
                <a:effectLst/>
              </a:rPr>
              <a:t>Atypical Long-Acting Injectable</a:t>
            </a:r>
            <a:br>
              <a:rPr lang="en-US" altLang="en-US" dirty="0">
                <a:solidFill>
                  <a:schemeClr val="tx1">
                    <a:lumMod val="50000"/>
                  </a:schemeClr>
                </a:solidFill>
              </a:rPr>
            </a:br>
            <a:endParaRPr lang="en-US" dirty="0"/>
          </a:p>
        </p:txBody>
      </p:sp>
      <p:sp>
        <p:nvSpPr>
          <p:cNvPr id="2" name="Subtitle 1">
            <a:extLst>
              <a:ext uri="{FF2B5EF4-FFF2-40B4-BE49-F238E27FC236}">
                <a16:creationId xmlns:a16="http://schemas.microsoft.com/office/drawing/2014/main" id="{18DD7326-FF94-462B-AED4-97CB7EE6E2C5}"/>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6049020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A0ED7-D733-4E6D-9574-DED1ABAC6715}"/>
              </a:ext>
            </a:extLst>
          </p:cNvPr>
          <p:cNvSpPr>
            <a:spLocks noGrp="1"/>
          </p:cNvSpPr>
          <p:nvPr>
            <p:ph type="title"/>
          </p:nvPr>
        </p:nvSpPr>
        <p:spPr/>
        <p:txBody>
          <a:bodyPr/>
          <a:lstStyle/>
          <a:p>
            <a:r>
              <a:rPr lang="en-US" sz="3200" dirty="0"/>
              <a:t>Antipsychotics, Atypical Long-Acting Injectable</a:t>
            </a:r>
            <a:endParaRPr lang="en-US" dirty="0"/>
          </a:p>
        </p:txBody>
      </p:sp>
      <p:graphicFrame>
        <p:nvGraphicFramePr>
          <p:cNvPr id="4" name="Content Placeholder 3">
            <a:extLst>
              <a:ext uri="{FF2B5EF4-FFF2-40B4-BE49-F238E27FC236}">
                <a16:creationId xmlns:a16="http://schemas.microsoft.com/office/drawing/2014/main" id="{3E3B05AE-BB44-4FC3-818E-A3C24A020505}"/>
              </a:ext>
            </a:extLst>
          </p:cNvPr>
          <p:cNvGraphicFramePr>
            <a:graphicFrameLocks noGrp="1"/>
          </p:cNvGraphicFramePr>
          <p:nvPr>
            <p:ph idx="1"/>
          </p:nvPr>
        </p:nvGraphicFramePr>
        <p:xfrm>
          <a:off x="2" y="996493"/>
          <a:ext cx="9143998" cy="3168651"/>
        </p:xfrm>
        <a:graphic>
          <a:graphicData uri="http://schemas.openxmlformats.org/drawingml/2006/table">
            <a:tbl>
              <a:tblPr firstRow="1" bandRow="1">
                <a:tableStyleId>{5C22544A-7EE6-4342-B048-85BDC9FD1C3A}</a:tableStyleId>
              </a:tblPr>
              <a:tblGrid>
                <a:gridCol w="1964266">
                  <a:extLst>
                    <a:ext uri="{9D8B030D-6E8A-4147-A177-3AD203B41FA5}">
                      <a16:colId xmlns:a16="http://schemas.microsoft.com/office/drawing/2014/main" val="20000"/>
                    </a:ext>
                  </a:extLst>
                </a:gridCol>
                <a:gridCol w="1794933">
                  <a:extLst>
                    <a:ext uri="{9D8B030D-6E8A-4147-A177-3AD203B41FA5}">
                      <a16:colId xmlns:a16="http://schemas.microsoft.com/office/drawing/2014/main" val="20001"/>
                    </a:ext>
                  </a:extLst>
                </a:gridCol>
                <a:gridCol w="1794933">
                  <a:extLst>
                    <a:ext uri="{9D8B030D-6E8A-4147-A177-3AD203B41FA5}">
                      <a16:colId xmlns:a16="http://schemas.microsoft.com/office/drawing/2014/main" val="20002"/>
                    </a:ext>
                  </a:extLst>
                </a:gridCol>
                <a:gridCol w="1794933">
                  <a:extLst>
                    <a:ext uri="{9D8B030D-6E8A-4147-A177-3AD203B41FA5}">
                      <a16:colId xmlns:a16="http://schemas.microsoft.com/office/drawing/2014/main" val="20003"/>
                    </a:ext>
                  </a:extLst>
                </a:gridCol>
                <a:gridCol w="1794933">
                  <a:extLst>
                    <a:ext uri="{9D8B030D-6E8A-4147-A177-3AD203B41FA5}">
                      <a16:colId xmlns:a16="http://schemas.microsoft.com/office/drawing/2014/main" val="20004"/>
                    </a:ext>
                  </a:extLst>
                </a:gridCol>
              </a:tblGrid>
              <a:tr h="262948">
                <a:tc>
                  <a:txBody>
                    <a:bodyPr/>
                    <a:lstStyle/>
                    <a:p>
                      <a:pPr marL="0" marR="0" algn="ctr">
                        <a:spcBef>
                          <a:spcPts val="200"/>
                        </a:spcBef>
                        <a:spcAft>
                          <a:spcPts val="200"/>
                        </a:spcAft>
                      </a:pPr>
                      <a:r>
                        <a:rPr lang="en-US" sz="1200" b="1" dirty="0">
                          <a:latin typeface="Arial"/>
                          <a:ea typeface="Times New Roman"/>
                          <a:cs typeface="Arial"/>
                        </a:rPr>
                        <a:t>Drug</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Manufacturer</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Other Indications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Schizophrenia </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Bipolar Disorder</a:t>
                      </a:r>
                    </a:p>
                  </a:txBody>
                  <a:tcPr marL="27305" marR="27305" marT="0" marB="0" anchor="ctr"/>
                </a:tc>
                <a:extLst>
                  <a:ext uri="{0D108BD9-81ED-4DB2-BD59-A6C34878D82A}">
                    <a16:rowId xmlns:a16="http://schemas.microsoft.com/office/drawing/2014/main" val="10000"/>
                  </a:ext>
                </a:extLst>
              </a:tr>
              <a:tr h="262948">
                <a:tc gridSpan="5">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Second Generation Antipsychotics – Long Acting Injectable</a:t>
                      </a:r>
                    </a:p>
                  </a:txBody>
                  <a:tcPr marL="27305" marR="2730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668361">
                <a:tc>
                  <a:txBody>
                    <a:bodyPr/>
                    <a:lstStyle/>
                    <a:p>
                      <a:pPr marL="0" marR="0">
                        <a:spcBef>
                          <a:spcPts val="200"/>
                        </a:spcBef>
                        <a:spcAft>
                          <a:spcPts val="200"/>
                        </a:spcAft>
                      </a:pPr>
                      <a:r>
                        <a:rPr lang="en-US" sz="1000" dirty="0">
                          <a:latin typeface="Arial" panose="020B0604020202020204" pitchFamily="34" charset="0"/>
                          <a:ea typeface="Times New Roman"/>
                          <a:cs typeface="Arial" panose="020B0604020202020204" pitchFamily="34" charset="0"/>
                        </a:rPr>
                        <a:t>aripiprazole ER (Abilify Maintena®)</a:t>
                      </a:r>
                    </a:p>
                  </a:txBody>
                  <a:tcPr marL="27305" marR="2730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Otsuka</a:t>
                      </a:r>
                    </a:p>
                  </a:txBody>
                  <a:tcPr marL="27305" marR="2730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27305" marR="2730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p>
                  </a:txBody>
                  <a:tcPr marL="27305" marR="27305" marT="0" marB="0" anchor="ctr"/>
                </a:tc>
                <a:tc>
                  <a:txBody>
                    <a:bodyPr/>
                    <a:lstStyle/>
                    <a:p>
                      <a:pPr algn="ct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X </a:t>
                      </a:r>
                    </a:p>
                    <a:p>
                      <a:pPr algn="ct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(maintenance treatment as monotherapy) </a:t>
                      </a:r>
                      <a:r>
                        <a:rPr lang="en-US" sz="1000" b="0" i="0" u="none" strike="noStrike" kern="1200" baseline="0">
                          <a:solidFill>
                            <a:schemeClr val="dk1"/>
                          </a:solidFill>
                          <a:latin typeface="Arial" panose="020B0604020202020204" pitchFamily="34" charset="0"/>
                          <a:ea typeface="+mn-ea"/>
                          <a:cs typeface="Arial" panose="020B0604020202020204" pitchFamily="34" charset="0"/>
                        </a:rPr>
                        <a:t>	</a:t>
                      </a:r>
                      <a:endParaRPr lang="en-US" sz="10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27305" marR="27305" marT="0" marB="0" anchor="ctr"/>
                </a:tc>
                <a:extLst>
                  <a:ext uri="{0D108BD9-81ED-4DB2-BD59-A6C34878D82A}">
                    <a16:rowId xmlns:a16="http://schemas.microsoft.com/office/drawing/2014/main" val="10002"/>
                  </a:ext>
                </a:extLst>
              </a:tr>
              <a:tr h="620668">
                <a:tc>
                  <a:txBody>
                    <a:bodyPr/>
                    <a:lstStyle/>
                    <a:p>
                      <a:pPr marL="0" marR="0">
                        <a:spcBef>
                          <a:spcPts val="200"/>
                        </a:spcBef>
                        <a:spcAft>
                          <a:spcPts val="200"/>
                        </a:spcAft>
                      </a:pPr>
                      <a:r>
                        <a:rPr lang="en-US" sz="1000" dirty="0">
                          <a:latin typeface="Arial" panose="020B0604020202020204" pitchFamily="34" charset="0"/>
                          <a:ea typeface="Times New Roman"/>
                          <a:cs typeface="Arial" panose="020B0604020202020204" pitchFamily="34" charset="0"/>
                        </a:rPr>
                        <a:t>aripiprazole lauroxil ER (Aristada™)</a:t>
                      </a:r>
                    </a:p>
                  </a:txBody>
                  <a:tcPr marL="27305" marR="2730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Alkermes</a:t>
                      </a:r>
                    </a:p>
                  </a:txBody>
                  <a:tcPr marL="27305" marR="2730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27305" marR="2730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p>
                  </a:txBody>
                  <a:tcPr marL="27305" marR="2730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27305" marR="27305" marT="0" marB="0" anchor="ctr"/>
                </a:tc>
                <a:extLst>
                  <a:ext uri="{0D108BD9-81ED-4DB2-BD59-A6C34878D82A}">
                    <a16:rowId xmlns:a16="http://schemas.microsoft.com/office/drawing/2014/main" val="10003"/>
                  </a:ext>
                </a:extLst>
              </a:tr>
              <a:tr h="856794">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aripiprazole lauroxil ER (Aristada Initio™) </a:t>
                      </a:r>
                      <a:r>
                        <a:rPr lang="en-US" sz="1000" b="0" i="0" u="none" strike="noStrike" kern="1200" baseline="0">
                          <a:solidFill>
                            <a:schemeClr val="dk1"/>
                          </a:solidFill>
                          <a:latin typeface="Arial" panose="020B0604020202020204" pitchFamily="34" charset="0"/>
                          <a:ea typeface="+mn-ea"/>
                          <a:cs typeface="Arial" panose="020B0604020202020204" pitchFamily="34" charset="0"/>
                        </a:rPr>
                        <a:t>	</a:t>
                      </a:r>
                      <a:endParaRPr lang="en-US" sz="10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27305" marR="2730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     Alkermes 	</a:t>
                      </a:r>
                    </a:p>
                    <a:p>
                      <a:pPr marL="0" marR="0" algn="ctr">
                        <a:spcBef>
                          <a:spcPts val="200"/>
                        </a:spcBef>
                        <a:spcAft>
                          <a:spcPts val="200"/>
                        </a:spcAft>
                      </a:pPr>
                      <a:endParaRPr lang="en-US" sz="1000" dirty="0">
                        <a:latin typeface="Arial" panose="020B0604020202020204" pitchFamily="34" charset="0"/>
                        <a:ea typeface="Times New Roman"/>
                        <a:cs typeface="Arial" panose="020B0604020202020204" pitchFamily="34" charset="0"/>
                      </a:endParaRPr>
                    </a:p>
                  </a:txBody>
                  <a:tcPr marL="27305" marR="2730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27305" marR="2730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X</a:t>
                      </a:r>
                    </a:p>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(for initial dose or select missed doses only</a:t>
                      </a:r>
                      <a:r>
                        <a:rPr lang="en-US" sz="1000" b="0" i="0" u="none" strike="noStrike" kern="1200" baseline="0">
                          <a:solidFill>
                            <a:schemeClr val="dk1"/>
                          </a:solidFill>
                          <a:latin typeface="Arial" panose="020B0604020202020204" pitchFamily="34" charset="0"/>
                          <a:ea typeface="+mn-ea"/>
                          <a:cs typeface="Arial" panose="020B0604020202020204" pitchFamily="34" charset="0"/>
                        </a:rPr>
                        <a:t>) </a:t>
                      </a:r>
                      <a:endParaRPr lang="en-US" sz="10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27305" marR="2730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27305" marR="27305" marT="0" marB="0" anchor="ctr"/>
                </a:tc>
                <a:extLst>
                  <a:ext uri="{0D108BD9-81ED-4DB2-BD59-A6C34878D82A}">
                    <a16:rowId xmlns:a16="http://schemas.microsoft.com/office/drawing/2014/main" val="4261469481"/>
                  </a:ext>
                </a:extLst>
              </a:tr>
              <a:tr h="496932">
                <a:tc>
                  <a:txBody>
                    <a:bodyPr/>
                    <a:lstStyle/>
                    <a:p>
                      <a:pPr marL="0" marR="0">
                        <a:spcBef>
                          <a:spcPts val="200"/>
                        </a:spcBef>
                        <a:spcAft>
                          <a:spcPts val="200"/>
                        </a:spcAft>
                      </a:pPr>
                      <a:r>
                        <a:rPr lang="en-US" sz="1000" dirty="0">
                          <a:latin typeface="Arial" panose="020B0604020202020204" pitchFamily="34" charset="0"/>
                          <a:ea typeface="Times New Roman"/>
                          <a:cs typeface="Arial" panose="020B0604020202020204" pitchFamily="34" charset="0"/>
                        </a:rPr>
                        <a:t>olanzapine</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(Zyprexa®</a:t>
                      </a:r>
                      <a:r>
                        <a:rPr lang="en-US" sz="1000" baseline="30000" dirty="0">
                          <a:latin typeface="Arial" panose="020B0604020202020204" pitchFamily="34" charset="0"/>
                          <a:ea typeface="Times New Roman"/>
                          <a:cs typeface="Arial" panose="020B0604020202020204" pitchFamily="34" charset="0"/>
                        </a:rPr>
                        <a:t> </a:t>
                      </a:r>
                      <a:r>
                        <a:rPr lang="en-US" sz="1000" dirty="0">
                          <a:latin typeface="Arial" panose="020B0604020202020204" pitchFamily="34" charset="0"/>
                          <a:ea typeface="Times New Roman"/>
                          <a:cs typeface="Arial" panose="020B0604020202020204" pitchFamily="34" charset="0"/>
                        </a:rPr>
                        <a:t>Relprevv)</a:t>
                      </a:r>
                    </a:p>
                  </a:txBody>
                  <a:tcPr marL="27305" marR="2730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Eli Lilly</a:t>
                      </a:r>
                    </a:p>
                  </a:txBody>
                  <a:tcPr marL="27305" marR="2730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27305" marR="2730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endParaRPr lang="en-US" sz="1000" dirty="0">
                        <a:latin typeface="Arial" panose="020B0604020202020204" pitchFamily="34" charset="0"/>
                        <a:ea typeface="Times New Roman"/>
                        <a:cs typeface="Arial" panose="020B0604020202020204" pitchFamily="34" charset="0"/>
                      </a:endParaRPr>
                    </a:p>
                  </a:txBody>
                  <a:tcPr marL="27305" marR="2730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27305" marR="27305"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626461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65FD9-8761-4F76-8612-88F38CD5EC02}"/>
              </a:ext>
            </a:extLst>
          </p:cNvPr>
          <p:cNvSpPr>
            <a:spLocks noGrp="1"/>
          </p:cNvSpPr>
          <p:nvPr>
            <p:ph type="title"/>
          </p:nvPr>
        </p:nvSpPr>
        <p:spPr/>
        <p:txBody>
          <a:bodyPr/>
          <a:lstStyle/>
          <a:p>
            <a:r>
              <a:rPr lang="en-US" sz="3200" dirty="0"/>
              <a:t>Antipsychotics, Atypical Long-Acting Injectable</a:t>
            </a:r>
            <a:endParaRPr lang="en-US" dirty="0"/>
          </a:p>
        </p:txBody>
      </p:sp>
      <p:graphicFrame>
        <p:nvGraphicFramePr>
          <p:cNvPr id="4" name="Content Placeholder 3">
            <a:extLst>
              <a:ext uri="{FF2B5EF4-FFF2-40B4-BE49-F238E27FC236}">
                <a16:creationId xmlns:a16="http://schemas.microsoft.com/office/drawing/2014/main" id="{372AAE30-6354-4272-B1FA-0B3A509879DE}"/>
              </a:ext>
            </a:extLst>
          </p:cNvPr>
          <p:cNvGraphicFramePr>
            <a:graphicFrameLocks noGrp="1"/>
          </p:cNvGraphicFramePr>
          <p:nvPr>
            <p:ph idx="1"/>
          </p:nvPr>
        </p:nvGraphicFramePr>
        <p:xfrm>
          <a:off x="76200" y="992889"/>
          <a:ext cx="9067801" cy="3394793"/>
        </p:xfrm>
        <a:graphic>
          <a:graphicData uri="http://schemas.openxmlformats.org/drawingml/2006/table">
            <a:tbl>
              <a:tblPr firstRow="1" bandRow="1">
                <a:tableStyleId>{5C22544A-7EE6-4342-B048-85BDC9FD1C3A}</a:tableStyleId>
              </a:tblPr>
              <a:tblGrid>
                <a:gridCol w="1888065">
                  <a:extLst>
                    <a:ext uri="{9D8B030D-6E8A-4147-A177-3AD203B41FA5}">
                      <a16:colId xmlns:a16="http://schemas.microsoft.com/office/drawing/2014/main" val="20000"/>
                    </a:ext>
                  </a:extLst>
                </a:gridCol>
                <a:gridCol w="1794934">
                  <a:extLst>
                    <a:ext uri="{9D8B030D-6E8A-4147-A177-3AD203B41FA5}">
                      <a16:colId xmlns:a16="http://schemas.microsoft.com/office/drawing/2014/main" val="20001"/>
                    </a:ext>
                  </a:extLst>
                </a:gridCol>
                <a:gridCol w="1794934">
                  <a:extLst>
                    <a:ext uri="{9D8B030D-6E8A-4147-A177-3AD203B41FA5}">
                      <a16:colId xmlns:a16="http://schemas.microsoft.com/office/drawing/2014/main" val="20002"/>
                    </a:ext>
                  </a:extLst>
                </a:gridCol>
                <a:gridCol w="1794934">
                  <a:extLst>
                    <a:ext uri="{9D8B030D-6E8A-4147-A177-3AD203B41FA5}">
                      <a16:colId xmlns:a16="http://schemas.microsoft.com/office/drawing/2014/main" val="20003"/>
                    </a:ext>
                  </a:extLst>
                </a:gridCol>
                <a:gridCol w="1794934">
                  <a:extLst>
                    <a:ext uri="{9D8B030D-6E8A-4147-A177-3AD203B41FA5}">
                      <a16:colId xmlns:a16="http://schemas.microsoft.com/office/drawing/2014/main" val="20004"/>
                    </a:ext>
                  </a:extLst>
                </a:gridCol>
              </a:tblGrid>
              <a:tr h="274774">
                <a:tc>
                  <a:txBody>
                    <a:bodyPr/>
                    <a:lstStyle/>
                    <a:p>
                      <a:pPr marL="0" marR="0" algn="ctr">
                        <a:spcBef>
                          <a:spcPts val="200"/>
                        </a:spcBef>
                        <a:spcAft>
                          <a:spcPts val="200"/>
                        </a:spcAft>
                      </a:pPr>
                      <a:r>
                        <a:rPr lang="en-US" sz="1200" b="1" dirty="0">
                          <a:latin typeface="Arial"/>
                          <a:ea typeface="Times New Roman"/>
                          <a:cs typeface="Arial"/>
                        </a:rPr>
                        <a:t>Drug</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Manufacturer</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Other Indications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Schizophrenia </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Bipolar Disorder</a:t>
                      </a:r>
                    </a:p>
                  </a:txBody>
                  <a:tcPr marL="27305" marR="27305" marT="0" marB="0" anchor="ctr"/>
                </a:tc>
                <a:extLst>
                  <a:ext uri="{0D108BD9-81ED-4DB2-BD59-A6C34878D82A}">
                    <a16:rowId xmlns:a16="http://schemas.microsoft.com/office/drawing/2014/main" val="10000"/>
                  </a:ext>
                </a:extLst>
              </a:tr>
              <a:tr h="274774">
                <a:tc gridSpan="5">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Second Generation Antipsychotics – Long Acting Injectable</a:t>
                      </a:r>
                    </a:p>
                  </a:txBody>
                  <a:tcPr marL="27305" marR="2730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57069">
                <a:tc>
                  <a:txBody>
                    <a:bodyPr/>
                    <a:lstStyle/>
                    <a:p>
                      <a:pPr marL="0" marR="0">
                        <a:spcBef>
                          <a:spcPts val="200"/>
                        </a:spcBef>
                        <a:spcAft>
                          <a:spcPts val="200"/>
                        </a:spcAft>
                      </a:pPr>
                      <a:r>
                        <a:rPr lang="en-US" sz="1000" dirty="0">
                          <a:latin typeface="Arial" panose="020B0604020202020204" pitchFamily="34" charset="0"/>
                          <a:ea typeface="Times New Roman"/>
                          <a:cs typeface="Arial" panose="020B0604020202020204" pitchFamily="34" charset="0"/>
                        </a:rPr>
                        <a:t>paliperidone palmitate (Invega Sustenna®)</a:t>
                      </a:r>
                    </a:p>
                  </a:txBody>
                  <a:tcPr marL="27305" marR="2730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Janssen</a:t>
                      </a:r>
                    </a:p>
                  </a:txBody>
                  <a:tcPr marL="27305" marR="2730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Schizoaffective disorder (monotherapy and as an adjunct to mood stabilizers or antidepressants)</a:t>
                      </a:r>
                    </a:p>
                  </a:txBody>
                  <a:tcPr marL="27305" marR="2730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endParaRPr lang="en-US" sz="1000" dirty="0">
                        <a:latin typeface="Arial" panose="020B0604020202020204" pitchFamily="34" charset="0"/>
                        <a:ea typeface="Times New Roman"/>
                        <a:cs typeface="Arial" panose="020B0604020202020204" pitchFamily="34" charset="0"/>
                      </a:endParaRPr>
                    </a:p>
                  </a:txBody>
                  <a:tcPr marL="27305" marR="2730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27305" marR="27305" marT="0" marB="0" anchor="ctr"/>
                </a:tc>
                <a:extLst>
                  <a:ext uri="{0D108BD9-81ED-4DB2-BD59-A6C34878D82A}">
                    <a16:rowId xmlns:a16="http://schemas.microsoft.com/office/drawing/2014/main" val="1287111573"/>
                  </a:ext>
                </a:extLst>
              </a:tr>
              <a:tr h="696337">
                <a:tc>
                  <a:txBody>
                    <a:bodyPr/>
                    <a:lstStyle/>
                    <a:p>
                      <a:pPr marL="0" marR="0">
                        <a:spcBef>
                          <a:spcPts val="200"/>
                        </a:spcBef>
                        <a:spcAft>
                          <a:spcPts val="200"/>
                        </a:spcAft>
                      </a:pPr>
                      <a:r>
                        <a:rPr lang="en-US" sz="1000" dirty="0">
                          <a:latin typeface="Arial" panose="020B0604020202020204" pitchFamily="34" charset="0"/>
                          <a:ea typeface="Times New Roman"/>
                          <a:cs typeface="Arial" panose="020B0604020202020204" pitchFamily="34" charset="0"/>
                        </a:rPr>
                        <a:t>paliperidone palmitate (Invega Trinza®)</a:t>
                      </a:r>
                    </a:p>
                  </a:txBody>
                  <a:tcPr marL="27305" marR="2730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Janssen</a:t>
                      </a:r>
                    </a:p>
                  </a:txBody>
                  <a:tcPr marL="27305" marR="2730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27305" marR="2730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(treatment in patients after they have been adequately treated with Invega Sustenna for ≥ 4 months)</a:t>
                      </a:r>
                    </a:p>
                  </a:txBody>
                  <a:tcPr marL="27305" marR="2730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27305" marR="27305" marT="0" marB="0" anchor="ctr"/>
                </a:tc>
                <a:extLst>
                  <a:ext uri="{0D108BD9-81ED-4DB2-BD59-A6C34878D82A}">
                    <a16:rowId xmlns:a16="http://schemas.microsoft.com/office/drawing/2014/main" val="463199917"/>
                  </a:ext>
                </a:extLst>
              </a:tr>
              <a:tr h="681319">
                <a:tc>
                  <a:txBody>
                    <a:bodyPr/>
                    <a:lstStyle/>
                    <a:p>
                      <a:pPr marL="0" marR="0">
                        <a:spcBef>
                          <a:spcPts val="200"/>
                        </a:spcBef>
                        <a:spcAft>
                          <a:spcPts val="200"/>
                        </a:spcAft>
                      </a:pPr>
                      <a:r>
                        <a:rPr lang="en-US" sz="1000" dirty="0">
                          <a:latin typeface="Arial" panose="020B0604020202020204" pitchFamily="34" charset="0"/>
                          <a:ea typeface="Times New Roman"/>
                          <a:cs typeface="Arial" panose="020B0604020202020204" pitchFamily="34" charset="0"/>
                        </a:rPr>
                        <a:t>risperidone microspheres</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(Risperdal</a:t>
                      </a:r>
                      <a:r>
                        <a:rPr lang="en-US" sz="1000" baseline="30000" dirty="0">
                          <a:latin typeface="Arial" panose="020B0604020202020204" pitchFamily="34" charset="0"/>
                          <a:ea typeface="Times New Roman"/>
                          <a:cs typeface="Arial" panose="020B0604020202020204" pitchFamily="34" charset="0"/>
                        </a:rPr>
                        <a:t> </a:t>
                      </a:r>
                      <a:r>
                        <a:rPr lang="en-US" sz="1000" dirty="0">
                          <a:latin typeface="Arial" panose="020B0604020202020204" pitchFamily="34" charset="0"/>
                          <a:ea typeface="Times New Roman"/>
                          <a:cs typeface="Arial" panose="020B0604020202020204" pitchFamily="34" charset="0"/>
                        </a:rPr>
                        <a:t>Consta®)</a:t>
                      </a:r>
                    </a:p>
                  </a:txBody>
                  <a:tcPr marL="27305" marR="2730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Janssen</a:t>
                      </a:r>
                    </a:p>
                  </a:txBody>
                  <a:tcPr marL="27305" marR="2730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27305" marR="2730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p>
                  </a:txBody>
                  <a:tcPr marL="27305" marR="2730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(maintenance treatment as monotherapy or in combination with lithium or valproate)</a:t>
                      </a:r>
                    </a:p>
                  </a:txBody>
                  <a:tcPr marL="27305" marR="27305" marT="0" marB="0" anchor="ctr"/>
                </a:tc>
                <a:extLst>
                  <a:ext uri="{0D108BD9-81ED-4DB2-BD59-A6C34878D82A}">
                    <a16:rowId xmlns:a16="http://schemas.microsoft.com/office/drawing/2014/main" val="10002"/>
                  </a:ext>
                </a:extLst>
              </a:tr>
              <a:tr h="792326">
                <a:tc>
                  <a:txBody>
                    <a:bodyPr/>
                    <a:lstStyle/>
                    <a:p>
                      <a:r>
                        <a:rPr lang="it-IT" sz="1000" b="0" i="0" u="none" strike="noStrike" kern="1200" baseline="0" dirty="0">
                          <a:solidFill>
                            <a:schemeClr val="dk1"/>
                          </a:solidFill>
                          <a:latin typeface="Arial" panose="020B0604020202020204" pitchFamily="34" charset="0"/>
                          <a:ea typeface="+mn-ea"/>
                          <a:cs typeface="Arial" panose="020B0604020202020204" pitchFamily="34" charset="0"/>
                        </a:rPr>
                        <a:t>risperidone ER suspension§ (Perseris™) 	</a:t>
                      </a:r>
                    </a:p>
                  </a:txBody>
                  <a:tcPr marL="27305" marR="27305" marT="0" marB="0" anchor="ctr"/>
                </a:tc>
                <a:tc>
                  <a:txBody>
                    <a:bodyPr/>
                    <a:lstStyle/>
                    <a:p>
                      <a:pPr algn="ct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       Indivior 	</a:t>
                      </a:r>
                    </a:p>
                  </a:txBody>
                  <a:tcPr marL="27305" marR="2730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27305" marR="2730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p>
                  </a:txBody>
                  <a:tcPr marL="27305" marR="2730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27305" marR="27305"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749105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65FD9-8761-4F76-8612-88F38CD5EC02}"/>
              </a:ext>
            </a:extLst>
          </p:cNvPr>
          <p:cNvSpPr>
            <a:spLocks noGrp="1"/>
          </p:cNvSpPr>
          <p:nvPr>
            <p:ph type="title"/>
          </p:nvPr>
        </p:nvSpPr>
        <p:spPr/>
        <p:txBody>
          <a:bodyPr/>
          <a:lstStyle/>
          <a:p>
            <a:r>
              <a:rPr lang="en-US" sz="3200" dirty="0"/>
              <a:t>Antipsychotics, Atypical Long-Acting Injectable</a:t>
            </a:r>
            <a:endParaRPr lang="en-US" dirty="0"/>
          </a:p>
        </p:txBody>
      </p:sp>
      <p:graphicFrame>
        <p:nvGraphicFramePr>
          <p:cNvPr id="4" name="Content Placeholder 3">
            <a:extLst>
              <a:ext uri="{FF2B5EF4-FFF2-40B4-BE49-F238E27FC236}">
                <a16:creationId xmlns:a16="http://schemas.microsoft.com/office/drawing/2014/main" id="{372AAE30-6354-4272-B1FA-0B3A509879DE}"/>
              </a:ext>
            </a:extLst>
          </p:cNvPr>
          <p:cNvGraphicFramePr>
            <a:graphicFrameLocks noGrp="1"/>
          </p:cNvGraphicFramePr>
          <p:nvPr>
            <p:ph idx="1"/>
          </p:nvPr>
        </p:nvGraphicFramePr>
        <p:xfrm>
          <a:off x="76200" y="992889"/>
          <a:ext cx="9067801" cy="2805068"/>
        </p:xfrm>
        <a:graphic>
          <a:graphicData uri="http://schemas.openxmlformats.org/drawingml/2006/table">
            <a:tbl>
              <a:tblPr firstRow="1" bandRow="1">
                <a:tableStyleId>{5C22544A-7EE6-4342-B048-85BDC9FD1C3A}</a:tableStyleId>
              </a:tblPr>
              <a:tblGrid>
                <a:gridCol w="1888065">
                  <a:extLst>
                    <a:ext uri="{9D8B030D-6E8A-4147-A177-3AD203B41FA5}">
                      <a16:colId xmlns:a16="http://schemas.microsoft.com/office/drawing/2014/main" val="20000"/>
                    </a:ext>
                  </a:extLst>
                </a:gridCol>
                <a:gridCol w="1540935">
                  <a:extLst>
                    <a:ext uri="{9D8B030D-6E8A-4147-A177-3AD203B41FA5}">
                      <a16:colId xmlns:a16="http://schemas.microsoft.com/office/drawing/2014/main" val="20001"/>
                    </a:ext>
                  </a:extLst>
                </a:gridCol>
                <a:gridCol w="1905000">
                  <a:extLst>
                    <a:ext uri="{9D8B030D-6E8A-4147-A177-3AD203B41FA5}">
                      <a16:colId xmlns:a16="http://schemas.microsoft.com/office/drawing/2014/main" val="2119052976"/>
                    </a:ext>
                  </a:extLst>
                </a:gridCol>
                <a:gridCol w="2133600">
                  <a:extLst>
                    <a:ext uri="{9D8B030D-6E8A-4147-A177-3AD203B41FA5}">
                      <a16:colId xmlns:a16="http://schemas.microsoft.com/office/drawing/2014/main" val="1771372696"/>
                    </a:ext>
                  </a:extLst>
                </a:gridCol>
                <a:gridCol w="1600201">
                  <a:extLst>
                    <a:ext uri="{9D8B030D-6E8A-4147-A177-3AD203B41FA5}">
                      <a16:colId xmlns:a16="http://schemas.microsoft.com/office/drawing/2014/main" val="3363166296"/>
                    </a:ext>
                  </a:extLst>
                </a:gridCol>
              </a:tblGrid>
              <a:tr h="274774">
                <a:tc>
                  <a:txBody>
                    <a:bodyPr/>
                    <a:lstStyle/>
                    <a:p>
                      <a:pPr marL="0" marR="0" algn="ctr">
                        <a:spcBef>
                          <a:spcPts val="200"/>
                        </a:spcBef>
                        <a:spcAft>
                          <a:spcPts val="200"/>
                        </a:spcAft>
                      </a:pPr>
                      <a:r>
                        <a:rPr lang="en-US" sz="1200" b="1" dirty="0">
                          <a:latin typeface="Arial"/>
                          <a:ea typeface="Times New Roman"/>
                          <a:cs typeface="Arial"/>
                        </a:rPr>
                        <a:t>Drug</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Manufacturer</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Other Indications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Schizophrenia </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Bipolar Disorder</a:t>
                      </a:r>
                    </a:p>
                  </a:txBody>
                  <a:tcPr marL="27305" marR="27305" marT="0" marB="0" anchor="ctr"/>
                </a:tc>
                <a:extLst>
                  <a:ext uri="{0D108BD9-81ED-4DB2-BD59-A6C34878D82A}">
                    <a16:rowId xmlns:a16="http://schemas.microsoft.com/office/drawing/2014/main" val="10000"/>
                  </a:ext>
                </a:extLst>
              </a:tr>
              <a:tr h="274774">
                <a:tc gridSpan="5">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Second Generation Antipsychotics – Long Acting Injectable</a:t>
                      </a:r>
                    </a:p>
                  </a:txBody>
                  <a:tcPr marL="27305" marR="2730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a:spcBef>
                          <a:spcPts val="200"/>
                        </a:spcBef>
                        <a:spcAft>
                          <a:spcPts val="200"/>
                        </a:spcAft>
                      </a:pPr>
                      <a:endParaRPr lang="en-US" sz="1000" b="1" dirty="0">
                        <a:latin typeface="Arial" panose="020B0604020202020204" pitchFamily="34" charset="0"/>
                        <a:ea typeface="Times New Roman"/>
                        <a:cs typeface="Arial" panose="020B0604020202020204" pitchFamily="34" charset="0"/>
                      </a:endParaRPr>
                    </a:p>
                  </a:txBody>
                  <a:tcPr marL="27305" marR="27305" marT="0" marB="0" anchor="ctr"/>
                </a:tc>
                <a:extLst>
                  <a:ext uri="{0D108BD9-81ED-4DB2-BD59-A6C34878D82A}">
                    <a16:rowId xmlns:a16="http://schemas.microsoft.com/office/drawing/2014/main" val="10001"/>
                  </a:ext>
                </a:extLst>
              </a:tr>
              <a:tr h="681319">
                <a:tc>
                  <a:txBody>
                    <a:bodyPr/>
                    <a:lstStyle/>
                    <a:p>
                      <a:endParaRPr lang="en-US" sz="1800" b="0" i="0" u="none" strike="noStrike" kern="1200" baseline="0" dirty="0">
                        <a:solidFill>
                          <a:schemeClr val="dk1"/>
                        </a:solidFill>
                        <a:latin typeface="+mn-lt"/>
                        <a:ea typeface="+mn-ea"/>
                        <a:cs typeface="+mn-cs"/>
                      </a:endParaRPr>
                    </a:p>
                    <a:p>
                      <a:pPr>
                        <a:spcBef>
                          <a:spcPts val="0"/>
                        </a:spcBef>
                        <a:spcAft>
                          <a:spcPts val="0"/>
                        </a:spcAft>
                      </a:pPr>
                      <a:r>
                        <a:rPr lang="en-US" sz="1000" kern="1200" dirty="0">
                          <a:solidFill>
                            <a:schemeClr val="dk1"/>
                          </a:solidFill>
                          <a:highlight>
                            <a:srgbClr val="00FFFF"/>
                          </a:highlight>
                          <a:latin typeface="Arial" panose="020B0604020202020204" pitchFamily="34" charset="0"/>
                          <a:ea typeface="+mn-ea"/>
                          <a:cs typeface="Arial" panose="020B0604020202020204" pitchFamily="34" charset="0"/>
                        </a:rPr>
                        <a:t>paliperidone palmitate (Invega </a:t>
                      </a:r>
                      <a:r>
                        <a:rPr lang="en-US" sz="1000" kern="1200" dirty="0" err="1">
                          <a:solidFill>
                            <a:schemeClr val="dk1"/>
                          </a:solidFill>
                          <a:highlight>
                            <a:srgbClr val="00FFFF"/>
                          </a:highlight>
                          <a:latin typeface="Arial" panose="020B0604020202020204" pitchFamily="34" charset="0"/>
                          <a:ea typeface="+mn-ea"/>
                          <a:cs typeface="Arial" panose="020B0604020202020204" pitchFamily="34" charset="0"/>
                        </a:rPr>
                        <a:t>Hafyera</a:t>
                      </a:r>
                      <a:r>
                        <a:rPr lang="en-US" sz="1000" kern="1200" dirty="0">
                          <a:solidFill>
                            <a:schemeClr val="dk1"/>
                          </a:solidFill>
                          <a:highlight>
                            <a:srgbClr val="00FFFF"/>
                          </a:highlight>
                          <a:latin typeface="Arial" panose="020B0604020202020204" pitchFamily="34" charset="0"/>
                          <a:ea typeface="+mn-ea"/>
                          <a:cs typeface="Arial" panose="020B0604020202020204" pitchFamily="34" charset="0"/>
                        </a:rPr>
                        <a:t>™) </a:t>
                      </a:r>
                      <a:r>
                        <a:rPr lang="en-US" sz="1800" b="0" i="0" u="none" strike="noStrike" kern="1200" baseline="0" dirty="0">
                          <a:solidFill>
                            <a:schemeClr val="dk1"/>
                          </a:solidFill>
                          <a:highlight>
                            <a:srgbClr val="00FFFF"/>
                          </a:highlight>
                          <a:latin typeface="+mn-lt"/>
                          <a:ea typeface="+mn-ea"/>
                          <a:cs typeface="+mn-cs"/>
                        </a:rPr>
                        <a:t>	</a:t>
                      </a:r>
                    </a:p>
                    <a:p>
                      <a:pPr marL="0" marR="0">
                        <a:spcBef>
                          <a:spcPts val="200"/>
                        </a:spcBef>
                        <a:spcAft>
                          <a:spcPts val="200"/>
                        </a:spcAft>
                      </a:pPr>
                      <a:endParaRPr lang="en-US" sz="1000" dirty="0">
                        <a:latin typeface="Arial" panose="020B0604020202020204" pitchFamily="34" charset="0"/>
                        <a:ea typeface="Times New Roman"/>
                        <a:cs typeface="Arial" panose="020B0604020202020204" pitchFamily="34" charset="0"/>
                      </a:endParaRPr>
                    </a:p>
                  </a:txBody>
                  <a:tcPr marL="27305" marR="2730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dirty="0">
                          <a:highlight>
                            <a:srgbClr val="00FFFF"/>
                          </a:highlight>
                          <a:latin typeface="Arial" panose="020B0604020202020204" pitchFamily="34" charset="0"/>
                          <a:ea typeface="Times New Roman"/>
                          <a:cs typeface="Arial" panose="020B0604020202020204" pitchFamily="34" charset="0"/>
                        </a:rPr>
                        <a:t>Janssen</a:t>
                      </a:r>
                    </a:p>
                    <a:p>
                      <a:pPr marL="0" marR="0" algn="ctr">
                        <a:spcBef>
                          <a:spcPts val="200"/>
                        </a:spcBef>
                        <a:spcAft>
                          <a:spcPts val="200"/>
                        </a:spcAft>
                      </a:pPr>
                      <a:endParaRPr lang="en-US" sz="1000" dirty="0">
                        <a:latin typeface="Arial" panose="020B0604020202020204" pitchFamily="34" charset="0"/>
                        <a:ea typeface="Times New Roman"/>
                        <a:cs typeface="Arial" panose="020B0604020202020204" pitchFamily="34" charset="0"/>
                      </a:endParaRPr>
                    </a:p>
                  </a:txBody>
                  <a:tcPr marL="27305" marR="2730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dirty="0">
                          <a:latin typeface="Arial" panose="020B0604020202020204" pitchFamily="34" charset="0"/>
                          <a:ea typeface="Times New Roman"/>
                          <a:cs typeface="Arial" panose="020B0604020202020204" pitchFamily="34" charset="0"/>
                        </a:rPr>
                        <a:t>--</a:t>
                      </a:r>
                    </a:p>
                  </a:txBody>
                  <a:tcPr marL="27305" marR="27305" marT="0" marB="0" anchor="ctr"/>
                </a:tc>
                <a:tc>
                  <a:txBody>
                    <a:bodyPr/>
                    <a:lstStyle/>
                    <a:p>
                      <a:pPr marL="0" marR="0" algn="ctr" defTabSz="914400" rtl="0" eaLnBrk="1" latinLnBrk="0" hangingPunct="1">
                        <a:spcBef>
                          <a:spcPts val="200"/>
                        </a:spcBef>
                        <a:spcAft>
                          <a:spcPts val="200"/>
                        </a:spcAft>
                      </a:pPr>
                      <a:r>
                        <a:rPr lang="en-US" sz="1000" kern="1200" dirty="0">
                          <a:solidFill>
                            <a:schemeClr val="dk1"/>
                          </a:solidFill>
                          <a:highlight>
                            <a:srgbClr val="00FFFF"/>
                          </a:highlight>
                          <a:latin typeface="Arial" panose="020B0604020202020204" pitchFamily="34" charset="0"/>
                          <a:ea typeface="+mn-ea"/>
                          <a:cs typeface="Arial" panose="020B0604020202020204" pitchFamily="34" charset="0"/>
                        </a:rPr>
                        <a:t>X</a:t>
                      </a:r>
                    </a:p>
                    <a:p>
                      <a:pPr marL="0" marR="0" algn="ctr" defTabSz="914400" rtl="0" eaLnBrk="1" latinLnBrk="0" hangingPunct="1">
                        <a:spcBef>
                          <a:spcPts val="200"/>
                        </a:spcBef>
                        <a:spcAft>
                          <a:spcPts val="200"/>
                        </a:spcAft>
                      </a:pPr>
                      <a:r>
                        <a:rPr lang="en-US" sz="1000" kern="1200" dirty="0">
                          <a:solidFill>
                            <a:schemeClr val="dk1"/>
                          </a:solidFill>
                          <a:highlight>
                            <a:srgbClr val="00FFFF"/>
                          </a:highlight>
                          <a:latin typeface="Arial" panose="020B0604020202020204" pitchFamily="34" charset="0"/>
                          <a:ea typeface="+mn-ea"/>
                          <a:cs typeface="Arial" panose="020B0604020202020204" pitchFamily="34" charset="0"/>
                        </a:rPr>
                        <a:t> Treatment of schizophrenia in adults after they have been adequately treated with: </a:t>
                      </a:r>
                    </a:p>
                    <a:p>
                      <a:pPr marL="0" marR="0" algn="ctr" defTabSz="914400" rtl="0" eaLnBrk="1" latinLnBrk="0" hangingPunct="1">
                        <a:spcBef>
                          <a:spcPts val="200"/>
                        </a:spcBef>
                        <a:spcAft>
                          <a:spcPts val="200"/>
                        </a:spcAft>
                      </a:pPr>
                      <a:r>
                        <a:rPr lang="en-US" sz="1000" kern="1200" dirty="0">
                          <a:solidFill>
                            <a:schemeClr val="dk1"/>
                          </a:solidFill>
                          <a:highlight>
                            <a:srgbClr val="00FFFF"/>
                          </a:highlight>
                          <a:latin typeface="Arial" panose="020B0604020202020204" pitchFamily="34" charset="0"/>
                          <a:ea typeface="+mn-ea"/>
                          <a:cs typeface="Arial" panose="020B0604020202020204" pitchFamily="34" charset="0"/>
                        </a:rPr>
                        <a:t>• A once-a-month paliperidone palmitate extended-release (PP1M) injectable suspension (e.g., Invega </a:t>
                      </a:r>
                      <a:r>
                        <a:rPr lang="en-US" sz="1000" kern="1200" dirty="0" err="1">
                          <a:solidFill>
                            <a:schemeClr val="dk1"/>
                          </a:solidFill>
                          <a:highlight>
                            <a:srgbClr val="00FFFF"/>
                          </a:highlight>
                          <a:latin typeface="Arial" panose="020B0604020202020204" pitchFamily="34" charset="0"/>
                          <a:ea typeface="+mn-ea"/>
                          <a:cs typeface="Arial" panose="020B0604020202020204" pitchFamily="34" charset="0"/>
                        </a:rPr>
                        <a:t>Sustenna</a:t>
                      </a:r>
                      <a:r>
                        <a:rPr lang="en-US" sz="1000" kern="1200" dirty="0">
                          <a:solidFill>
                            <a:schemeClr val="dk1"/>
                          </a:solidFill>
                          <a:highlight>
                            <a:srgbClr val="00FFFF"/>
                          </a:highlight>
                          <a:latin typeface="Arial" panose="020B0604020202020204" pitchFamily="34" charset="0"/>
                          <a:ea typeface="+mn-ea"/>
                          <a:cs typeface="Arial" panose="020B0604020202020204" pitchFamily="34" charset="0"/>
                        </a:rPr>
                        <a:t>®) for ≥ 4 months OR </a:t>
                      </a:r>
                    </a:p>
                    <a:p>
                      <a:pPr marL="0" marR="0" algn="ctr" defTabSz="914400" rtl="0" eaLnBrk="1" latinLnBrk="0" hangingPunct="1">
                        <a:spcBef>
                          <a:spcPts val="200"/>
                        </a:spcBef>
                        <a:spcAft>
                          <a:spcPts val="200"/>
                        </a:spcAft>
                      </a:pPr>
                      <a:r>
                        <a:rPr lang="en-US" sz="1000" kern="1200" dirty="0">
                          <a:solidFill>
                            <a:schemeClr val="dk1"/>
                          </a:solidFill>
                          <a:highlight>
                            <a:srgbClr val="00FFFF"/>
                          </a:highlight>
                          <a:latin typeface="Arial" panose="020B0604020202020204" pitchFamily="34" charset="0"/>
                          <a:ea typeface="+mn-ea"/>
                          <a:cs typeface="Arial" panose="020B0604020202020204" pitchFamily="34" charset="0"/>
                        </a:rPr>
                        <a:t>• An every-3-month paliperidone palmitate extended-release (PP3M) injectable suspension (e.g., Invega </a:t>
                      </a:r>
                      <a:r>
                        <a:rPr lang="en-US" sz="1000" kern="1200" dirty="0" err="1">
                          <a:solidFill>
                            <a:schemeClr val="dk1"/>
                          </a:solidFill>
                          <a:highlight>
                            <a:srgbClr val="00FFFF"/>
                          </a:highlight>
                          <a:latin typeface="Arial" panose="020B0604020202020204" pitchFamily="34" charset="0"/>
                          <a:ea typeface="+mn-ea"/>
                          <a:cs typeface="Arial" panose="020B0604020202020204" pitchFamily="34" charset="0"/>
                        </a:rPr>
                        <a:t>Trinza</a:t>
                      </a:r>
                      <a:r>
                        <a:rPr lang="en-US" sz="1000" kern="1200" dirty="0">
                          <a:solidFill>
                            <a:schemeClr val="dk1"/>
                          </a:solidFill>
                          <a:highlight>
                            <a:srgbClr val="00FFFF"/>
                          </a:highlight>
                          <a:latin typeface="Arial" panose="020B0604020202020204" pitchFamily="34" charset="0"/>
                          <a:ea typeface="+mn-ea"/>
                          <a:cs typeface="Arial" panose="020B0604020202020204" pitchFamily="34" charset="0"/>
                        </a:rPr>
                        <a:t>®) for ≥ one 3 month cycle</a:t>
                      </a:r>
                      <a:r>
                        <a:rPr lang="en-US" sz="1800" b="0" i="0" u="none" strike="noStrike" kern="1200" baseline="0" dirty="0">
                          <a:solidFill>
                            <a:schemeClr val="dk1"/>
                          </a:solidFill>
                          <a:highlight>
                            <a:srgbClr val="00FFFF"/>
                          </a:highlight>
                          <a:latin typeface="+mn-lt"/>
                          <a:ea typeface="+mn-ea"/>
                          <a:cs typeface="+mn-cs"/>
                        </a:rPr>
                        <a:t>	</a:t>
                      </a:r>
                      <a:endParaRPr lang="en-US" sz="1000" dirty="0">
                        <a:latin typeface="Arial" panose="020B0604020202020204" pitchFamily="34" charset="0"/>
                        <a:ea typeface="Times New Roman"/>
                        <a:cs typeface="Arial" panose="020B0604020202020204" pitchFamily="34" charset="0"/>
                      </a:endParaRPr>
                    </a:p>
                  </a:txBody>
                  <a:tcPr marL="27305" marR="2730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dirty="0">
                          <a:latin typeface="Arial" panose="020B0604020202020204" pitchFamily="34" charset="0"/>
                          <a:ea typeface="Times New Roman"/>
                          <a:cs typeface="Arial" panose="020B0604020202020204" pitchFamily="34" charset="0"/>
                        </a:rPr>
                        <a:t>--</a:t>
                      </a:r>
                    </a:p>
                  </a:txBody>
                  <a:tcPr marL="27305" marR="27305" marT="0" marB="0" anchor="ctr"/>
                </a:tc>
                <a:extLst>
                  <a:ext uri="{0D108BD9-81ED-4DB2-BD59-A6C34878D82A}">
                    <a16:rowId xmlns:a16="http://schemas.microsoft.com/office/drawing/2014/main" val="2550540178"/>
                  </a:ext>
                </a:extLst>
              </a:tr>
            </a:tbl>
          </a:graphicData>
        </a:graphic>
      </p:graphicFrame>
    </p:spTree>
    <p:extLst>
      <p:ext uri="{BB962C8B-B14F-4D97-AF65-F5344CB8AC3E}">
        <p14:creationId xmlns:p14="http://schemas.microsoft.com/office/powerpoint/2010/main" val="38755336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FDAA7-7A2F-475C-B42D-B406FA95DC7A}"/>
              </a:ext>
            </a:extLst>
          </p:cNvPr>
          <p:cNvSpPr>
            <a:spLocks noGrp="1"/>
          </p:cNvSpPr>
          <p:nvPr>
            <p:ph type="title"/>
          </p:nvPr>
        </p:nvSpPr>
        <p:spPr/>
        <p:txBody>
          <a:bodyPr/>
          <a:lstStyle/>
          <a:p>
            <a:r>
              <a:rPr lang="en-US" sz="3200" dirty="0"/>
              <a:t>Antipsychotics, Atypical Long-Acting Injectable</a:t>
            </a:r>
            <a:endParaRPr lang="en-US" dirty="0"/>
          </a:p>
        </p:txBody>
      </p:sp>
      <p:sp>
        <p:nvSpPr>
          <p:cNvPr id="3" name="Content Placeholder 2">
            <a:extLst>
              <a:ext uri="{FF2B5EF4-FFF2-40B4-BE49-F238E27FC236}">
                <a16:creationId xmlns:a16="http://schemas.microsoft.com/office/drawing/2014/main" id="{C70D82B8-1B56-4FB7-B246-C5BC4980490C}"/>
              </a:ext>
            </a:extLst>
          </p:cNvPr>
          <p:cNvSpPr>
            <a:spLocks noGrp="1"/>
          </p:cNvSpPr>
          <p:nvPr>
            <p:ph idx="1"/>
          </p:nvPr>
        </p:nvSpPr>
        <p:spPr>
          <a:xfrm>
            <a:off x="457200" y="819150"/>
            <a:ext cx="8229600" cy="3962400"/>
          </a:xfrm>
        </p:spPr>
        <p:txBody>
          <a:bodyPr/>
          <a:lstStyle/>
          <a:p>
            <a:pPr>
              <a:buNone/>
            </a:pPr>
            <a:r>
              <a:rPr lang="en-US" altLang="en-US" sz="2000" b="1" i="1" dirty="0">
                <a:solidFill>
                  <a:schemeClr val="tx1">
                    <a:lumMod val="50000"/>
                  </a:schemeClr>
                </a:solidFill>
              </a:rPr>
              <a:t>Class Summary:</a:t>
            </a:r>
            <a:endParaRPr lang="en-US" sz="2000" b="1" i="1" dirty="0">
              <a:solidFill>
                <a:schemeClr val="tx1">
                  <a:lumMod val="50000"/>
                </a:schemeClr>
              </a:solidFill>
            </a:endParaRPr>
          </a:p>
          <a:p>
            <a:r>
              <a:rPr lang="en-US" sz="2000" dirty="0">
                <a:solidFill>
                  <a:schemeClr val="tx1">
                    <a:lumMod val="50000"/>
                  </a:schemeClr>
                </a:solidFill>
              </a:rPr>
              <a:t>There are not enough comparative data to support distinctions among the injectable second-generation antipsychotics</a:t>
            </a:r>
          </a:p>
          <a:p>
            <a:r>
              <a:rPr lang="en-US" sz="2000" dirty="0">
                <a:solidFill>
                  <a:schemeClr val="tx1">
                    <a:lumMod val="50000"/>
                  </a:schemeClr>
                </a:solidFill>
              </a:rPr>
              <a:t>A meta-analysis evaluated the impact of long-acting injectable antipsychotic frequency on efficacy and other outcomes</a:t>
            </a:r>
          </a:p>
          <a:p>
            <a:r>
              <a:rPr lang="en-US" sz="2000" dirty="0">
                <a:solidFill>
                  <a:schemeClr val="tx1">
                    <a:lumMod val="50000"/>
                  </a:schemeClr>
                </a:solidFill>
              </a:rPr>
              <a:t>No differences were found in psychotic symptoms or quality of life between injectables dosed every 2 or 4 weeks</a:t>
            </a:r>
          </a:p>
          <a:p>
            <a:r>
              <a:rPr lang="en-US" sz="2000" dirty="0">
                <a:solidFill>
                  <a:schemeClr val="tx1">
                    <a:lumMod val="50000"/>
                  </a:schemeClr>
                </a:solidFill>
              </a:rPr>
              <a:t>Safety analyses were also very similar, with the exception of injection-site pain, which was lower with every 2-week formulations compared to every 4-week formulations </a:t>
            </a:r>
          </a:p>
          <a:p>
            <a:r>
              <a:rPr lang="en-US" sz="2000" dirty="0">
                <a:solidFill>
                  <a:schemeClr val="tx1">
                    <a:lumMod val="50000"/>
                  </a:schemeClr>
                </a:solidFill>
              </a:rPr>
              <a:t>Overall, data is very limited</a:t>
            </a:r>
          </a:p>
          <a:p>
            <a:endParaRPr lang="en-US" sz="2000" dirty="0"/>
          </a:p>
          <a:p>
            <a:endParaRPr lang="en-US" sz="2000" dirty="0"/>
          </a:p>
        </p:txBody>
      </p:sp>
    </p:spTree>
    <p:extLst>
      <p:ext uri="{BB962C8B-B14F-4D97-AF65-F5344CB8AC3E}">
        <p14:creationId xmlns:p14="http://schemas.microsoft.com/office/powerpoint/2010/main" val="292022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Magellan Class Reviews</a:t>
            </a:r>
          </a:p>
        </p:txBody>
      </p:sp>
      <p:sp>
        <p:nvSpPr>
          <p:cNvPr id="6" name="Content Placeholder 5"/>
          <p:cNvSpPr>
            <a:spLocks noGrp="1"/>
          </p:cNvSpPr>
          <p:nvPr>
            <p:ph idx="1"/>
          </p:nvPr>
        </p:nvSpPr>
        <p:spPr>
          <a:xfrm>
            <a:off x="457200" y="626238"/>
            <a:ext cx="8229600" cy="3733801"/>
          </a:xfrm>
        </p:spPr>
        <p:txBody>
          <a:bodyPr lIns="91440" tIns="45720" rIns="91440" bIns="45720" anchor="t"/>
          <a:lstStyle/>
          <a:p>
            <a:pPr>
              <a:spcBef>
                <a:spcPct val="0"/>
              </a:spcBef>
              <a:buClrTx/>
              <a:buNone/>
            </a:pPr>
            <a:r>
              <a:rPr lang="en-US" altLang="en-US" sz="2400" b="1" i="1" dirty="0">
                <a:solidFill>
                  <a:schemeClr val="tx1">
                    <a:lumMod val="50000"/>
                  </a:schemeClr>
                </a:solidFill>
              </a:rPr>
              <a:t>Classes for Review: Supplemental Rebate Class Reviews</a:t>
            </a:r>
          </a:p>
          <a:p>
            <a:r>
              <a:rPr lang="en-US" sz="2000" dirty="0">
                <a:solidFill>
                  <a:srgbClr val="000000"/>
                </a:solidFill>
              </a:rPr>
              <a:t>Analgesics, Narcotics Long Acting</a:t>
            </a:r>
          </a:p>
          <a:p>
            <a:r>
              <a:rPr lang="en-US" sz="2000" dirty="0">
                <a:solidFill>
                  <a:srgbClr val="000000"/>
                </a:solidFill>
              </a:rPr>
              <a:t>Antibiotics, Inhaled</a:t>
            </a:r>
            <a:r>
              <a:rPr lang="en-US" altLang="en-US" sz="2000" dirty="0">
                <a:solidFill>
                  <a:srgbClr val="000000"/>
                </a:solidFill>
              </a:rPr>
              <a:t>	</a:t>
            </a:r>
          </a:p>
          <a:p>
            <a:r>
              <a:rPr lang="en-US" sz="2000" dirty="0">
                <a:solidFill>
                  <a:srgbClr val="000000"/>
                </a:solidFill>
              </a:rPr>
              <a:t>Anticoagulants</a:t>
            </a:r>
          </a:p>
          <a:p>
            <a:r>
              <a:rPr lang="en-US" sz="2000" dirty="0">
                <a:solidFill>
                  <a:srgbClr val="000000"/>
                </a:solidFill>
              </a:rPr>
              <a:t>Antimigraine Agents, CGRPs</a:t>
            </a:r>
          </a:p>
          <a:p>
            <a:pPr>
              <a:spcBef>
                <a:spcPts val="0"/>
              </a:spcBef>
            </a:pPr>
            <a:r>
              <a:rPr lang="en-US" sz="2000" dirty="0">
                <a:solidFill>
                  <a:srgbClr val="000000"/>
                </a:solidFill>
              </a:rPr>
              <a:t>Antipsychotics Long Acting Injectables</a:t>
            </a:r>
          </a:p>
          <a:p>
            <a:r>
              <a:rPr lang="en-US" sz="2000" dirty="0">
                <a:solidFill>
                  <a:srgbClr val="000000"/>
                </a:solidFill>
              </a:rPr>
              <a:t>Antipsychotics Second Generation Oral</a:t>
            </a:r>
          </a:p>
          <a:p>
            <a:r>
              <a:rPr lang="en-US" sz="2000" dirty="0">
                <a:solidFill>
                  <a:srgbClr val="000000"/>
                </a:solidFill>
              </a:rPr>
              <a:t>COPD Agents</a:t>
            </a:r>
          </a:p>
          <a:p>
            <a:r>
              <a:rPr lang="en-US" sz="2000" dirty="0">
                <a:solidFill>
                  <a:srgbClr val="000000"/>
                </a:solidFill>
              </a:rPr>
              <a:t>Cytokine and CAM Antagonists</a:t>
            </a:r>
          </a:p>
          <a:p>
            <a:r>
              <a:rPr lang="en-US" sz="2000" dirty="0">
                <a:solidFill>
                  <a:srgbClr val="000000"/>
                </a:solidFill>
              </a:rPr>
              <a:t>Epinephrine, Self-Injected</a:t>
            </a:r>
          </a:p>
          <a:p>
            <a:r>
              <a:rPr lang="en-US" sz="2000" dirty="0">
                <a:solidFill>
                  <a:srgbClr val="000000"/>
                </a:solidFill>
              </a:rPr>
              <a:t>Glucagon Agents</a:t>
            </a:r>
          </a:p>
          <a:p>
            <a:endParaRPr lang="en-US" sz="1700" dirty="0">
              <a:solidFill>
                <a:srgbClr val="000000"/>
              </a:solidFill>
            </a:endParaRPr>
          </a:p>
        </p:txBody>
      </p:sp>
      <p:sp>
        <p:nvSpPr>
          <p:cNvPr id="2" name="Content Placeholder 2">
            <a:extLst>
              <a:ext uri="{FF2B5EF4-FFF2-40B4-BE49-F238E27FC236}">
                <a16:creationId xmlns:a16="http://schemas.microsoft.com/office/drawing/2014/main" id="{ECDED3C2-9398-4725-BE7D-203201A205F6}"/>
              </a:ext>
            </a:extLst>
          </p:cNvPr>
          <p:cNvSpPr txBox="1">
            <a:spLocks/>
          </p:cNvSpPr>
          <p:nvPr/>
        </p:nvSpPr>
        <p:spPr>
          <a:xfrm>
            <a:off x="4885963" y="564264"/>
            <a:ext cx="4258037" cy="3886200"/>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50000"/>
                  </a:schemeClr>
                </a:solidFill>
                <a:latin typeface="+mn-lt"/>
                <a:ea typeface="+mn-ea"/>
                <a:cs typeface="Arial" panose="020B0604020202020204" pitchFamily="34" charset="0"/>
              </a:defRPr>
            </a:lvl1pPr>
            <a:lvl2pPr marL="742950" indent="-285750" algn="l" defTabSz="914400" rtl="0" eaLnBrk="1" latinLnBrk="0" hangingPunct="1">
              <a:spcBef>
                <a:spcPct val="20000"/>
              </a:spcBef>
              <a:buSzPct val="70000"/>
              <a:buFont typeface="Courier New" panose="02070309020205020404" pitchFamily="49" charset="0"/>
              <a:buChar char="o"/>
              <a:defRPr sz="2200" kern="1200">
                <a:solidFill>
                  <a:schemeClr val="tx1">
                    <a:lumMod val="50000"/>
                  </a:schemeClr>
                </a:solidFill>
                <a:latin typeface="+mn-lt"/>
                <a:ea typeface="+mn-ea"/>
                <a:cs typeface="Arial" panose="020B0604020202020204" pitchFamily="34" charset="0"/>
              </a:defRPr>
            </a:lvl2pPr>
            <a:lvl3pPr marL="1143000" indent="-228600" algn="l" defTabSz="914400" rtl="0" eaLnBrk="1" latinLnBrk="0" hangingPunct="1">
              <a:spcBef>
                <a:spcPct val="20000"/>
              </a:spcBef>
              <a:buSzPct val="70000"/>
              <a:buFont typeface="Wingdings" panose="05000000000000000000" pitchFamily="2" charset="2"/>
              <a:buChar char="§"/>
              <a:defRPr sz="2000" kern="1200">
                <a:solidFill>
                  <a:schemeClr val="tx1">
                    <a:lumMod val="50000"/>
                  </a:schemeClr>
                </a:solidFill>
                <a:latin typeface="+mn-lt"/>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lumMod val="50000"/>
                  </a:schemeClr>
                </a:solidFill>
                <a:latin typeface="+mn-lt"/>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50000"/>
                  </a:schemeClr>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buNone/>
            </a:pPr>
            <a:endParaRPr lang="en-US" altLang="en-US" sz="2000" b="1" i="1" dirty="0"/>
          </a:p>
          <a:p>
            <a:r>
              <a:rPr lang="en-US" sz="2000" dirty="0">
                <a:solidFill>
                  <a:srgbClr val="000000"/>
                </a:solidFill>
                <a:ea typeface="+mn-lt"/>
                <a:cs typeface="+mn-lt"/>
              </a:rPr>
              <a:t>Glucocorticoids, Inhaled</a:t>
            </a:r>
            <a:endParaRPr lang="en-US" sz="2000" dirty="0">
              <a:solidFill>
                <a:srgbClr val="000000"/>
              </a:solidFill>
            </a:endParaRPr>
          </a:p>
          <a:p>
            <a:r>
              <a:rPr lang="en-US" sz="2000" dirty="0">
                <a:solidFill>
                  <a:srgbClr val="000000"/>
                </a:solidFill>
                <a:cs typeface="Arial"/>
              </a:rPr>
              <a:t>Growth Hormone</a:t>
            </a:r>
          </a:p>
          <a:p>
            <a:r>
              <a:rPr lang="en-US" sz="2000" dirty="0">
                <a:solidFill>
                  <a:srgbClr val="000000"/>
                </a:solidFill>
                <a:cs typeface="Arial"/>
              </a:rPr>
              <a:t>Hepatitis C Agents (Direct Acting)</a:t>
            </a:r>
          </a:p>
          <a:p>
            <a:pPr>
              <a:spcBef>
                <a:spcPts val="0"/>
              </a:spcBef>
            </a:pPr>
            <a:r>
              <a:rPr lang="en-US" sz="2000" dirty="0">
                <a:solidFill>
                  <a:srgbClr val="000000"/>
                </a:solidFill>
                <a:cs typeface="Arial"/>
              </a:rPr>
              <a:t>Hypoglycemics, Incretin Mimetics/Enhancers</a:t>
            </a:r>
          </a:p>
          <a:p>
            <a:r>
              <a:rPr lang="en-US" sz="2000" dirty="0">
                <a:solidFill>
                  <a:srgbClr val="000000"/>
                </a:solidFill>
                <a:cs typeface="Arial"/>
              </a:rPr>
              <a:t>Hypoglycemics, Insulin and Related Agents</a:t>
            </a:r>
          </a:p>
          <a:p>
            <a:r>
              <a:rPr lang="en-US" sz="2000" dirty="0">
                <a:solidFill>
                  <a:srgbClr val="000000"/>
                </a:solidFill>
                <a:cs typeface="Arial"/>
              </a:rPr>
              <a:t>Opioid Dependence Treatments</a:t>
            </a:r>
          </a:p>
          <a:p>
            <a:r>
              <a:rPr lang="en-US" sz="2000" dirty="0">
                <a:solidFill>
                  <a:srgbClr val="000000"/>
                </a:solidFill>
                <a:cs typeface="Arial"/>
              </a:rPr>
              <a:t>Pancreatic Enzymes </a:t>
            </a:r>
          </a:p>
          <a:p>
            <a:r>
              <a:rPr lang="en-US" sz="2000" dirty="0">
                <a:solidFill>
                  <a:srgbClr val="000000"/>
                </a:solidFill>
                <a:cs typeface="Arial"/>
              </a:rPr>
              <a:t>Progestational Agents</a:t>
            </a:r>
          </a:p>
          <a:p>
            <a:r>
              <a:rPr lang="en-US" sz="2000" dirty="0">
                <a:solidFill>
                  <a:srgbClr val="000000"/>
                </a:solidFill>
                <a:cs typeface="Arial"/>
              </a:rPr>
              <a:t>Stimulants and Related Agents</a:t>
            </a:r>
          </a:p>
          <a:p>
            <a:pPr marL="0" indent="0">
              <a:buNone/>
            </a:pPr>
            <a:endParaRPr lang="en-US" sz="2000" dirty="0"/>
          </a:p>
        </p:txBody>
      </p:sp>
    </p:spTree>
    <p:extLst>
      <p:ext uri="{BB962C8B-B14F-4D97-AF65-F5344CB8AC3E}">
        <p14:creationId xmlns:p14="http://schemas.microsoft.com/office/powerpoint/2010/main" val="36212778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FDAA7-7A2F-475C-B42D-B406FA95DC7A}"/>
              </a:ext>
            </a:extLst>
          </p:cNvPr>
          <p:cNvSpPr>
            <a:spLocks noGrp="1"/>
          </p:cNvSpPr>
          <p:nvPr>
            <p:ph type="title"/>
          </p:nvPr>
        </p:nvSpPr>
        <p:spPr/>
        <p:txBody>
          <a:bodyPr/>
          <a:lstStyle/>
          <a:p>
            <a:r>
              <a:rPr lang="en-US" sz="3200" dirty="0"/>
              <a:t>Antipsychotics, Atypical Long-Acting Injectable</a:t>
            </a:r>
            <a:endParaRPr lang="en-US" dirty="0"/>
          </a:p>
        </p:txBody>
      </p:sp>
      <p:sp>
        <p:nvSpPr>
          <p:cNvPr id="3" name="Content Placeholder 2">
            <a:extLst>
              <a:ext uri="{FF2B5EF4-FFF2-40B4-BE49-F238E27FC236}">
                <a16:creationId xmlns:a16="http://schemas.microsoft.com/office/drawing/2014/main" id="{C70D82B8-1B56-4FB7-B246-C5BC4980490C}"/>
              </a:ext>
            </a:extLst>
          </p:cNvPr>
          <p:cNvSpPr>
            <a:spLocks noGrp="1"/>
          </p:cNvSpPr>
          <p:nvPr>
            <p:ph idx="1"/>
          </p:nvPr>
        </p:nvSpPr>
        <p:spPr>
          <a:xfrm>
            <a:off x="457200" y="819150"/>
            <a:ext cx="8229600" cy="3962400"/>
          </a:xfrm>
        </p:spPr>
        <p:txBody>
          <a:bodyPr/>
          <a:lstStyle/>
          <a:p>
            <a:pPr>
              <a:buNone/>
            </a:pPr>
            <a:r>
              <a:rPr lang="en-US" altLang="en-US" sz="2000" b="1" i="1" dirty="0"/>
              <a:t>New Product</a:t>
            </a:r>
            <a:r>
              <a:rPr lang="en-US" altLang="en-US" sz="2000" b="1" i="1" dirty="0">
                <a:solidFill>
                  <a:schemeClr val="tx1">
                    <a:lumMod val="50000"/>
                  </a:schemeClr>
                </a:solidFill>
              </a:rPr>
              <a:t>:</a:t>
            </a:r>
            <a:endParaRPr lang="en-US" sz="2000" b="1" i="1" dirty="0">
              <a:solidFill>
                <a:schemeClr val="tx1">
                  <a:lumMod val="50000"/>
                </a:schemeClr>
              </a:solidFill>
            </a:endParaRPr>
          </a:p>
          <a:p>
            <a:pPr marR="0" lvl="0" fontAlgn="base">
              <a:spcBef>
                <a:spcPts val="0"/>
              </a:spcBef>
              <a:buClr>
                <a:srgbClr val="000000"/>
              </a:buClr>
            </a:pPr>
            <a:r>
              <a:rPr lang="en-US" sz="2000" dirty="0"/>
              <a:t>Invega </a:t>
            </a:r>
            <a:r>
              <a:rPr lang="en-US" sz="2000" dirty="0" err="1"/>
              <a:t>Hafyera</a:t>
            </a:r>
            <a:r>
              <a:rPr lang="en-US" sz="2000" dirty="0"/>
              <a:t> is a new formulation of paliperidone palmitate approved as an every 6-month injection for the treatment of schizophrenia in adults after patients have been treated with Invega </a:t>
            </a:r>
            <a:r>
              <a:rPr lang="en-US" sz="2000" dirty="0" err="1"/>
              <a:t>Sustenna</a:t>
            </a:r>
            <a:r>
              <a:rPr lang="en-US" sz="2000" dirty="0"/>
              <a:t> (once-monthly) or Invega </a:t>
            </a:r>
            <a:r>
              <a:rPr lang="en-US" sz="2000" dirty="0" err="1"/>
              <a:t>Trinza</a:t>
            </a:r>
            <a:r>
              <a:rPr lang="en-US" sz="2000" dirty="0"/>
              <a:t> (every 3-month) regimen.  Invega </a:t>
            </a:r>
            <a:r>
              <a:rPr lang="en-US" sz="2000" dirty="0" err="1"/>
              <a:t>Hafyera</a:t>
            </a:r>
            <a:r>
              <a:rPr lang="en-US" sz="2000" dirty="0"/>
              <a:t> is approved as an injectable suspension of 1,092mg/3.5mL and 1,560 mg/5mL single dose prefilled syringes.  </a:t>
            </a:r>
          </a:p>
          <a:p>
            <a:endParaRPr lang="en-US" sz="2000" dirty="0"/>
          </a:p>
        </p:txBody>
      </p:sp>
    </p:spTree>
    <p:extLst>
      <p:ext uri="{BB962C8B-B14F-4D97-AF65-F5344CB8AC3E}">
        <p14:creationId xmlns:p14="http://schemas.microsoft.com/office/powerpoint/2010/main" val="31391063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Antipsychotics</a:t>
            </a:r>
            <a:br>
              <a:rPr lang="en-US" dirty="0"/>
            </a:br>
            <a:r>
              <a:rPr lang="en-US" i="1" dirty="0">
                <a:uFillTx/>
              </a:rPr>
              <a:t>Second Generation Oral</a:t>
            </a:r>
            <a:endParaRPr lang="en-US" dirty="0"/>
          </a:p>
        </p:txBody>
      </p:sp>
      <p:sp>
        <p:nvSpPr>
          <p:cNvPr id="3" name="Subtitle 2">
            <a:extLst>
              <a:ext uri="{FF2B5EF4-FFF2-40B4-BE49-F238E27FC236}">
                <a16:creationId xmlns:a16="http://schemas.microsoft.com/office/drawing/2014/main" id="{B6C6600C-B797-4383-9D00-F86DF6699D56}"/>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38542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8A9E2-A156-4D1D-8A60-3E1C2686F86A}"/>
              </a:ext>
            </a:extLst>
          </p:cNvPr>
          <p:cNvSpPr>
            <a:spLocks noGrp="1"/>
          </p:cNvSpPr>
          <p:nvPr>
            <p:ph type="title"/>
          </p:nvPr>
        </p:nvSpPr>
        <p:spPr/>
        <p:txBody>
          <a:bodyPr/>
          <a:lstStyle/>
          <a:p>
            <a:r>
              <a:rPr lang="en-US" sz="3200" dirty="0"/>
              <a:t>Antipsychotics, Second Generation Oral</a:t>
            </a:r>
            <a:endParaRPr lang="en-US" dirty="0"/>
          </a:p>
        </p:txBody>
      </p:sp>
      <p:graphicFrame>
        <p:nvGraphicFramePr>
          <p:cNvPr id="4" name="Content Placeholder 3">
            <a:extLst>
              <a:ext uri="{FF2B5EF4-FFF2-40B4-BE49-F238E27FC236}">
                <a16:creationId xmlns:a16="http://schemas.microsoft.com/office/drawing/2014/main" id="{074C254D-E91D-4748-BDBC-C62DC353D9F3}"/>
              </a:ext>
            </a:extLst>
          </p:cNvPr>
          <p:cNvGraphicFramePr>
            <a:graphicFrameLocks noGrp="1"/>
          </p:cNvGraphicFramePr>
          <p:nvPr>
            <p:ph idx="1"/>
            <p:extLst>
              <p:ext uri="{D42A27DB-BD31-4B8C-83A1-F6EECF244321}">
                <p14:modId xmlns:p14="http://schemas.microsoft.com/office/powerpoint/2010/main" val="2822620739"/>
              </p:ext>
            </p:extLst>
          </p:nvPr>
        </p:nvGraphicFramePr>
        <p:xfrm>
          <a:off x="152401" y="755171"/>
          <a:ext cx="8762997" cy="3798242"/>
        </p:xfrm>
        <a:graphic>
          <a:graphicData uri="http://schemas.openxmlformats.org/drawingml/2006/table">
            <a:tbl>
              <a:tblPr firstRow="1" bandRow="1">
                <a:tableStyleId>{5C22544A-7EE6-4342-B048-85BDC9FD1C3A}</a:tableStyleId>
              </a:tblPr>
              <a:tblGrid>
                <a:gridCol w="1236065">
                  <a:extLst>
                    <a:ext uri="{9D8B030D-6E8A-4147-A177-3AD203B41FA5}">
                      <a16:colId xmlns:a16="http://schemas.microsoft.com/office/drawing/2014/main" val="20000"/>
                    </a:ext>
                  </a:extLst>
                </a:gridCol>
                <a:gridCol w="1075276">
                  <a:extLst>
                    <a:ext uri="{9D8B030D-6E8A-4147-A177-3AD203B41FA5}">
                      <a16:colId xmlns:a16="http://schemas.microsoft.com/office/drawing/2014/main" val="20001"/>
                    </a:ext>
                  </a:extLst>
                </a:gridCol>
                <a:gridCol w="1075276">
                  <a:extLst>
                    <a:ext uri="{9D8B030D-6E8A-4147-A177-3AD203B41FA5}">
                      <a16:colId xmlns:a16="http://schemas.microsoft.com/office/drawing/2014/main" val="20002"/>
                    </a:ext>
                  </a:extLst>
                </a:gridCol>
                <a:gridCol w="1075276">
                  <a:extLst>
                    <a:ext uri="{9D8B030D-6E8A-4147-A177-3AD203B41FA5}">
                      <a16:colId xmlns:a16="http://schemas.microsoft.com/office/drawing/2014/main" val="20003"/>
                    </a:ext>
                  </a:extLst>
                </a:gridCol>
                <a:gridCol w="1075276">
                  <a:extLst>
                    <a:ext uri="{9D8B030D-6E8A-4147-A177-3AD203B41FA5}">
                      <a16:colId xmlns:a16="http://schemas.microsoft.com/office/drawing/2014/main" val="20004"/>
                    </a:ext>
                  </a:extLst>
                </a:gridCol>
                <a:gridCol w="1075276">
                  <a:extLst>
                    <a:ext uri="{9D8B030D-6E8A-4147-A177-3AD203B41FA5}">
                      <a16:colId xmlns:a16="http://schemas.microsoft.com/office/drawing/2014/main" val="20005"/>
                    </a:ext>
                  </a:extLst>
                </a:gridCol>
                <a:gridCol w="1075276">
                  <a:extLst>
                    <a:ext uri="{9D8B030D-6E8A-4147-A177-3AD203B41FA5}">
                      <a16:colId xmlns:a16="http://schemas.microsoft.com/office/drawing/2014/main" val="20006"/>
                    </a:ext>
                  </a:extLst>
                </a:gridCol>
                <a:gridCol w="1075276">
                  <a:extLst>
                    <a:ext uri="{9D8B030D-6E8A-4147-A177-3AD203B41FA5}">
                      <a16:colId xmlns:a16="http://schemas.microsoft.com/office/drawing/2014/main" val="20007"/>
                    </a:ext>
                  </a:extLst>
                </a:gridCol>
              </a:tblGrid>
              <a:tr h="140179">
                <a:tc rowSpan="2">
                  <a:txBody>
                    <a:bodyPr/>
                    <a:lstStyle/>
                    <a:p>
                      <a:pPr marL="0" marR="0" algn="ctr">
                        <a:spcBef>
                          <a:spcPts val="200"/>
                        </a:spcBef>
                        <a:spcAft>
                          <a:spcPts val="200"/>
                        </a:spcAft>
                      </a:pPr>
                      <a:r>
                        <a:rPr lang="en-US" sz="900" b="1" dirty="0">
                          <a:latin typeface="Arial" panose="020B0604020202020204" pitchFamily="34" charset="0"/>
                          <a:ea typeface="Times New Roman"/>
                          <a:cs typeface="Arial" panose="020B0604020202020204" pitchFamily="34" charset="0"/>
                        </a:rPr>
                        <a:t>Drug</a:t>
                      </a:r>
                    </a:p>
                  </a:txBody>
                  <a:tcPr marL="18415" marR="18415" marT="0" marB="0" anchor="ctr"/>
                </a:tc>
                <a:tc rowSpan="2">
                  <a:txBody>
                    <a:bodyPr/>
                    <a:lstStyle/>
                    <a:p>
                      <a:pPr marL="0" marR="0" algn="ctr">
                        <a:spcBef>
                          <a:spcPts val="200"/>
                        </a:spcBef>
                        <a:spcAft>
                          <a:spcPts val="200"/>
                        </a:spcAft>
                      </a:pPr>
                      <a:r>
                        <a:rPr lang="en-US" sz="900" b="1" dirty="0">
                          <a:latin typeface="Arial" panose="020B0604020202020204" pitchFamily="34" charset="0"/>
                          <a:ea typeface="Times New Roman"/>
                          <a:cs typeface="Arial" panose="020B0604020202020204" pitchFamily="34" charset="0"/>
                        </a:rPr>
                        <a:t>Manufacturer</a:t>
                      </a:r>
                    </a:p>
                  </a:txBody>
                  <a:tcPr marL="18415" marR="18415" marT="0" marB="0" anchor="ctr"/>
                </a:tc>
                <a:tc rowSpan="2">
                  <a:txBody>
                    <a:bodyPr/>
                    <a:lstStyle/>
                    <a:p>
                      <a:pPr marL="0" marR="0" algn="ctr">
                        <a:spcBef>
                          <a:spcPts val="200"/>
                        </a:spcBef>
                        <a:spcAft>
                          <a:spcPts val="200"/>
                        </a:spcAft>
                      </a:pPr>
                      <a:r>
                        <a:rPr lang="en-US" sz="900" b="1" dirty="0">
                          <a:latin typeface="Arial" panose="020B0604020202020204" pitchFamily="34" charset="0"/>
                          <a:ea typeface="Times New Roman"/>
                          <a:cs typeface="Arial" panose="020B0604020202020204" pitchFamily="34" charset="0"/>
                        </a:rPr>
                        <a:t>Other Indications</a:t>
                      </a:r>
                    </a:p>
                  </a:txBody>
                  <a:tcPr marL="18415" marR="18415" marT="0" marB="0" anchor="ctr"/>
                </a:tc>
                <a:tc rowSpan="2">
                  <a:txBody>
                    <a:bodyPr/>
                    <a:lstStyle/>
                    <a:p>
                      <a:pPr marL="0" marR="0" algn="ctr">
                        <a:spcBef>
                          <a:spcPts val="200"/>
                        </a:spcBef>
                        <a:spcAft>
                          <a:spcPts val="200"/>
                        </a:spcAft>
                      </a:pPr>
                      <a:r>
                        <a:rPr lang="en-US" sz="900" b="1" dirty="0">
                          <a:latin typeface="Arial" panose="020B0604020202020204" pitchFamily="34" charset="0"/>
                          <a:ea typeface="Times New Roman"/>
                          <a:cs typeface="Arial" panose="020B0604020202020204" pitchFamily="34" charset="0"/>
                        </a:rPr>
                        <a:t>Schizophrenia</a:t>
                      </a:r>
                    </a:p>
                  </a:txBody>
                  <a:tcPr marL="18415" marR="18415" marT="0" marB="0" anchor="ctr"/>
                </a:tc>
                <a:tc gridSpan="4">
                  <a:txBody>
                    <a:bodyPr/>
                    <a:lstStyle/>
                    <a:p>
                      <a:pPr marL="0" marR="0" algn="ctr">
                        <a:spcBef>
                          <a:spcPts val="200"/>
                        </a:spcBef>
                        <a:spcAft>
                          <a:spcPts val="200"/>
                        </a:spcAft>
                      </a:pPr>
                      <a:r>
                        <a:rPr lang="en-US" sz="900" b="1" dirty="0">
                          <a:latin typeface="Arial"/>
                          <a:ea typeface="Times New Roman"/>
                          <a:cs typeface="Arial"/>
                        </a:rPr>
                        <a:t>Bipolar Disorder</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943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900" b="1" dirty="0">
                          <a:latin typeface="Arial" panose="020B0604020202020204" pitchFamily="34" charset="0"/>
                          <a:ea typeface="Times New Roman"/>
                          <a:cs typeface="Arial" panose="020B0604020202020204" pitchFamily="34" charset="0"/>
                        </a:rPr>
                        <a:t>Acute Manic Episodes</a:t>
                      </a:r>
                    </a:p>
                  </a:txBody>
                  <a:tcPr marL="18415" marR="18415" marT="0" marB="0" anchor="ctr"/>
                </a:tc>
                <a:tc>
                  <a:txBody>
                    <a:bodyPr/>
                    <a:lstStyle/>
                    <a:p>
                      <a:pPr marL="0" marR="0" algn="ctr">
                        <a:spcBef>
                          <a:spcPts val="200"/>
                        </a:spcBef>
                        <a:spcAft>
                          <a:spcPts val="200"/>
                        </a:spcAft>
                      </a:pPr>
                      <a:r>
                        <a:rPr lang="en-US" sz="900" b="1" dirty="0">
                          <a:latin typeface="Arial" panose="020B0604020202020204" pitchFamily="34" charset="0"/>
                          <a:ea typeface="Times New Roman"/>
                          <a:cs typeface="Arial" panose="020B0604020202020204" pitchFamily="34" charset="0"/>
                        </a:rPr>
                        <a:t>Depressive Episodes</a:t>
                      </a:r>
                    </a:p>
                  </a:txBody>
                  <a:tcPr marL="18415" marR="18415" marT="0" marB="0" anchor="ctr"/>
                </a:tc>
                <a:tc>
                  <a:txBody>
                    <a:bodyPr/>
                    <a:lstStyle/>
                    <a:p>
                      <a:pPr marL="0" marR="0" algn="ctr">
                        <a:spcBef>
                          <a:spcPts val="200"/>
                        </a:spcBef>
                        <a:spcAft>
                          <a:spcPts val="200"/>
                        </a:spcAft>
                      </a:pPr>
                      <a:r>
                        <a:rPr lang="en-US" sz="900" b="1" dirty="0">
                          <a:latin typeface="Arial" panose="020B0604020202020204" pitchFamily="34" charset="0"/>
                          <a:ea typeface="Times New Roman"/>
                          <a:cs typeface="Arial" panose="020B0604020202020204" pitchFamily="34" charset="0"/>
                        </a:rPr>
                        <a:t>Acute Mixed Episodes</a:t>
                      </a:r>
                    </a:p>
                  </a:txBody>
                  <a:tcPr marL="18415" marR="18415" marT="0" marB="0" anchor="ctr"/>
                </a:tc>
                <a:tc>
                  <a:txBody>
                    <a:bodyPr/>
                    <a:lstStyle/>
                    <a:p>
                      <a:pPr marL="0" marR="0" algn="ctr">
                        <a:spcBef>
                          <a:spcPts val="200"/>
                        </a:spcBef>
                        <a:spcAft>
                          <a:spcPts val="200"/>
                        </a:spcAft>
                      </a:pPr>
                      <a:r>
                        <a:rPr lang="en-US" sz="900" b="1" dirty="0">
                          <a:latin typeface="Arial" panose="020B0604020202020204" pitchFamily="34" charset="0"/>
                          <a:ea typeface="Times New Roman"/>
                          <a:cs typeface="Arial" panose="020B0604020202020204" pitchFamily="34" charset="0"/>
                        </a:rPr>
                        <a:t>Maintenance</a:t>
                      </a:r>
                    </a:p>
                  </a:txBody>
                  <a:tcPr marL="18415" marR="18415" marT="0" marB="0" anchor="ctr"/>
                </a:tc>
                <a:extLst>
                  <a:ext uri="{0D108BD9-81ED-4DB2-BD59-A6C34878D82A}">
                    <a16:rowId xmlns:a16="http://schemas.microsoft.com/office/drawing/2014/main" val="10001"/>
                  </a:ext>
                </a:extLst>
              </a:tr>
              <a:tr h="139716">
                <a:tc gridSpan="8">
                  <a:txBody>
                    <a:bodyPr/>
                    <a:lstStyle/>
                    <a:p>
                      <a:pPr marL="0" marR="0" algn="ctr">
                        <a:spcBef>
                          <a:spcPts val="200"/>
                        </a:spcBef>
                        <a:spcAft>
                          <a:spcPts val="200"/>
                        </a:spcAft>
                      </a:pPr>
                      <a:r>
                        <a:rPr lang="en-US" sz="900" b="1" dirty="0">
                          <a:latin typeface="Arial" panose="020B0604020202020204" pitchFamily="34" charset="0"/>
                          <a:ea typeface="Times New Roman"/>
                          <a:cs typeface="Arial" panose="020B0604020202020204" pitchFamily="34" charset="0"/>
                        </a:rPr>
                        <a:t>Second Generation Antipsychotics – Oral</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213544">
                <a:tc>
                  <a:txBody>
                    <a:bodyPr/>
                    <a:lstStyle/>
                    <a:p>
                      <a:pPr marL="0" marR="0">
                        <a:spcBef>
                          <a:spcPts val="200"/>
                        </a:spcBef>
                        <a:spcAft>
                          <a:spcPts val="200"/>
                        </a:spcAft>
                      </a:pPr>
                      <a:r>
                        <a:rPr lang="en-US" sz="900" dirty="0">
                          <a:latin typeface="Arial" panose="020B0604020202020204" pitchFamily="34" charset="0"/>
                          <a:ea typeface="Times New Roman"/>
                          <a:cs typeface="Arial" panose="020B0604020202020204" pitchFamily="34" charset="0"/>
                        </a:rPr>
                        <a:t>aripiprazole</a:t>
                      </a:r>
                      <a:br>
                        <a:rPr lang="en-US" sz="900" dirty="0">
                          <a:latin typeface="Arial" panose="020B0604020202020204" pitchFamily="34" charset="0"/>
                          <a:ea typeface="Times New Roman"/>
                          <a:cs typeface="Arial" panose="020B0604020202020204" pitchFamily="34" charset="0"/>
                        </a:rPr>
                      </a:br>
                      <a:r>
                        <a:rPr lang="en-US" sz="900" dirty="0">
                          <a:latin typeface="Arial" panose="020B0604020202020204" pitchFamily="34" charset="0"/>
                          <a:ea typeface="Times New Roman"/>
                          <a:cs typeface="Arial" panose="020B0604020202020204" pitchFamily="34" charset="0"/>
                        </a:rPr>
                        <a:t>(Abilify®)</a:t>
                      </a:r>
                    </a:p>
                  </a:txBody>
                  <a:tcPr marL="18415" marR="18415" marT="0" marB="0" anchor="ctr"/>
                </a:tc>
                <a:tc>
                  <a:txBody>
                    <a:bodyPr/>
                    <a:lstStyle/>
                    <a:p>
                      <a:pPr marL="0" marR="0" algn="ctr">
                        <a:spcBef>
                          <a:spcPts val="200"/>
                        </a:spcBef>
                        <a:spcAft>
                          <a:spcPts val="200"/>
                        </a:spcAft>
                      </a:pPr>
                      <a:r>
                        <a:rPr lang="en-US" sz="900" dirty="0">
                          <a:latin typeface="Arial" panose="020B0604020202020204" pitchFamily="34" charset="0"/>
                          <a:ea typeface="Times New Roman"/>
                          <a:cs typeface="Arial" panose="020B0604020202020204" pitchFamily="34" charset="0"/>
                        </a:rPr>
                        <a:t>Generic, Otsuka</a:t>
                      </a:r>
                    </a:p>
                  </a:txBody>
                  <a:tcPr marL="18415" marR="18415" marT="0" marB="0" anchor="ctr"/>
                </a:tc>
                <a:tc>
                  <a:txBody>
                    <a:bodyPr/>
                    <a:lstStyle/>
                    <a:p>
                      <a:pPr marL="0" marR="0" algn="ctr">
                        <a:spcBef>
                          <a:spcPts val="200"/>
                        </a:spcBef>
                        <a:spcAft>
                          <a:spcPts val="200"/>
                        </a:spcAft>
                      </a:pPr>
                      <a:r>
                        <a:rPr lang="en-US" sz="900" dirty="0">
                          <a:latin typeface="Arial" panose="020B0604020202020204" pitchFamily="34" charset="0"/>
                          <a:ea typeface="Times New Roman"/>
                          <a:cs typeface="Arial" panose="020B0604020202020204" pitchFamily="34" charset="0"/>
                        </a:rPr>
                        <a:t>Major depressive disorder (adjunct);</a:t>
                      </a:r>
                      <a:br>
                        <a:rPr lang="en-US" sz="900" dirty="0">
                          <a:latin typeface="Arial" panose="020B0604020202020204" pitchFamily="34" charset="0"/>
                          <a:ea typeface="Times New Roman"/>
                          <a:cs typeface="Arial" panose="020B0604020202020204" pitchFamily="34" charset="0"/>
                        </a:rPr>
                      </a:br>
                      <a:r>
                        <a:rPr lang="en-US" sz="900" dirty="0">
                          <a:latin typeface="Arial" panose="020B0604020202020204" pitchFamily="34" charset="0"/>
                          <a:ea typeface="Times New Roman"/>
                          <a:cs typeface="Arial" panose="020B0604020202020204" pitchFamily="34" charset="0"/>
                        </a:rPr>
                        <a:t>Irritability associated with autistic disorder </a:t>
                      </a:r>
                      <a:br>
                        <a:rPr lang="en-US" sz="900" dirty="0">
                          <a:latin typeface="Arial" panose="020B0604020202020204" pitchFamily="34" charset="0"/>
                          <a:ea typeface="Times New Roman"/>
                          <a:cs typeface="Arial" panose="020B0604020202020204" pitchFamily="34" charset="0"/>
                        </a:rPr>
                      </a:br>
                      <a:r>
                        <a:rPr lang="en-US" sz="900" dirty="0">
                          <a:latin typeface="Arial" panose="020B0604020202020204" pitchFamily="34" charset="0"/>
                          <a:ea typeface="Times New Roman"/>
                          <a:cs typeface="Arial" panose="020B0604020202020204" pitchFamily="34" charset="0"/>
                        </a:rPr>
                        <a:t>(ages 6 to 17 years);</a:t>
                      </a:r>
                      <a:br>
                        <a:rPr lang="en-US" sz="900" dirty="0">
                          <a:latin typeface="Arial" panose="020B0604020202020204" pitchFamily="34" charset="0"/>
                          <a:ea typeface="Times New Roman"/>
                          <a:cs typeface="Arial" panose="020B0604020202020204" pitchFamily="34" charset="0"/>
                        </a:rPr>
                      </a:br>
                      <a:r>
                        <a:rPr lang="en-US" sz="900" dirty="0">
                          <a:latin typeface="Arial" panose="020B0604020202020204" pitchFamily="34" charset="0"/>
                          <a:ea typeface="Times New Roman"/>
                          <a:cs typeface="Arial" panose="020B0604020202020204" pitchFamily="34" charset="0"/>
                        </a:rPr>
                        <a:t>Tourette’s disorder (ages 6 to 18 years)</a:t>
                      </a:r>
                    </a:p>
                  </a:txBody>
                  <a:tcPr marL="18415" marR="18415" marT="0" marB="0" anchor="ctr"/>
                </a:tc>
                <a:tc>
                  <a:txBody>
                    <a:bodyPr/>
                    <a:lstStyle/>
                    <a:p>
                      <a:pPr marL="0" marR="0" algn="ctr">
                        <a:spcBef>
                          <a:spcPts val="200"/>
                        </a:spcBef>
                        <a:spcAft>
                          <a:spcPts val="200"/>
                        </a:spcAft>
                      </a:pPr>
                      <a:r>
                        <a:rPr lang="en-US" sz="900" dirty="0">
                          <a:latin typeface="Arial" panose="020B0604020202020204" pitchFamily="34" charset="0"/>
                          <a:ea typeface="Times New Roman"/>
                          <a:cs typeface="Arial" panose="020B0604020202020204" pitchFamily="34" charset="0"/>
                        </a:rPr>
                        <a:t>X</a:t>
                      </a:r>
                      <a:br>
                        <a:rPr lang="en-US" sz="900" dirty="0">
                          <a:latin typeface="Arial" panose="020B0604020202020204" pitchFamily="34" charset="0"/>
                          <a:ea typeface="Times New Roman"/>
                          <a:cs typeface="Arial" panose="020B0604020202020204" pitchFamily="34" charset="0"/>
                        </a:rPr>
                      </a:br>
                      <a:r>
                        <a:rPr lang="en-US" sz="900" dirty="0">
                          <a:latin typeface="Arial" panose="020B0604020202020204" pitchFamily="34" charset="0"/>
                          <a:ea typeface="Times New Roman"/>
                          <a:cs typeface="Arial" panose="020B0604020202020204" pitchFamily="34" charset="0"/>
                        </a:rPr>
                        <a:t>(ages ≥ 13 years)</a:t>
                      </a:r>
                    </a:p>
                  </a:txBody>
                  <a:tcPr marL="18415" marR="18415" marT="0" marB="0" anchor="ctr"/>
                </a:tc>
                <a:tc>
                  <a:txBody>
                    <a:bodyPr/>
                    <a:lstStyle/>
                    <a:p>
                      <a:pPr marL="0" marR="0" algn="ctr">
                        <a:spcBef>
                          <a:spcPts val="200"/>
                        </a:spcBef>
                        <a:spcAft>
                          <a:spcPts val="200"/>
                        </a:spcAft>
                      </a:pPr>
                      <a:r>
                        <a:rPr lang="en-US" sz="900" dirty="0">
                          <a:latin typeface="Arial" panose="020B0604020202020204" pitchFamily="34" charset="0"/>
                          <a:ea typeface="Times New Roman"/>
                          <a:cs typeface="Arial" panose="020B0604020202020204" pitchFamily="34" charset="0"/>
                        </a:rPr>
                        <a:t>X</a:t>
                      </a:r>
                      <a:br>
                        <a:rPr lang="en-US" sz="900" dirty="0">
                          <a:latin typeface="Arial" panose="020B0604020202020204" pitchFamily="34" charset="0"/>
                          <a:ea typeface="Times New Roman"/>
                          <a:cs typeface="Arial" panose="020B0604020202020204" pitchFamily="34" charset="0"/>
                        </a:rPr>
                      </a:br>
                      <a:r>
                        <a:rPr lang="en-US" sz="900" dirty="0">
                          <a:latin typeface="Arial" panose="020B0604020202020204" pitchFamily="34" charset="0"/>
                          <a:ea typeface="Times New Roman"/>
                          <a:cs typeface="Arial" panose="020B0604020202020204" pitchFamily="34" charset="0"/>
                        </a:rPr>
                        <a:t>(ages ≥ 10 years for acute treatment as monotherapy and in combination with lithium or valproate)</a:t>
                      </a:r>
                    </a:p>
                  </a:txBody>
                  <a:tcPr marL="18415" marR="18415" marT="0" marB="0" anchor="ctr"/>
                </a:tc>
                <a:tc>
                  <a:txBody>
                    <a:bodyPr/>
                    <a:lstStyle/>
                    <a:p>
                      <a:pPr marL="0" marR="0" algn="ctr">
                        <a:spcBef>
                          <a:spcPts val="200"/>
                        </a:spcBef>
                        <a:spcAft>
                          <a:spcPts val="200"/>
                        </a:spcAft>
                      </a:pPr>
                      <a:r>
                        <a:rPr lang="en-US" sz="900" dirty="0">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900" dirty="0">
                          <a:latin typeface="Arial" panose="020B0604020202020204" pitchFamily="34" charset="0"/>
                          <a:ea typeface="Times New Roman"/>
                          <a:cs typeface="Arial" panose="020B0604020202020204" pitchFamily="34" charset="0"/>
                        </a:rPr>
                        <a:t>X</a:t>
                      </a:r>
                      <a:br>
                        <a:rPr lang="en-US" sz="900" dirty="0">
                          <a:latin typeface="Arial" panose="020B0604020202020204" pitchFamily="34" charset="0"/>
                          <a:ea typeface="Times New Roman"/>
                          <a:cs typeface="Arial" panose="020B0604020202020204" pitchFamily="34" charset="0"/>
                        </a:rPr>
                      </a:br>
                      <a:r>
                        <a:rPr lang="en-US" sz="900" dirty="0">
                          <a:latin typeface="Arial" panose="020B0604020202020204" pitchFamily="34" charset="0"/>
                          <a:ea typeface="Times New Roman"/>
                          <a:cs typeface="Arial" panose="020B0604020202020204" pitchFamily="34" charset="0"/>
                        </a:rPr>
                        <a:t>(ages ≥ 10 years for acute treatment as monotherapy and in combination with lithium or valproate)</a:t>
                      </a:r>
                    </a:p>
                  </a:txBody>
                  <a:tcPr marL="18415" marR="18415" marT="0" marB="0" anchor="ctr"/>
                </a:tc>
                <a:tc>
                  <a:txBody>
                    <a:bodyPr/>
                    <a:lstStyle/>
                    <a:p>
                      <a:pPr marL="0" marR="0" algn="ctr">
                        <a:spcBef>
                          <a:spcPts val="200"/>
                        </a:spcBef>
                        <a:spcAft>
                          <a:spcPts val="200"/>
                        </a:spcAft>
                      </a:pPr>
                      <a:r>
                        <a:rPr lang="en-US" sz="900" dirty="0">
                          <a:latin typeface="Arial" panose="020B0604020202020204" pitchFamily="34" charset="0"/>
                          <a:ea typeface="Times New Roman"/>
                          <a:cs typeface="Arial" panose="020B0604020202020204" pitchFamily="34" charset="0"/>
                        </a:rPr>
                        <a:t>X</a:t>
                      </a:r>
                      <a:br>
                        <a:rPr lang="en-US" sz="900" dirty="0">
                          <a:latin typeface="Arial" panose="020B0604020202020204" pitchFamily="34" charset="0"/>
                          <a:ea typeface="Times New Roman"/>
                          <a:cs typeface="Arial" panose="020B0604020202020204" pitchFamily="34" charset="0"/>
                        </a:rPr>
                      </a:br>
                      <a:r>
                        <a:rPr lang="en-US" sz="900" dirty="0">
                          <a:latin typeface="Arial" panose="020B0604020202020204" pitchFamily="34" charset="0"/>
                          <a:ea typeface="Times New Roman"/>
                          <a:cs typeface="Arial" panose="020B0604020202020204" pitchFamily="34" charset="0"/>
                        </a:rPr>
                        <a:t>(monotherapy and in combination with lithium or valproate for ages ≥ 10 years)</a:t>
                      </a:r>
                    </a:p>
                  </a:txBody>
                  <a:tcPr marL="18415" marR="18415" marT="0" marB="0" anchor="ctr"/>
                </a:tc>
                <a:extLst>
                  <a:ext uri="{0D108BD9-81ED-4DB2-BD59-A6C34878D82A}">
                    <a16:rowId xmlns:a16="http://schemas.microsoft.com/office/drawing/2014/main" val="10003"/>
                  </a:ext>
                </a:extLst>
              </a:tr>
              <a:tr h="1081504">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900" b="0" i="0" u="none" strike="noStrike" kern="1200" baseline="0" dirty="0">
                          <a:solidFill>
                            <a:schemeClr val="dk1"/>
                          </a:solidFill>
                          <a:latin typeface="Arial" panose="020B0604020202020204" pitchFamily="34" charset="0"/>
                          <a:ea typeface="+mn-ea"/>
                          <a:cs typeface="Arial" panose="020B0604020202020204" pitchFamily="34" charset="0"/>
                        </a:rPr>
                        <a:t>aripiprazole (with sensor) (Abilify Mycite®)</a:t>
                      </a:r>
                      <a:r>
                        <a:rPr lang="en-US" sz="900" b="0" i="0" u="none" strike="noStrike" kern="1200" baseline="0">
                          <a:solidFill>
                            <a:schemeClr val="dk1"/>
                          </a:solidFill>
                          <a:latin typeface="Arial" panose="020B0604020202020204" pitchFamily="34" charset="0"/>
                          <a:ea typeface="+mn-ea"/>
                          <a:cs typeface="Arial" panose="020B0604020202020204" pitchFamily="34" charset="0"/>
                        </a:rPr>
                        <a:t>	</a:t>
                      </a:r>
                      <a:endParaRPr lang="en-US" sz="9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900" b="0" i="0" u="none" strike="noStrike" kern="1200" baseline="0" dirty="0">
                          <a:solidFill>
                            <a:schemeClr val="dk1"/>
                          </a:solidFill>
                          <a:latin typeface="Arial" panose="020B0604020202020204" pitchFamily="34" charset="0"/>
                          <a:ea typeface="+mn-ea"/>
                          <a:cs typeface="Arial" panose="020B0604020202020204" pitchFamily="34" charset="0"/>
                        </a:rPr>
                        <a:t>Otsuka </a:t>
                      </a:r>
                      <a:r>
                        <a:rPr lang="en-US" sz="900" b="0" i="0" u="none" strike="noStrike" kern="1200" baseline="0">
                          <a:solidFill>
                            <a:schemeClr val="dk1"/>
                          </a:solidFill>
                          <a:latin typeface="Arial" panose="020B0604020202020204" pitchFamily="34" charset="0"/>
                          <a:ea typeface="+mn-ea"/>
                          <a:cs typeface="Arial" panose="020B0604020202020204" pitchFamily="34" charset="0"/>
                        </a:rPr>
                        <a:t>	</a:t>
                      </a:r>
                      <a:endParaRPr lang="en-US" sz="9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900" b="0" i="0" u="none" strike="noStrike" kern="1200" baseline="0" dirty="0">
                          <a:solidFill>
                            <a:schemeClr val="dk1"/>
                          </a:solidFill>
                          <a:latin typeface="Arial" panose="020B0604020202020204" pitchFamily="34" charset="0"/>
                          <a:ea typeface="+mn-ea"/>
                          <a:cs typeface="Arial" panose="020B0604020202020204" pitchFamily="34" charset="0"/>
                        </a:rPr>
                        <a:t>Major depressive disorder (adjunct</a:t>
                      </a:r>
                      <a:r>
                        <a:rPr lang="en-US" sz="900" b="0" i="0" u="none" strike="noStrike" kern="1200" baseline="0">
                          <a:solidFill>
                            <a:schemeClr val="dk1"/>
                          </a:solidFill>
                          <a:latin typeface="Arial" panose="020B0604020202020204" pitchFamily="34" charset="0"/>
                          <a:ea typeface="+mn-ea"/>
                          <a:cs typeface="Arial" panose="020B0604020202020204" pitchFamily="34" charset="0"/>
                        </a:rPr>
                        <a:t>) </a:t>
                      </a:r>
                      <a:endParaRPr lang="en-US" sz="9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18415" marR="18415" marT="0" marB="0" anchor="ctr"/>
                </a:tc>
                <a:tc>
                  <a:txBody>
                    <a:bodyPr/>
                    <a:lstStyle/>
                    <a:p>
                      <a:pPr marL="0" marR="0" algn="ctr">
                        <a:spcBef>
                          <a:spcPts val="200"/>
                        </a:spcBef>
                        <a:spcAft>
                          <a:spcPts val="200"/>
                        </a:spcAft>
                      </a:pPr>
                      <a:r>
                        <a:rPr lang="en-US" sz="900" dirty="0">
                          <a:latin typeface="Arial" panose="020B0604020202020204" pitchFamily="34" charset="0"/>
                          <a:ea typeface="Times New Roman"/>
                          <a:cs typeface="Arial" panose="020B0604020202020204" pitchFamily="34" charset="0"/>
                        </a:rPr>
                        <a:t>X</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900" b="0" i="0" u="none" strike="noStrike" kern="1200" baseline="0" dirty="0">
                          <a:solidFill>
                            <a:schemeClr val="dk1"/>
                          </a:solidFill>
                          <a:latin typeface="Arial" panose="020B0604020202020204" pitchFamily="34" charset="0"/>
                          <a:ea typeface="+mn-ea"/>
                          <a:cs typeface="Arial" panose="020B0604020202020204" pitchFamily="34" charset="0"/>
                        </a:rPr>
                        <a:t>X </a:t>
                      </a:r>
                    </a:p>
                    <a:p>
                      <a:pPr marL="0" marR="0" lvl="0" indent="0" algn="ctr" defTabSz="914400" rtl="0" eaLnBrk="1" fontAlgn="auto" latinLnBrk="0" hangingPunct="1">
                        <a:lnSpc>
                          <a:spcPct val="100000"/>
                        </a:lnSpc>
                        <a:spcBef>
                          <a:spcPts val="200"/>
                        </a:spcBef>
                        <a:spcAft>
                          <a:spcPts val="200"/>
                        </a:spcAft>
                        <a:buClrTx/>
                        <a:buSzTx/>
                        <a:buFontTx/>
                        <a:buNone/>
                        <a:tabLst/>
                        <a:defRPr/>
                      </a:pPr>
                      <a:r>
                        <a:rPr lang="en-US" sz="900" b="0" i="0" u="none" strike="noStrike" kern="1200" baseline="0" dirty="0">
                          <a:solidFill>
                            <a:schemeClr val="dk1"/>
                          </a:solidFill>
                          <a:latin typeface="Arial" panose="020B0604020202020204" pitchFamily="34" charset="0"/>
                          <a:ea typeface="+mn-ea"/>
                          <a:cs typeface="Arial" panose="020B0604020202020204" pitchFamily="34" charset="0"/>
                        </a:rPr>
                        <a:t>(acute treatment as monotherapy and in combination with lithium or valproate</a:t>
                      </a:r>
                      <a:r>
                        <a:rPr lang="en-US" sz="900" b="0" i="0" u="none" strike="noStrike" kern="1200" baseline="0">
                          <a:solidFill>
                            <a:schemeClr val="dk1"/>
                          </a:solidFill>
                          <a:latin typeface="Arial" panose="020B0604020202020204" pitchFamily="34" charset="0"/>
                          <a:ea typeface="+mn-ea"/>
                          <a:cs typeface="Arial" panose="020B0604020202020204" pitchFamily="34" charset="0"/>
                        </a:rPr>
                        <a:t>) </a:t>
                      </a:r>
                      <a:endParaRPr lang="en-US" sz="9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18415" marR="18415" marT="0" marB="0" anchor="ctr"/>
                </a:tc>
                <a:tc>
                  <a:txBody>
                    <a:bodyPr/>
                    <a:lstStyle/>
                    <a:p>
                      <a:pPr marL="0" marR="0" algn="ctr">
                        <a:spcBef>
                          <a:spcPts val="200"/>
                        </a:spcBef>
                        <a:spcAft>
                          <a:spcPts val="200"/>
                        </a:spcAft>
                      </a:pPr>
                      <a:r>
                        <a:rPr lang="en-US" sz="900" dirty="0">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900" b="0" i="0" u="none" strike="noStrike" kern="1200" baseline="0" dirty="0">
                          <a:solidFill>
                            <a:schemeClr val="dk1"/>
                          </a:solidFill>
                          <a:latin typeface="Arial" panose="020B0604020202020204" pitchFamily="34" charset="0"/>
                          <a:ea typeface="+mn-ea"/>
                          <a:cs typeface="Arial" panose="020B0604020202020204" pitchFamily="34" charset="0"/>
                        </a:rPr>
                        <a:t>X </a:t>
                      </a:r>
                    </a:p>
                    <a:p>
                      <a:pPr marL="0" marR="0" lvl="0" indent="0" algn="ctr" defTabSz="914400" rtl="0" eaLnBrk="1" fontAlgn="auto" latinLnBrk="0" hangingPunct="1">
                        <a:lnSpc>
                          <a:spcPct val="100000"/>
                        </a:lnSpc>
                        <a:spcBef>
                          <a:spcPts val="200"/>
                        </a:spcBef>
                        <a:spcAft>
                          <a:spcPts val="200"/>
                        </a:spcAft>
                        <a:buClrTx/>
                        <a:buSzTx/>
                        <a:buFontTx/>
                        <a:buNone/>
                        <a:tabLst/>
                        <a:defRPr/>
                      </a:pPr>
                      <a:r>
                        <a:rPr lang="en-US" sz="900" b="0" i="0" u="none" strike="noStrike" kern="1200" baseline="0" dirty="0">
                          <a:solidFill>
                            <a:schemeClr val="dk1"/>
                          </a:solidFill>
                          <a:latin typeface="Arial" panose="020B0604020202020204" pitchFamily="34" charset="0"/>
                          <a:ea typeface="+mn-ea"/>
                          <a:cs typeface="Arial" panose="020B0604020202020204" pitchFamily="34" charset="0"/>
                        </a:rPr>
                        <a:t>(acute treatment as monotherapy and in combination with lithium or </a:t>
                      </a:r>
                      <a:r>
                        <a:rPr lang="en-US" sz="900" b="0" i="0" u="none" strike="noStrike" kern="1200" baseline="0">
                          <a:solidFill>
                            <a:schemeClr val="dk1"/>
                          </a:solidFill>
                          <a:latin typeface="Arial" panose="020B0604020202020204" pitchFamily="34" charset="0"/>
                          <a:ea typeface="+mn-ea"/>
                          <a:cs typeface="Arial" panose="020B0604020202020204" pitchFamily="34" charset="0"/>
                        </a:rPr>
                        <a:t>valproate)</a:t>
                      </a:r>
                      <a:endParaRPr lang="en-US" sz="900" b="0" i="0" u="none" strike="noStrike" kern="1200" baseline="0" dirty="0">
                        <a:solidFill>
                          <a:schemeClr val="dk1"/>
                        </a:solidFill>
                        <a:latin typeface="Arial" panose="020B0604020202020204" pitchFamily="34" charset="0"/>
                        <a:ea typeface="+mn-ea"/>
                        <a:cs typeface="Arial" panose="020B0604020202020204" pitchFamily="34" charset="0"/>
                      </a:endParaRPr>
                    </a:p>
                    <a:p>
                      <a:pPr marL="0" marR="0" algn="ctr">
                        <a:spcBef>
                          <a:spcPts val="200"/>
                        </a:spcBef>
                        <a:spcAft>
                          <a:spcPts val="200"/>
                        </a:spcAft>
                      </a:pPr>
                      <a:endParaRPr lang="en-US" sz="900" dirty="0">
                        <a:latin typeface="Arial" panose="020B0604020202020204" pitchFamily="34" charset="0"/>
                        <a:ea typeface="Times New Roman"/>
                        <a:cs typeface="Arial" panose="020B0604020202020204" pitchFamily="34" charset="0"/>
                      </a:endParaRP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900" b="0" i="0" u="none" strike="noStrike" kern="1200" baseline="0">
                          <a:solidFill>
                            <a:schemeClr val="dk1"/>
                          </a:solidFill>
                          <a:latin typeface="Arial" panose="020B0604020202020204" pitchFamily="34" charset="0"/>
                          <a:ea typeface="+mn-ea"/>
                          <a:cs typeface="Arial" panose="020B0604020202020204" pitchFamily="34" charset="0"/>
                        </a:rPr>
                        <a:t>X </a:t>
                      </a:r>
                    </a:p>
                    <a:p>
                      <a:pPr marL="0" marR="0" lvl="0" indent="0" algn="ctr" defTabSz="914400" rtl="0" eaLnBrk="1" fontAlgn="auto" latinLnBrk="0" hangingPunct="1">
                        <a:lnSpc>
                          <a:spcPct val="100000"/>
                        </a:lnSpc>
                        <a:spcBef>
                          <a:spcPts val="200"/>
                        </a:spcBef>
                        <a:spcAft>
                          <a:spcPts val="200"/>
                        </a:spcAft>
                        <a:buClrTx/>
                        <a:buSzTx/>
                        <a:buFontTx/>
                        <a:buNone/>
                        <a:tabLst/>
                        <a:defRPr/>
                      </a:pPr>
                      <a:r>
                        <a:rPr lang="en-US" sz="900" b="0" i="0" u="none" strike="noStrike" kern="1200" baseline="0">
                          <a:solidFill>
                            <a:schemeClr val="dk1"/>
                          </a:solidFill>
                          <a:latin typeface="Arial" panose="020B0604020202020204" pitchFamily="34" charset="0"/>
                          <a:ea typeface="+mn-ea"/>
                          <a:cs typeface="Arial" panose="020B0604020202020204" pitchFamily="34" charset="0"/>
                        </a:rPr>
                        <a:t>(</a:t>
                      </a:r>
                      <a:r>
                        <a:rPr lang="en-US" sz="900" b="0" i="0" u="none" strike="noStrike" kern="1200" baseline="0" dirty="0">
                          <a:solidFill>
                            <a:schemeClr val="dk1"/>
                          </a:solidFill>
                          <a:latin typeface="Arial" panose="020B0604020202020204" pitchFamily="34" charset="0"/>
                          <a:ea typeface="+mn-ea"/>
                          <a:cs typeface="Arial" panose="020B0604020202020204" pitchFamily="34" charset="0"/>
                        </a:rPr>
                        <a:t>monotherapy and in combination with lithium or valproate</a:t>
                      </a:r>
                      <a:r>
                        <a:rPr lang="en-US" sz="900" b="0" i="0" u="none" strike="noStrike" kern="1200" baseline="0">
                          <a:solidFill>
                            <a:schemeClr val="dk1"/>
                          </a:solidFill>
                          <a:latin typeface="Arial" panose="020B0604020202020204" pitchFamily="34" charset="0"/>
                          <a:ea typeface="+mn-ea"/>
                          <a:cs typeface="Arial" panose="020B0604020202020204" pitchFamily="34" charset="0"/>
                        </a:rPr>
                        <a:t>) </a:t>
                      </a:r>
                      <a:endParaRPr lang="en-US" sz="9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18415" marR="18415" marT="0" marB="0" anchor="ctr"/>
                </a:tc>
                <a:extLst>
                  <a:ext uri="{0D108BD9-81ED-4DB2-BD59-A6C34878D82A}">
                    <a16:rowId xmlns:a16="http://schemas.microsoft.com/office/drawing/2014/main" val="950844838"/>
                  </a:ext>
                </a:extLst>
              </a:tr>
              <a:tr h="943867">
                <a:tc>
                  <a:txBody>
                    <a:bodyPr/>
                    <a:lstStyle/>
                    <a:p>
                      <a:pPr marL="0" marR="0">
                        <a:spcBef>
                          <a:spcPts val="200"/>
                        </a:spcBef>
                        <a:spcAft>
                          <a:spcPts val="200"/>
                        </a:spcAft>
                      </a:pPr>
                      <a:r>
                        <a:rPr lang="en-US" sz="900" dirty="0">
                          <a:latin typeface="Arial" panose="020B0604020202020204" pitchFamily="34" charset="0"/>
                          <a:ea typeface="Times New Roman"/>
                          <a:cs typeface="Arial" panose="020B0604020202020204" pitchFamily="34" charset="0"/>
                        </a:rPr>
                        <a:t>asenapine (Saphris®)</a:t>
                      </a:r>
                    </a:p>
                  </a:txBody>
                  <a:tcPr marL="18415" marR="18415" marT="0" marB="0" anchor="ctr"/>
                </a:tc>
                <a:tc>
                  <a:txBody>
                    <a:bodyPr/>
                    <a:lstStyle/>
                    <a:p>
                      <a:pPr algn="ctr"/>
                      <a:r>
                        <a:rPr lang="en-US" sz="900" b="0" i="0" u="none" strike="noStrike" kern="1200" baseline="0" dirty="0">
                          <a:solidFill>
                            <a:schemeClr val="dk1"/>
                          </a:solidFill>
                          <a:highlight>
                            <a:srgbClr val="00FFFF"/>
                          </a:highlight>
                          <a:latin typeface="Arial" panose="020B0604020202020204" pitchFamily="34" charset="0"/>
                          <a:ea typeface="+mn-ea"/>
                          <a:cs typeface="Arial" panose="020B0604020202020204" pitchFamily="34" charset="0"/>
                        </a:rPr>
                        <a:t>Generic, </a:t>
                      </a:r>
                      <a:r>
                        <a:rPr lang="en-US" sz="900" b="0" i="0" u="none" strike="noStrike" kern="1200" baseline="0" dirty="0">
                          <a:solidFill>
                            <a:schemeClr val="dk1"/>
                          </a:solidFill>
                          <a:latin typeface="Arial" panose="020B0604020202020204" pitchFamily="34" charset="0"/>
                          <a:ea typeface="+mn-ea"/>
                          <a:cs typeface="Arial" panose="020B0604020202020204" pitchFamily="34" charset="0"/>
                        </a:rPr>
                        <a:t>Forest/Allergan 	</a:t>
                      </a:r>
                    </a:p>
                  </a:txBody>
                  <a:tcPr marL="18415" marR="18415" marT="0" marB="0" anchor="ctr"/>
                </a:tc>
                <a:tc>
                  <a:txBody>
                    <a:bodyPr/>
                    <a:lstStyle/>
                    <a:p>
                      <a:pPr marL="0" marR="0" algn="ctr">
                        <a:spcBef>
                          <a:spcPts val="200"/>
                        </a:spcBef>
                        <a:spcAft>
                          <a:spcPts val="200"/>
                        </a:spcAft>
                      </a:pPr>
                      <a:r>
                        <a:rPr lang="en-US" sz="900" dirty="0">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900" dirty="0">
                          <a:latin typeface="Arial" panose="020B0604020202020204" pitchFamily="34" charset="0"/>
                          <a:ea typeface="Times New Roman"/>
                          <a:cs typeface="Arial" panose="020B0604020202020204" pitchFamily="34" charset="0"/>
                        </a:rPr>
                        <a:t>X</a:t>
                      </a:r>
                    </a:p>
                  </a:txBody>
                  <a:tcPr marL="18415" marR="18415" marT="0" marB="0" anchor="ctr"/>
                </a:tc>
                <a:tc>
                  <a:txBody>
                    <a:bodyPr/>
                    <a:lstStyle/>
                    <a:p>
                      <a:pPr marL="0" marR="0" algn="ctr">
                        <a:spcBef>
                          <a:spcPts val="200"/>
                        </a:spcBef>
                        <a:spcAft>
                          <a:spcPts val="200"/>
                        </a:spcAft>
                      </a:pPr>
                      <a:r>
                        <a:rPr lang="en-US" sz="900" dirty="0">
                          <a:latin typeface="Arial" panose="020B0604020202020204" pitchFamily="34" charset="0"/>
                          <a:ea typeface="Times New Roman"/>
                          <a:cs typeface="Arial" panose="020B0604020202020204" pitchFamily="34" charset="0"/>
                        </a:rPr>
                        <a:t>X</a:t>
                      </a:r>
                      <a:br>
                        <a:rPr lang="en-US" sz="900" dirty="0">
                          <a:latin typeface="Arial" panose="020B0604020202020204" pitchFamily="34" charset="0"/>
                          <a:ea typeface="Times New Roman"/>
                          <a:cs typeface="Arial" panose="020B0604020202020204" pitchFamily="34" charset="0"/>
                        </a:rPr>
                      </a:br>
                      <a:r>
                        <a:rPr lang="en-US" sz="900" dirty="0">
                          <a:latin typeface="Arial" panose="020B0604020202020204" pitchFamily="34" charset="0"/>
                          <a:ea typeface="Times New Roman"/>
                          <a:cs typeface="Arial" panose="020B0604020202020204" pitchFamily="34" charset="0"/>
                        </a:rPr>
                        <a:t>(ages ≥ 10 years for acute treatment as monotherapy; adults in combination with lithium or valproate)</a:t>
                      </a:r>
                    </a:p>
                  </a:txBody>
                  <a:tcPr marL="18415" marR="18415" marT="0" marB="0" anchor="ctr"/>
                </a:tc>
                <a:tc>
                  <a:txBody>
                    <a:bodyPr/>
                    <a:lstStyle/>
                    <a:p>
                      <a:pPr marL="0" marR="0" algn="ctr">
                        <a:spcBef>
                          <a:spcPts val="200"/>
                        </a:spcBef>
                        <a:spcAft>
                          <a:spcPts val="200"/>
                        </a:spcAft>
                      </a:pPr>
                      <a:r>
                        <a:rPr lang="en-US" sz="900" dirty="0">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900" dirty="0">
                          <a:latin typeface="Arial" panose="020B0604020202020204" pitchFamily="34" charset="0"/>
                          <a:ea typeface="Times New Roman"/>
                          <a:cs typeface="Arial" panose="020B0604020202020204" pitchFamily="34" charset="0"/>
                        </a:rPr>
                        <a:t>X</a:t>
                      </a:r>
                      <a:br>
                        <a:rPr lang="en-US" sz="900" dirty="0">
                          <a:latin typeface="Arial" panose="020B0604020202020204" pitchFamily="34" charset="0"/>
                          <a:ea typeface="Times New Roman"/>
                          <a:cs typeface="Arial" panose="020B0604020202020204" pitchFamily="34" charset="0"/>
                        </a:rPr>
                      </a:br>
                      <a:r>
                        <a:rPr lang="en-US" sz="900" dirty="0">
                          <a:latin typeface="Arial" panose="020B0604020202020204" pitchFamily="34" charset="0"/>
                          <a:ea typeface="Times New Roman"/>
                          <a:cs typeface="Arial" panose="020B0604020202020204" pitchFamily="34" charset="0"/>
                        </a:rPr>
                        <a:t>(ages ≥ 10 years for acute treatment as monotherapy; adults in combination with lithium or valproate)</a:t>
                      </a:r>
                    </a:p>
                  </a:txBody>
                  <a:tcPr marL="18415" marR="18415" marT="0" marB="0" anchor="ctr"/>
                </a:tc>
                <a:tc>
                  <a:txBody>
                    <a:bodyPr/>
                    <a:lstStyle/>
                    <a:p>
                      <a:pPr marL="0" marR="0" algn="ctr">
                        <a:spcBef>
                          <a:spcPts val="200"/>
                        </a:spcBef>
                        <a:spcAft>
                          <a:spcPts val="200"/>
                        </a:spcAft>
                      </a:pPr>
                      <a:r>
                        <a:rPr lang="en-US" sz="900" dirty="0">
                          <a:latin typeface="Arial" panose="020B0604020202020204" pitchFamily="34" charset="0"/>
                          <a:ea typeface="Times New Roman"/>
                          <a:cs typeface="Arial" panose="020B0604020202020204" pitchFamily="34" charset="0"/>
                        </a:rPr>
                        <a:t>X </a:t>
                      </a:r>
                    </a:p>
                    <a:p>
                      <a:pPr marL="0" marR="0" algn="ctr">
                        <a:spcBef>
                          <a:spcPts val="200"/>
                        </a:spcBef>
                        <a:spcAft>
                          <a:spcPts val="200"/>
                        </a:spcAft>
                      </a:pPr>
                      <a:r>
                        <a:rPr lang="en-US" sz="900" dirty="0">
                          <a:latin typeface="Arial" panose="020B0604020202020204" pitchFamily="34" charset="0"/>
                          <a:ea typeface="Times New Roman"/>
                          <a:cs typeface="Arial" panose="020B0604020202020204" pitchFamily="34" charset="0"/>
                        </a:rPr>
                        <a:t>(monotherapy; adults only)</a:t>
                      </a:r>
                    </a:p>
                  </a:txBody>
                  <a:tcPr marL="18415" marR="18415"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221609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43242-6A56-4539-B32E-DEDD12E66C4B}"/>
              </a:ext>
            </a:extLst>
          </p:cNvPr>
          <p:cNvSpPr>
            <a:spLocks noGrp="1"/>
          </p:cNvSpPr>
          <p:nvPr>
            <p:ph type="title"/>
          </p:nvPr>
        </p:nvSpPr>
        <p:spPr/>
        <p:txBody>
          <a:bodyPr/>
          <a:lstStyle/>
          <a:p>
            <a:r>
              <a:rPr lang="en-US" sz="3200" dirty="0"/>
              <a:t>Antipsychotics, Second Generation Oral</a:t>
            </a:r>
            <a:endParaRPr lang="en-US" dirty="0"/>
          </a:p>
        </p:txBody>
      </p:sp>
      <p:graphicFrame>
        <p:nvGraphicFramePr>
          <p:cNvPr id="4" name="Content Placeholder 3">
            <a:extLst>
              <a:ext uri="{FF2B5EF4-FFF2-40B4-BE49-F238E27FC236}">
                <a16:creationId xmlns:a16="http://schemas.microsoft.com/office/drawing/2014/main" id="{09EFF39F-5A16-4494-B945-D5DB0A3F283C}"/>
              </a:ext>
            </a:extLst>
          </p:cNvPr>
          <p:cNvGraphicFramePr>
            <a:graphicFrameLocks noGrp="1"/>
          </p:cNvGraphicFramePr>
          <p:nvPr>
            <p:ph idx="1"/>
            <p:extLst>
              <p:ext uri="{D42A27DB-BD31-4B8C-83A1-F6EECF244321}">
                <p14:modId xmlns:p14="http://schemas.microsoft.com/office/powerpoint/2010/main" val="3098009634"/>
              </p:ext>
            </p:extLst>
          </p:nvPr>
        </p:nvGraphicFramePr>
        <p:xfrm>
          <a:off x="228600" y="819151"/>
          <a:ext cx="8686798" cy="3124199"/>
        </p:xfrm>
        <a:graphic>
          <a:graphicData uri="http://schemas.openxmlformats.org/drawingml/2006/table">
            <a:tbl>
              <a:tblPr firstRow="1" bandRow="1">
                <a:tableStyleId>{5C22544A-7EE6-4342-B048-85BDC9FD1C3A}</a:tableStyleId>
              </a:tblPr>
              <a:tblGrid>
                <a:gridCol w="1225316">
                  <a:extLst>
                    <a:ext uri="{9D8B030D-6E8A-4147-A177-3AD203B41FA5}">
                      <a16:colId xmlns:a16="http://schemas.microsoft.com/office/drawing/2014/main" val="20000"/>
                    </a:ext>
                  </a:extLst>
                </a:gridCol>
                <a:gridCol w="1065926">
                  <a:extLst>
                    <a:ext uri="{9D8B030D-6E8A-4147-A177-3AD203B41FA5}">
                      <a16:colId xmlns:a16="http://schemas.microsoft.com/office/drawing/2014/main" val="20001"/>
                    </a:ext>
                  </a:extLst>
                </a:gridCol>
                <a:gridCol w="1065926">
                  <a:extLst>
                    <a:ext uri="{9D8B030D-6E8A-4147-A177-3AD203B41FA5}">
                      <a16:colId xmlns:a16="http://schemas.microsoft.com/office/drawing/2014/main" val="20002"/>
                    </a:ext>
                  </a:extLst>
                </a:gridCol>
                <a:gridCol w="1065926">
                  <a:extLst>
                    <a:ext uri="{9D8B030D-6E8A-4147-A177-3AD203B41FA5}">
                      <a16:colId xmlns:a16="http://schemas.microsoft.com/office/drawing/2014/main" val="20003"/>
                    </a:ext>
                  </a:extLst>
                </a:gridCol>
                <a:gridCol w="1065926">
                  <a:extLst>
                    <a:ext uri="{9D8B030D-6E8A-4147-A177-3AD203B41FA5}">
                      <a16:colId xmlns:a16="http://schemas.microsoft.com/office/drawing/2014/main" val="20004"/>
                    </a:ext>
                  </a:extLst>
                </a:gridCol>
                <a:gridCol w="1065926">
                  <a:extLst>
                    <a:ext uri="{9D8B030D-6E8A-4147-A177-3AD203B41FA5}">
                      <a16:colId xmlns:a16="http://schemas.microsoft.com/office/drawing/2014/main" val="20005"/>
                    </a:ext>
                  </a:extLst>
                </a:gridCol>
                <a:gridCol w="1065926">
                  <a:extLst>
                    <a:ext uri="{9D8B030D-6E8A-4147-A177-3AD203B41FA5}">
                      <a16:colId xmlns:a16="http://schemas.microsoft.com/office/drawing/2014/main" val="20006"/>
                    </a:ext>
                  </a:extLst>
                </a:gridCol>
                <a:gridCol w="1065926">
                  <a:extLst>
                    <a:ext uri="{9D8B030D-6E8A-4147-A177-3AD203B41FA5}">
                      <a16:colId xmlns:a16="http://schemas.microsoft.com/office/drawing/2014/main" val="20007"/>
                    </a:ext>
                  </a:extLst>
                </a:gridCol>
              </a:tblGrid>
              <a:tr h="175278">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Drug</a:t>
                      </a:r>
                    </a:p>
                  </a:txBody>
                  <a:tcPr marL="18415" marR="18415" marT="0" marB="0" anchor="ctr"/>
                </a:tc>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Manufacturer</a:t>
                      </a:r>
                    </a:p>
                  </a:txBody>
                  <a:tcPr marL="18415" marR="18415" marT="0" marB="0" anchor="ctr"/>
                </a:tc>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Other Indications</a:t>
                      </a:r>
                    </a:p>
                  </a:txBody>
                  <a:tcPr marL="18415" marR="18415" marT="0" marB="0" anchor="ctr"/>
                </a:tc>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Schizophrenia</a:t>
                      </a:r>
                    </a:p>
                  </a:txBody>
                  <a:tcPr marL="18415" marR="18415" marT="0" marB="0" anchor="ctr"/>
                </a:tc>
                <a:tc gridSpan="4">
                  <a:txBody>
                    <a:bodyPr/>
                    <a:lstStyle/>
                    <a:p>
                      <a:pPr marL="0" marR="0" algn="ctr">
                        <a:spcBef>
                          <a:spcPts val="200"/>
                        </a:spcBef>
                        <a:spcAft>
                          <a:spcPts val="200"/>
                        </a:spcAft>
                      </a:pPr>
                      <a:r>
                        <a:rPr lang="en-US" sz="1000" b="1" dirty="0">
                          <a:latin typeface="Arial"/>
                          <a:ea typeface="Times New Roman"/>
                          <a:cs typeface="Arial"/>
                        </a:rPr>
                        <a:t>Bipolar Disorder</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055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Acute Manic Episodes</a:t>
                      </a:r>
                    </a:p>
                  </a:txBody>
                  <a:tcPr marL="18415" marR="18415" marT="0" marB="0" anchor="ctr"/>
                </a:tc>
                <a:tc>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Depressive Episodes</a:t>
                      </a:r>
                    </a:p>
                  </a:txBody>
                  <a:tcPr marL="18415" marR="18415" marT="0" marB="0" anchor="ctr"/>
                </a:tc>
                <a:tc>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Acute Mixed Episodes</a:t>
                      </a:r>
                    </a:p>
                  </a:txBody>
                  <a:tcPr marL="18415" marR="18415" marT="0" marB="0" anchor="ctr"/>
                </a:tc>
                <a:tc>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Maintenance</a:t>
                      </a:r>
                    </a:p>
                  </a:txBody>
                  <a:tcPr marL="18415" marR="18415" marT="0" marB="0" anchor="ctr"/>
                </a:tc>
                <a:extLst>
                  <a:ext uri="{0D108BD9-81ED-4DB2-BD59-A6C34878D82A}">
                    <a16:rowId xmlns:a16="http://schemas.microsoft.com/office/drawing/2014/main" val="10001"/>
                  </a:ext>
                </a:extLst>
              </a:tr>
              <a:tr h="175278">
                <a:tc gridSpan="8">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Second Generation Antipsychotics – Oral</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584261">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000" dirty="0">
                          <a:latin typeface="Arial" panose="020B0604020202020204" pitchFamily="34" charset="0"/>
                          <a:ea typeface="Times New Roman"/>
                          <a:cs typeface="Arial" panose="020B0604020202020204" pitchFamily="34" charset="0"/>
                        </a:rPr>
                        <a:t>Asenapine (Secuado®)</a:t>
                      </a:r>
                    </a:p>
                    <a:p>
                      <a:pPr marL="0" marR="0">
                        <a:spcBef>
                          <a:spcPts val="200"/>
                        </a:spcBef>
                        <a:spcAft>
                          <a:spcPts val="200"/>
                        </a:spcAft>
                      </a:pPr>
                      <a:endParaRPr lang="en-US" sz="1000" dirty="0">
                        <a:latin typeface="Arial" panose="020B0604020202020204" pitchFamily="34" charset="0"/>
                        <a:ea typeface="Times New Roman"/>
                        <a:cs typeface="Arial" panose="020B0604020202020204" pitchFamily="34" charset="0"/>
                      </a:endParaRP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Noven</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Arial" panose="020B0604020202020204" pitchFamily="34" charset="0"/>
                          <a:ea typeface="Times New Roman"/>
                          <a:cs typeface="Arial" panose="020B0604020202020204" pitchFamily="34" charset="0"/>
                        </a:rPr>
                        <a:t>--</a:t>
                      </a:r>
                    </a:p>
                  </a:txBody>
                  <a:tcPr marL="18415" marR="18415" marT="0" marB="0" anchor="ctr"/>
                </a:tc>
                <a:extLst>
                  <a:ext uri="{0D108BD9-81ED-4DB2-BD59-A6C34878D82A}">
                    <a16:rowId xmlns:a16="http://schemas.microsoft.com/office/drawing/2014/main" val="10003"/>
                  </a:ext>
                </a:extLst>
              </a:tr>
              <a:tr h="892120">
                <a:tc>
                  <a:txBody>
                    <a:bodyPr/>
                    <a:lstStyle/>
                    <a:p>
                      <a:pPr marL="0" marR="0">
                        <a:spcBef>
                          <a:spcPts val="200"/>
                        </a:spcBef>
                        <a:spcAft>
                          <a:spcPts val="200"/>
                        </a:spcAft>
                      </a:pPr>
                      <a:r>
                        <a:rPr lang="en-US" sz="1000" dirty="0">
                          <a:latin typeface="Arial" panose="020B0604020202020204" pitchFamily="34" charset="0"/>
                          <a:ea typeface="Times New Roman"/>
                          <a:cs typeface="Arial" panose="020B0604020202020204" pitchFamily="34" charset="0"/>
                        </a:rPr>
                        <a:t>brexpiprazole</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(Rexulti®)</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Otsuka</a:t>
                      </a:r>
                      <a:r>
                        <a:rPr lang="en-US" sz="1000" b="0" i="0" u="none" strike="noStrike" kern="1200" baseline="0" dirty="0">
                          <a:solidFill>
                            <a:schemeClr val="dk1"/>
                          </a:solidFill>
                          <a:highlight>
                            <a:srgbClr val="00FFFF"/>
                          </a:highlight>
                          <a:latin typeface="Arial" panose="020B0604020202020204" pitchFamily="34" charset="0"/>
                          <a:ea typeface="+mn-ea"/>
                          <a:cs typeface="Arial" panose="020B0604020202020204" pitchFamily="34" charset="0"/>
                        </a:rPr>
                        <a:t> 	</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Major depressive disorder (adjunct)</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extLst>
                  <a:ext uri="{0D108BD9-81ED-4DB2-BD59-A6C34878D82A}">
                    <a16:rowId xmlns:a16="http://schemas.microsoft.com/office/drawing/2014/main" val="950844838"/>
                  </a:ext>
                </a:extLst>
              </a:tr>
              <a:tr h="946705">
                <a:tc>
                  <a:txBody>
                    <a:bodyPr/>
                    <a:lstStyle/>
                    <a:p>
                      <a:pPr marL="0" marR="0">
                        <a:spcBef>
                          <a:spcPts val="200"/>
                        </a:spcBef>
                        <a:spcAft>
                          <a:spcPts val="200"/>
                        </a:spcAft>
                      </a:pPr>
                      <a:r>
                        <a:rPr lang="en-US" sz="1000" dirty="0">
                          <a:latin typeface="Arial" panose="020B0604020202020204" pitchFamily="34" charset="0"/>
                          <a:ea typeface="Times New Roman"/>
                          <a:cs typeface="Arial" panose="020B0604020202020204" pitchFamily="34" charset="0"/>
                        </a:rPr>
                        <a:t>cariprazine (Vraylar™)</a:t>
                      </a:r>
                    </a:p>
                  </a:txBody>
                  <a:tcPr marL="18415" marR="18415" marT="0" marB="0" anchor="ctr"/>
                </a:tc>
                <a:tc>
                  <a:txBody>
                    <a:bodyPr/>
                    <a:lstStyle/>
                    <a:p>
                      <a:pPr algn="ct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Allergan 	</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p>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(acute treatment)</a:t>
                      </a:r>
                    </a:p>
                  </a:txBody>
                  <a:tcPr marL="18415" marR="18415" marT="0" marB="0" anchor="ctr"/>
                </a:tc>
                <a:tc>
                  <a:txBody>
                    <a:bodyPr/>
                    <a:lstStyle/>
                    <a:p>
                      <a:pPr marL="0" marR="0" algn="ctr">
                        <a:spcBef>
                          <a:spcPts val="200"/>
                        </a:spcBef>
                        <a:spcAft>
                          <a:spcPts val="200"/>
                        </a:spcAft>
                      </a:pPr>
                      <a:r>
                        <a:rPr lang="en-US" sz="1000" dirty="0">
                          <a:highlight>
                            <a:srgbClr val="00FFFF"/>
                          </a:highlight>
                          <a:latin typeface="Arial" panose="020B0604020202020204" pitchFamily="34" charset="0"/>
                          <a:ea typeface="Times New Roman"/>
                          <a:cs typeface="Arial" panose="020B0604020202020204" pitchFamily="34" charset="0"/>
                        </a:rPr>
                        <a:t>X</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p>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(acute treatment)</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279542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7FB13-88F2-49F4-891A-B47D7017AE3A}"/>
              </a:ext>
            </a:extLst>
          </p:cNvPr>
          <p:cNvSpPr>
            <a:spLocks noGrp="1"/>
          </p:cNvSpPr>
          <p:nvPr>
            <p:ph type="title"/>
          </p:nvPr>
        </p:nvSpPr>
        <p:spPr/>
        <p:txBody>
          <a:bodyPr/>
          <a:lstStyle/>
          <a:p>
            <a:r>
              <a:rPr lang="en-US" sz="3200" dirty="0"/>
              <a:t>Antipsychotics, Second Generation Oral</a:t>
            </a:r>
            <a:endParaRPr lang="en-US" dirty="0"/>
          </a:p>
        </p:txBody>
      </p:sp>
      <p:graphicFrame>
        <p:nvGraphicFramePr>
          <p:cNvPr id="4" name="Content Placeholder 3">
            <a:extLst>
              <a:ext uri="{FF2B5EF4-FFF2-40B4-BE49-F238E27FC236}">
                <a16:creationId xmlns:a16="http://schemas.microsoft.com/office/drawing/2014/main" id="{00FAF4E5-4F5C-43B8-A577-410F7FEE74E6}"/>
              </a:ext>
            </a:extLst>
          </p:cNvPr>
          <p:cNvGraphicFramePr>
            <a:graphicFrameLocks noGrp="1"/>
          </p:cNvGraphicFramePr>
          <p:nvPr>
            <p:ph idx="1"/>
            <p:extLst>
              <p:ext uri="{D42A27DB-BD31-4B8C-83A1-F6EECF244321}">
                <p14:modId xmlns:p14="http://schemas.microsoft.com/office/powerpoint/2010/main" val="571520322"/>
              </p:ext>
            </p:extLst>
          </p:nvPr>
        </p:nvGraphicFramePr>
        <p:xfrm>
          <a:off x="152400" y="992889"/>
          <a:ext cx="8839200" cy="3112167"/>
        </p:xfrm>
        <a:graphic>
          <a:graphicData uri="http://schemas.openxmlformats.org/drawingml/2006/table">
            <a:tbl>
              <a:tblPr firstRow="1" bandRow="1">
                <a:tableStyleId>{5C22544A-7EE6-4342-B048-85BDC9FD1C3A}</a:tableStyleId>
              </a:tblPr>
              <a:tblGrid>
                <a:gridCol w="1104900">
                  <a:extLst>
                    <a:ext uri="{9D8B030D-6E8A-4147-A177-3AD203B41FA5}">
                      <a16:colId xmlns:a16="http://schemas.microsoft.com/office/drawing/2014/main" val="20000"/>
                    </a:ext>
                  </a:extLst>
                </a:gridCol>
                <a:gridCol w="1104900">
                  <a:extLst>
                    <a:ext uri="{9D8B030D-6E8A-4147-A177-3AD203B41FA5}">
                      <a16:colId xmlns:a16="http://schemas.microsoft.com/office/drawing/2014/main" val="20001"/>
                    </a:ext>
                  </a:extLst>
                </a:gridCol>
                <a:gridCol w="1104900">
                  <a:extLst>
                    <a:ext uri="{9D8B030D-6E8A-4147-A177-3AD203B41FA5}">
                      <a16:colId xmlns:a16="http://schemas.microsoft.com/office/drawing/2014/main" val="20002"/>
                    </a:ext>
                  </a:extLst>
                </a:gridCol>
                <a:gridCol w="1104900">
                  <a:extLst>
                    <a:ext uri="{9D8B030D-6E8A-4147-A177-3AD203B41FA5}">
                      <a16:colId xmlns:a16="http://schemas.microsoft.com/office/drawing/2014/main" val="20003"/>
                    </a:ext>
                  </a:extLst>
                </a:gridCol>
                <a:gridCol w="1104900">
                  <a:extLst>
                    <a:ext uri="{9D8B030D-6E8A-4147-A177-3AD203B41FA5}">
                      <a16:colId xmlns:a16="http://schemas.microsoft.com/office/drawing/2014/main" val="20004"/>
                    </a:ext>
                  </a:extLst>
                </a:gridCol>
                <a:gridCol w="1104900">
                  <a:extLst>
                    <a:ext uri="{9D8B030D-6E8A-4147-A177-3AD203B41FA5}">
                      <a16:colId xmlns:a16="http://schemas.microsoft.com/office/drawing/2014/main" val="20005"/>
                    </a:ext>
                  </a:extLst>
                </a:gridCol>
                <a:gridCol w="1104900">
                  <a:extLst>
                    <a:ext uri="{9D8B030D-6E8A-4147-A177-3AD203B41FA5}">
                      <a16:colId xmlns:a16="http://schemas.microsoft.com/office/drawing/2014/main" val="20006"/>
                    </a:ext>
                  </a:extLst>
                </a:gridCol>
                <a:gridCol w="1104900">
                  <a:extLst>
                    <a:ext uri="{9D8B030D-6E8A-4147-A177-3AD203B41FA5}">
                      <a16:colId xmlns:a16="http://schemas.microsoft.com/office/drawing/2014/main" val="20007"/>
                    </a:ext>
                  </a:extLst>
                </a:gridCol>
              </a:tblGrid>
              <a:tr h="232122">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Drug</a:t>
                      </a:r>
                    </a:p>
                  </a:txBody>
                  <a:tcPr marL="18415" marR="18415" marT="0" marB="0" anchor="ctr"/>
                </a:tc>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Manufacturer</a:t>
                      </a:r>
                    </a:p>
                  </a:txBody>
                  <a:tcPr marL="18415" marR="18415" marT="0" marB="0" anchor="ctr"/>
                </a:tc>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Other Indications</a:t>
                      </a:r>
                    </a:p>
                  </a:txBody>
                  <a:tcPr marL="18415" marR="18415" marT="0" marB="0" anchor="ctr"/>
                </a:tc>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Schizophrenia</a:t>
                      </a:r>
                    </a:p>
                  </a:txBody>
                  <a:tcPr marL="18415" marR="18415" marT="0" marB="0" anchor="ctr"/>
                </a:tc>
                <a:tc gridSpan="4">
                  <a:txBody>
                    <a:bodyPr/>
                    <a:lstStyle/>
                    <a:p>
                      <a:pPr marL="0" marR="0" algn="ctr">
                        <a:spcBef>
                          <a:spcPts val="200"/>
                        </a:spcBef>
                        <a:spcAft>
                          <a:spcPts val="200"/>
                        </a:spcAft>
                      </a:pPr>
                      <a:r>
                        <a:rPr lang="en-US" sz="1000" b="1" dirty="0">
                          <a:latin typeface="Arial"/>
                          <a:ea typeface="Times New Roman"/>
                          <a:cs typeface="Arial"/>
                        </a:rPr>
                        <a:t>Bipolar Disorder</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475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Acute Manic Episodes</a:t>
                      </a:r>
                    </a:p>
                  </a:txBody>
                  <a:tcPr marL="18415" marR="18415" marT="0" marB="0" anchor="ctr"/>
                </a:tc>
                <a:tc>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Depressive Episodes</a:t>
                      </a:r>
                    </a:p>
                  </a:txBody>
                  <a:tcPr marL="18415" marR="18415" marT="0" marB="0" anchor="ctr"/>
                </a:tc>
                <a:tc>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Acute Mixed Episodes</a:t>
                      </a:r>
                    </a:p>
                  </a:txBody>
                  <a:tcPr marL="18415" marR="18415" marT="0" marB="0" anchor="ctr"/>
                </a:tc>
                <a:tc>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Maintenance</a:t>
                      </a:r>
                    </a:p>
                  </a:txBody>
                  <a:tcPr marL="18415" marR="18415" marT="0" marB="0" anchor="ctr"/>
                </a:tc>
                <a:extLst>
                  <a:ext uri="{0D108BD9-81ED-4DB2-BD59-A6C34878D82A}">
                    <a16:rowId xmlns:a16="http://schemas.microsoft.com/office/drawing/2014/main" val="10001"/>
                  </a:ext>
                </a:extLst>
              </a:tr>
              <a:tr h="232122">
                <a:tc gridSpan="8">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Second Generation Antipsychotics – Oral</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975485">
                <a:tc>
                  <a:txBody>
                    <a:bodyPr/>
                    <a:lstStyle/>
                    <a:p>
                      <a:pPr marL="0" marR="0">
                        <a:spcBef>
                          <a:spcPts val="200"/>
                        </a:spcBef>
                        <a:spcAft>
                          <a:spcPts val="200"/>
                        </a:spcAft>
                      </a:pPr>
                      <a:r>
                        <a:rPr lang="en-US" sz="1000" dirty="0">
                          <a:latin typeface="Arial" panose="020B0604020202020204" pitchFamily="34" charset="0"/>
                          <a:ea typeface="Times New Roman"/>
                          <a:cs typeface="Arial" panose="020B0604020202020204" pitchFamily="34" charset="0"/>
                        </a:rPr>
                        <a:t>clozapine</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(Clozaril®)</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Generic</a:t>
                      </a:r>
                    </a:p>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Novartis/HLS 	</a:t>
                      </a:r>
                    </a:p>
                    <a:p>
                      <a:pPr marL="0" marR="0" algn="ctr">
                        <a:spcBef>
                          <a:spcPts val="200"/>
                        </a:spcBef>
                        <a:spcAft>
                          <a:spcPts val="200"/>
                        </a:spcAft>
                      </a:pPr>
                      <a:endParaRPr lang="en-US" sz="1000" dirty="0">
                        <a:latin typeface="Arial" panose="020B0604020202020204" pitchFamily="34" charset="0"/>
                        <a:ea typeface="Times New Roman"/>
                        <a:cs typeface="Arial" panose="020B0604020202020204" pitchFamily="34" charset="0"/>
                      </a:endParaRPr>
                    </a:p>
                  </a:txBody>
                  <a:tcPr marL="18415" marR="18415" marT="0" marB="0" anchor="ctr"/>
                </a:tc>
                <a:tc rowSpan="3">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p>
                      <a:pPr marL="0" marR="0" algn="ctr">
                        <a:spcBef>
                          <a:spcPts val="200"/>
                        </a:spcBef>
                        <a:spcAft>
                          <a:spcPts val="200"/>
                        </a:spcAft>
                      </a:pPr>
                      <a:endParaRPr lang="en-US" sz="1000" dirty="0">
                        <a:latin typeface="Arial" panose="020B0604020202020204" pitchFamily="34" charset="0"/>
                        <a:ea typeface="Times New Roman"/>
                        <a:cs typeface="Arial" panose="020B0604020202020204" pitchFamily="34" charset="0"/>
                      </a:endParaRPr>
                    </a:p>
                  </a:txBody>
                  <a:tcPr marL="18415" marR="18415" marT="0" marB="0" anchor="ctr"/>
                </a:tc>
                <a:tc rowSpan="3">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p>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(treatment-resistant schizophrenia; reducing</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suicidal behavior in schizophrenia or schizoaffective disorder</a:t>
                      </a:r>
                    </a:p>
                  </a:txBody>
                  <a:tcPr marL="18415" marR="18415" marT="0" marB="0" anchor="ctr"/>
                </a:tc>
                <a:tc rowSpan="3">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tc rowSpan="3">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tc rowSpan="3">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tc rowSpan="3">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extLst>
                  <a:ext uri="{0D108BD9-81ED-4DB2-BD59-A6C34878D82A}">
                    <a16:rowId xmlns:a16="http://schemas.microsoft.com/office/drawing/2014/main" val="10003"/>
                  </a:ext>
                </a:extLst>
              </a:tr>
              <a:tr h="893046">
                <a:tc>
                  <a:txBody>
                    <a:bodyPr/>
                    <a:lstStyle/>
                    <a:p>
                      <a:pPr marL="0" marR="0">
                        <a:spcBef>
                          <a:spcPts val="200"/>
                        </a:spcBef>
                        <a:spcAft>
                          <a:spcPts val="200"/>
                        </a:spcAft>
                      </a:pPr>
                      <a:r>
                        <a:rPr lang="en-US" sz="1000" dirty="0">
                          <a:latin typeface="Arial" panose="020B0604020202020204" pitchFamily="34" charset="0"/>
                          <a:ea typeface="Times New Roman"/>
                          <a:cs typeface="Arial" panose="020B0604020202020204" pitchFamily="34" charset="0"/>
                        </a:rPr>
                        <a:t>clozapine </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(Fazaclo®)</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Generic, Jazz</a:t>
                      </a:r>
                    </a:p>
                  </a:txBody>
                  <a:tcPr marL="18415" marR="1841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tc>
                <a:extLst>
                  <a:ext uri="{0D108BD9-81ED-4DB2-BD59-A6C34878D82A}">
                    <a16:rowId xmlns:a16="http://schemas.microsoft.com/office/drawing/2014/main" val="10004"/>
                  </a:ext>
                </a:extLst>
              </a:tr>
              <a:tr h="474592">
                <a:tc>
                  <a:txBody>
                    <a:bodyPr/>
                    <a:lstStyle/>
                    <a:p>
                      <a:pPr marL="0" marR="0">
                        <a:spcBef>
                          <a:spcPts val="200"/>
                        </a:spcBef>
                        <a:spcAft>
                          <a:spcPts val="200"/>
                        </a:spcAft>
                      </a:pPr>
                      <a:r>
                        <a:rPr lang="en-US" sz="1000" dirty="0">
                          <a:latin typeface="Arial" panose="020B0604020202020204" pitchFamily="34" charset="0"/>
                          <a:ea typeface="Times New Roman"/>
                          <a:cs typeface="Arial" panose="020B0604020202020204" pitchFamily="34" charset="0"/>
                        </a:rPr>
                        <a:t>clozapine </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(Versacloz®)</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dirty="0">
                          <a:latin typeface="Arial" panose="020B0604020202020204" pitchFamily="34" charset="0"/>
                          <a:ea typeface="Times New Roman"/>
                          <a:cs typeface="Arial" panose="020B0604020202020204" pitchFamily="34" charset="0"/>
                        </a:rPr>
                        <a:t>Jazz </a:t>
                      </a:r>
                      <a:r>
                        <a:rPr lang="en-US" sz="1000" b="0" i="0" u="none" strike="noStrike" kern="1200" baseline="0">
                          <a:solidFill>
                            <a:schemeClr val="dk1"/>
                          </a:solidFill>
                          <a:latin typeface="Arial" panose="020B0604020202020204" pitchFamily="34" charset="0"/>
                          <a:ea typeface="+mn-ea"/>
                          <a:cs typeface="Arial" panose="020B0604020202020204" pitchFamily="34" charset="0"/>
                        </a:rPr>
                        <a:t>/Trupharma</a:t>
                      </a:r>
                      <a:endParaRPr lang="en-US" sz="10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18415" marR="1841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322418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23139-0A6D-475B-952C-873974320207}"/>
              </a:ext>
            </a:extLst>
          </p:cNvPr>
          <p:cNvSpPr>
            <a:spLocks noGrp="1"/>
          </p:cNvSpPr>
          <p:nvPr>
            <p:ph type="title"/>
          </p:nvPr>
        </p:nvSpPr>
        <p:spPr/>
        <p:txBody>
          <a:bodyPr/>
          <a:lstStyle/>
          <a:p>
            <a:r>
              <a:rPr lang="en-US" sz="3200" dirty="0"/>
              <a:t>Antipsychotics, Second Generation Oral</a:t>
            </a:r>
            <a:endParaRPr lang="en-US" dirty="0"/>
          </a:p>
        </p:txBody>
      </p:sp>
      <p:graphicFrame>
        <p:nvGraphicFramePr>
          <p:cNvPr id="4" name="Content Placeholder 3">
            <a:extLst>
              <a:ext uri="{FF2B5EF4-FFF2-40B4-BE49-F238E27FC236}">
                <a16:creationId xmlns:a16="http://schemas.microsoft.com/office/drawing/2014/main" id="{1C005510-277B-4C8A-A03E-E4CB9C0D573E}"/>
              </a:ext>
            </a:extLst>
          </p:cNvPr>
          <p:cNvGraphicFramePr>
            <a:graphicFrameLocks noGrp="1"/>
          </p:cNvGraphicFramePr>
          <p:nvPr>
            <p:ph idx="1"/>
            <p:extLst>
              <p:ext uri="{D42A27DB-BD31-4B8C-83A1-F6EECF244321}">
                <p14:modId xmlns:p14="http://schemas.microsoft.com/office/powerpoint/2010/main" val="1555738648"/>
              </p:ext>
            </p:extLst>
          </p:nvPr>
        </p:nvGraphicFramePr>
        <p:xfrm>
          <a:off x="76200" y="742950"/>
          <a:ext cx="8991600" cy="3957246"/>
        </p:xfrm>
        <a:graphic>
          <a:graphicData uri="http://schemas.openxmlformats.org/drawingml/2006/table">
            <a:tbl>
              <a:tblPr firstRow="1" bandRow="1">
                <a:tableStyleId>{5C22544A-7EE6-4342-B048-85BDC9FD1C3A}</a:tableStyleId>
              </a:tblPr>
              <a:tblGrid>
                <a:gridCol w="1123950">
                  <a:extLst>
                    <a:ext uri="{9D8B030D-6E8A-4147-A177-3AD203B41FA5}">
                      <a16:colId xmlns:a16="http://schemas.microsoft.com/office/drawing/2014/main" val="20000"/>
                    </a:ext>
                  </a:extLst>
                </a:gridCol>
                <a:gridCol w="1123950">
                  <a:extLst>
                    <a:ext uri="{9D8B030D-6E8A-4147-A177-3AD203B41FA5}">
                      <a16:colId xmlns:a16="http://schemas.microsoft.com/office/drawing/2014/main" val="20001"/>
                    </a:ext>
                  </a:extLst>
                </a:gridCol>
                <a:gridCol w="1123950">
                  <a:extLst>
                    <a:ext uri="{9D8B030D-6E8A-4147-A177-3AD203B41FA5}">
                      <a16:colId xmlns:a16="http://schemas.microsoft.com/office/drawing/2014/main" val="20002"/>
                    </a:ext>
                  </a:extLst>
                </a:gridCol>
                <a:gridCol w="1123950">
                  <a:extLst>
                    <a:ext uri="{9D8B030D-6E8A-4147-A177-3AD203B41FA5}">
                      <a16:colId xmlns:a16="http://schemas.microsoft.com/office/drawing/2014/main" val="20003"/>
                    </a:ext>
                  </a:extLst>
                </a:gridCol>
                <a:gridCol w="1123950">
                  <a:extLst>
                    <a:ext uri="{9D8B030D-6E8A-4147-A177-3AD203B41FA5}">
                      <a16:colId xmlns:a16="http://schemas.microsoft.com/office/drawing/2014/main" val="20004"/>
                    </a:ext>
                  </a:extLst>
                </a:gridCol>
                <a:gridCol w="1123950">
                  <a:extLst>
                    <a:ext uri="{9D8B030D-6E8A-4147-A177-3AD203B41FA5}">
                      <a16:colId xmlns:a16="http://schemas.microsoft.com/office/drawing/2014/main" val="20005"/>
                    </a:ext>
                  </a:extLst>
                </a:gridCol>
                <a:gridCol w="1123950">
                  <a:extLst>
                    <a:ext uri="{9D8B030D-6E8A-4147-A177-3AD203B41FA5}">
                      <a16:colId xmlns:a16="http://schemas.microsoft.com/office/drawing/2014/main" val="20006"/>
                    </a:ext>
                  </a:extLst>
                </a:gridCol>
                <a:gridCol w="1123950">
                  <a:extLst>
                    <a:ext uri="{9D8B030D-6E8A-4147-A177-3AD203B41FA5}">
                      <a16:colId xmlns:a16="http://schemas.microsoft.com/office/drawing/2014/main" val="20007"/>
                    </a:ext>
                  </a:extLst>
                </a:gridCol>
              </a:tblGrid>
              <a:tr h="185735">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Drug</a:t>
                      </a:r>
                    </a:p>
                  </a:txBody>
                  <a:tcPr marL="18415" marR="18415" marT="0" marB="0" anchor="ctr"/>
                </a:tc>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Manufacturer</a:t>
                      </a:r>
                    </a:p>
                  </a:txBody>
                  <a:tcPr marL="18415" marR="18415" marT="0" marB="0" anchor="ctr"/>
                </a:tc>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Other Indications</a:t>
                      </a:r>
                    </a:p>
                  </a:txBody>
                  <a:tcPr marL="18415" marR="18415" marT="0" marB="0" anchor="ctr"/>
                </a:tc>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Schizophrenia</a:t>
                      </a:r>
                    </a:p>
                  </a:txBody>
                  <a:tcPr marL="18415" marR="18415" marT="0" marB="0" anchor="ctr"/>
                </a:tc>
                <a:tc gridSpan="4">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Bipolar Disorder</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9394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Acute Manic Episodes</a:t>
                      </a:r>
                    </a:p>
                  </a:txBody>
                  <a:tcPr marL="18415" marR="18415" marT="0" marB="0" anchor="ctr"/>
                </a:tc>
                <a:tc>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Depressive Episodes</a:t>
                      </a:r>
                    </a:p>
                  </a:txBody>
                  <a:tcPr marL="18415" marR="18415" marT="0" marB="0" anchor="ctr"/>
                </a:tc>
                <a:tc>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Acute Mixed Episodes</a:t>
                      </a:r>
                    </a:p>
                  </a:txBody>
                  <a:tcPr marL="18415" marR="18415" marT="0" marB="0" anchor="ctr"/>
                </a:tc>
                <a:tc>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Maintenance</a:t>
                      </a:r>
                    </a:p>
                  </a:txBody>
                  <a:tcPr marL="18415" marR="18415" marT="0" marB="0" anchor="ctr"/>
                </a:tc>
                <a:extLst>
                  <a:ext uri="{0D108BD9-81ED-4DB2-BD59-A6C34878D82A}">
                    <a16:rowId xmlns:a16="http://schemas.microsoft.com/office/drawing/2014/main" val="10001"/>
                  </a:ext>
                </a:extLst>
              </a:tr>
              <a:tr h="185735">
                <a:tc gridSpan="8">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Second Generation Antipsychotics – Oral</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79674">
                <a:tc>
                  <a:txBody>
                    <a:bodyPr/>
                    <a:lstStyle/>
                    <a:p>
                      <a:pPr marL="0" marR="0">
                        <a:spcBef>
                          <a:spcPts val="200"/>
                        </a:spcBef>
                        <a:spcAft>
                          <a:spcPts val="200"/>
                        </a:spcAft>
                      </a:pPr>
                      <a:r>
                        <a:rPr lang="en-US" sz="1000" dirty="0">
                          <a:latin typeface="Arial" panose="020B0604020202020204" pitchFamily="34" charset="0"/>
                          <a:ea typeface="Times New Roman"/>
                          <a:cs typeface="Arial" panose="020B0604020202020204" pitchFamily="34" charset="0"/>
                        </a:rPr>
                        <a:t>iloperidone</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(Fanapt®)</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Vanda</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extLst>
                  <a:ext uri="{0D108BD9-81ED-4DB2-BD59-A6C34878D82A}">
                    <a16:rowId xmlns:a16="http://schemas.microsoft.com/office/drawing/2014/main" val="10003"/>
                  </a:ext>
                </a:extLst>
              </a:tr>
              <a:tr h="381000">
                <a:tc>
                  <a:txBody>
                    <a:bodyPr/>
                    <a:lstStyle/>
                    <a:p>
                      <a:pPr marL="0" marR="0">
                        <a:spcBef>
                          <a:spcPts val="200"/>
                        </a:spcBef>
                        <a:spcAft>
                          <a:spcPts val="200"/>
                        </a:spcAft>
                      </a:pPr>
                      <a:r>
                        <a:rPr lang="en-US" sz="1000" dirty="0">
                          <a:latin typeface="Arial" panose="020B0604020202020204" pitchFamily="34" charset="0"/>
                          <a:ea typeface="Times New Roman"/>
                          <a:cs typeface="Arial" panose="020B0604020202020204" pitchFamily="34" charset="0"/>
                        </a:rPr>
                        <a:t>lumateperone (Caplyta®)</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Intra-Cellular Therapies</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extLst>
                  <a:ext uri="{0D108BD9-81ED-4DB2-BD59-A6C34878D82A}">
                    <a16:rowId xmlns:a16="http://schemas.microsoft.com/office/drawing/2014/main" val="582188848"/>
                  </a:ext>
                </a:extLst>
              </a:tr>
              <a:tr h="1077796">
                <a:tc>
                  <a:txBody>
                    <a:bodyPr/>
                    <a:lstStyle/>
                    <a:p>
                      <a:pPr marL="0" marR="0">
                        <a:spcBef>
                          <a:spcPts val="200"/>
                        </a:spcBef>
                        <a:spcAft>
                          <a:spcPts val="200"/>
                        </a:spcAft>
                      </a:pPr>
                      <a:r>
                        <a:rPr lang="en-US" sz="1000" dirty="0">
                          <a:latin typeface="Arial" panose="020B0604020202020204" pitchFamily="34" charset="0"/>
                          <a:ea typeface="Times New Roman"/>
                          <a:cs typeface="Arial" panose="020B0604020202020204" pitchFamily="34" charset="0"/>
                        </a:rPr>
                        <a:t>lurasidone</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(Latuda®)</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Sunovion</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p>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(ages ≥ 13 years) 	</a:t>
                      </a:r>
                    </a:p>
                    <a:p>
                      <a:pPr marL="0" marR="0" algn="ctr">
                        <a:spcBef>
                          <a:spcPts val="200"/>
                        </a:spcBef>
                        <a:spcAft>
                          <a:spcPts val="200"/>
                        </a:spcAft>
                      </a:pPr>
                      <a:endParaRPr lang="en-US" sz="1000" dirty="0">
                        <a:latin typeface="Arial" panose="020B0604020202020204" pitchFamily="34" charset="0"/>
                        <a:ea typeface="Times New Roman"/>
                        <a:cs typeface="Arial" panose="020B0604020202020204" pitchFamily="34" charset="0"/>
                      </a:endParaRP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a:t>
                      </a: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ages ≥ 10 years as 	</a:t>
                      </a:r>
                    </a:p>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monotherapy and in combination with lithium or valproate)</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extLst>
                  <a:ext uri="{0D108BD9-81ED-4DB2-BD59-A6C34878D82A}">
                    <a16:rowId xmlns:a16="http://schemas.microsoft.com/office/drawing/2014/main" val="10004"/>
                  </a:ext>
                </a:extLst>
              </a:tr>
              <a:tr h="1402702">
                <a:tc>
                  <a:txBody>
                    <a:bodyPr/>
                    <a:lstStyle/>
                    <a:p>
                      <a:pPr marL="0" marR="0">
                        <a:spcBef>
                          <a:spcPts val="200"/>
                        </a:spcBef>
                        <a:spcAft>
                          <a:spcPts val="200"/>
                        </a:spcAft>
                      </a:pPr>
                      <a:r>
                        <a:rPr lang="en-US" sz="1000" dirty="0">
                          <a:latin typeface="Arial" panose="020B0604020202020204" pitchFamily="34" charset="0"/>
                          <a:ea typeface="Times New Roman"/>
                          <a:cs typeface="Arial" panose="020B0604020202020204" pitchFamily="34" charset="0"/>
                        </a:rPr>
                        <a:t>olanzapine</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(Zyprexa®)</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dirty="0">
                          <a:latin typeface="Arial" panose="020B0604020202020204" pitchFamily="34" charset="0"/>
                          <a:ea typeface="Times New Roman"/>
                          <a:cs typeface="Arial" panose="020B0604020202020204" pitchFamily="34" charset="0"/>
                        </a:rPr>
                        <a:t>Generic, </a:t>
                      </a: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Eli Lilly 	</a:t>
                      </a:r>
                    </a:p>
                    <a:p>
                      <a:pPr marL="0" marR="0" algn="ctr">
                        <a:spcBef>
                          <a:spcPts val="200"/>
                        </a:spcBef>
                        <a:spcAft>
                          <a:spcPts val="200"/>
                        </a:spcAft>
                      </a:pPr>
                      <a:endParaRPr lang="en-US" sz="1000" dirty="0">
                        <a:latin typeface="Arial" panose="020B0604020202020204" pitchFamily="34" charset="0"/>
                        <a:ea typeface="Times New Roman"/>
                        <a:cs typeface="Arial" panose="020B0604020202020204" pitchFamily="34" charset="0"/>
                      </a:endParaRP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Treatment-resistant depression (in combination with fluoxetine);</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(ages ≥ 13 years; second-line in adolescents due to metabolic effects)</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(ages ≥ 13 years as monotherapy and in combination with lithium or valproate; second-line in adolescents due to metabolic effects)</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(ages ≥ 10 years; in combination with fluoxetine)</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(ages ≥ 13 years as monotherapy and in combination with lithium or valproate; second-line in adolescents due to metabolic effects)</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(ages ≥ 13 years)</a:t>
                      </a:r>
                    </a:p>
                  </a:txBody>
                  <a:tcPr marL="18415" marR="18415"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149965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1D67A-C4B6-4CEC-990D-313D3DCBB637}"/>
              </a:ext>
            </a:extLst>
          </p:cNvPr>
          <p:cNvSpPr>
            <a:spLocks noGrp="1"/>
          </p:cNvSpPr>
          <p:nvPr>
            <p:ph type="title"/>
          </p:nvPr>
        </p:nvSpPr>
        <p:spPr/>
        <p:txBody>
          <a:bodyPr/>
          <a:lstStyle/>
          <a:p>
            <a:r>
              <a:rPr lang="en-US" sz="3200" dirty="0"/>
              <a:t>Antipsychotics, Second Generation Oral</a:t>
            </a:r>
            <a:endParaRPr lang="en-US" dirty="0"/>
          </a:p>
        </p:txBody>
      </p:sp>
      <p:graphicFrame>
        <p:nvGraphicFramePr>
          <p:cNvPr id="4" name="Content Placeholder 3">
            <a:extLst>
              <a:ext uri="{FF2B5EF4-FFF2-40B4-BE49-F238E27FC236}">
                <a16:creationId xmlns:a16="http://schemas.microsoft.com/office/drawing/2014/main" id="{DC64F209-7549-4F13-AC84-EE8A7DC20284}"/>
              </a:ext>
            </a:extLst>
          </p:cNvPr>
          <p:cNvGraphicFramePr>
            <a:graphicFrameLocks noGrp="1"/>
          </p:cNvGraphicFramePr>
          <p:nvPr>
            <p:ph idx="1"/>
            <p:extLst>
              <p:ext uri="{D42A27DB-BD31-4B8C-83A1-F6EECF244321}">
                <p14:modId xmlns:p14="http://schemas.microsoft.com/office/powerpoint/2010/main" val="3863722593"/>
              </p:ext>
            </p:extLst>
          </p:nvPr>
        </p:nvGraphicFramePr>
        <p:xfrm>
          <a:off x="152400" y="807189"/>
          <a:ext cx="8991600" cy="4211520"/>
        </p:xfrm>
        <a:graphic>
          <a:graphicData uri="http://schemas.openxmlformats.org/drawingml/2006/table">
            <a:tbl>
              <a:tblPr firstRow="1" bandRow="1">
                <a:tableStyleId>{5C22544A-7EE6-4342-B048-85BDC9FD1C3A}</a:tableStyleId>
              </a:tblPr>
              <a:tblGrid>
                <a:gridCol w="1123950">
                  <a:extLst>
                    <a:ext uri="{9D8B030D-6E8A-4147-A177-3AD203B41FA5}">
                      <a16:colId xmlns:a16="http://schemas.microsoft.com/office/drawing/2014/main" val="20000"/>
                    </a:ext>
                  </a:extLst>
                </a:gridCol>
                <a:gridCol w="1123950">
                  <a:extLst>
                    <a:ext uri="{9D8B030D-6E8A-4147-A177-3AD203B41FA5}">
                      <a16:colId xmlns:a16="http://schemas.microsoft.com/office/drawing/2014/main" val="20001"/>
                    </a:ext>
                  </a:extLst>
                </a:gridCol>
                <a:gridCol w="1123950">
                  <a:extLst>
                    <a:ext uri="{9D8B030D-6E8A-4147-A177-3AD203B41FA5}">
                      <a16:colId xmlns:a16="http://schemas.microsoft.com/office/drawing/2014/main" val="20002"/>
                    </a:ext>
                  </a:extLst>
                </a:gridCol>
                <a:gridCol w="1123950">
                  <a:extLst>
                    <a:ext uri="{9D8B030D-6E8A-4147-A177-3AD203B41FA5}">
                      <a16:colId xmlns:a16="http://schemas.microsoft.com/office/drawing/2014/main" val="20003"/>
                    </a:ext>
                  </a:extLst>
                </a:gridCol>
                <a:gridCol w="1123950">
                  <a:extLst>
                    <a:ext uri="{9D8B030D-6E8A-4147-A177-3AD203B41FA5}">
                      <a16:colId xmlns:a16="http://schemas.microsoft.com/office/drawing/2014/main" val="20004"/>
                    </a:ext>
                  </a:extLst>
                </a:gridCol>
                <a:gridCol w="1123950">
                  <a:extLst>
                    <a:ext uri="{9D8B030D-6E8A-4147-A177-3AD203B41FA5}">
                      <a16:colId xmlns:a16="http://schemas.microsoft.com/office/drawing/2014/main" val="20005"/>
                    </a:ext>
                  </a:extLst>
                </a:gridCol>
                <a:gridCol w="1123950">
                  <a:extLst>
                    <a:ext uri="{9D8B030D-6E8A-4147-A177-3AD203B41FA5}">
                      <a16:colId xmlns:a16="http://schemas.microsoft.com/office/drawing/2014/main" val="20006"/>
                    </a:ext>
                  </a:extLst>
                </a:gridCol>
                <a:gridCol w="1123950">
                  <a:extLst>
                    <a:ext uri="{9D8B030D-6E8A-4147-A177-3AD203B41FA5}">
                      <a16:colId xmlns:a16="http://schemas.microsoft.com/office/drawing/2014/main" val="20007"/>
                    </a:ext>
                  </a:extLst>
                </a:gridCol>
              </a:tblGrid>
              <a:tr h="248103">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Drug</a:t>
                      </a:r>
                    </a:p>
                  </a:txBody>
                  <a:tcPr marL="18415" marR="18415" marT="0" marB="0" anchor="ctr"/>
                </a:tc>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Manufacturer</a:t>
                      </a:r>
                    </a:p>
                  </a:txBody>
                  <a:tcPr marL="18415" marR="18415" marT="0" marB="0" anchor="ctr"/>
                </a:tc>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Other Indications</a:t>
                      </a:r>
                    </a:p>
                  </a:txBody>
                  <a:tcPr marL="18415" marR="18415" marT="0" marB="0" anchor="ctr"/>
                </a:tc>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Schizophrenia</a:t>
                      </a:r>
                    </a:p>
                  </a:txBody>
                  <a:tcPr marL="18415" marR="18415" marT="0" marB="0" anchor="ctr"/>
                </a:tc>
                <a:tc gridSpan="4">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Bipolar Disorder</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935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Acute Manic Episodes</a:t>
                      </a:r>
                    </a:p>
                  </a:txBody>
                  <a:tcPr marL="18415" marR="18415" marT="0" marB="0" anchor="ctr"/>
                </a:tc>
                <a:tc>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Depressive Episodes</a:t>
                      </a:r>
                    </a:p>
                  </a:txBody>
                  <a:tcPr marL="18415" marR="18415" marT="0" marB="0" anchor="ctr"/>
                </a:tc>
                <a:tc>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Acute Mixed Episodes</a:t>
                      </a:r>
                    </a:p>
                  </a:txBody>
                  <a:tcPr marL="18415" marR="18415" marT="0" marB="0" anchor="ctr"/>
                </a:tc>
                <a:tc>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Maintenance</a:t>
                      </a:r>
                    </a:p>
                  </a:txBody>
                  <a:tcPr marL="18415" marR="18415" marT="0" marB="0" anchor="ctr"/>
                </a:tc>
                <a:extLst>
                  <a:ext uri="{0D108BD9-81ED-4DB2-BD59-A6C34878D82A}">
                    <a16:rowId xmlns:a16="http://schemas.microsoft.com/office/drawing/2014/main" val="10001"/>
                  </a:ext>
                </a:extLst>
              </a:tr>
              <a:tr h="248103">
                <a:tc gridSpan="8">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Second Generation Antipsychotics – Oral</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760581">
                <a:tc>
                  <a:txBody>
                    <a:bodyPr/>
                    <a:lstStyle/>
                    <a:p>
                      <a:pPr marL="0" marR="0">
                        <a:spcBef>
                          <a:spcPts val="200"/>
                        </a:spcBef>
                        <a:spcAft>
                          <a:spcPts val="200"/>
                        </a:spcAft>
                      </a:pPr>
                      <a:r>
                        <a:rPr lang="en-US" sz="1000" dirty="0">
                          <a:latin typeface="Arial" panose="020B0604020202020204" pitchFamily="34" charset="0"/>
                          <a:ea typeface="Times New Roman"/>
                          <a:cs typeface="Arial" panose="020B0604020202020204" pitchFamily="34" charset="0"/>
                        </a:rPr>
                        <a:t>olanzapine/</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fluoxetine (Symbyax®)</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dirty="0">
                          <a:latin typeface="Arial" panose="020B0604020202020204" pitchFamily="34" charset="0"/>
                          <a:ea typeface="Times New Roman"/>
                          <a:cs typeface="Arial" panose="020B0604020202020204" pitchFamily="34" charset="0"/>
                        </a:rPr>
                        <a:t>Generic, </a:t>
                      </a: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Eli Lilly 	</a:t>
                      </a:r>
                    </a:p>
                    <a:p>
                      <a:pPr marL="0" marR="0" algn="ctr">
                        <a:spcBef>
                          <a:spcPts val="200"/>
                        </a:spcBef>
                        <a:spcAft>
                          <a:spcPts val="200"/>
                        </a:spcAft>
                      </a:pPr>
                      <a:endParaRPr lang="en-US" sz="1000" dirty="0">
                        <a:latin typeface="Arial" panose="020B0604020202020204" pitchFamily="34" charset="0"/>
                        <a:ea typeface="Times New Roman"/>
                        <a:cs typeface="Arial" panose="020B0604020202020204" pitchFamily="34" charset="0"/>
                      </a:endParaRP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Treatment-resistant depression</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p>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(ages ≥ 10 years for acute episodes)</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extLst>
                  <a:ext uri="{0D108BD9-81ED-4DB2-BD59-A6C34878D82A}">
                    <a16:rowId xmlns:a16="http://schemas.microsoft.com/office/drawing/2014/main" val="10003"/>
                  </a:ext>
                </a:extLst>
              </a:tr>
              <a:tr h="583974">
                <a:tc>
                  <a:txBody>
                    <a:bodyPr/>
                    <a:lstStyle/>
                    <a:p>
                      <a:pPr marL="0" marR="0" algn="l" defTabSz="914400" rtl="0" eaLnBrk="1" latinLnBrk="0" hangingPunct="1">
                        <a:spcBef>
                          <a:spcPts val="0"/>
                        </a:spcBef>
                        <a:spcAft>
                          <a:spcPts val="0"/>
                        </a:spcAft>
                      </a:pPr>
                      <a:r>
                        <a:rPr lang="en-US" sz="1000" kern="1200" dirty="0">
                          <a:solidFill>
                            <a:schemeClr val="dk1"/>
                          </a:solidFill>
                          <a:highlight>
                            <a:srgbClr val="00FFFF"/>
                          </a:highlight>
                          <a:latin typeface="Arial" panose="020B0604020202020204" pitchFamily="34" charset="0"/>
                          <a:ea typeface="+mn-ea"/>
                          <a:cs typeface="Arial" panose="020B0604020202020204" pitchFamily="34" charset="0"/>
                        </a:rPr>
                        <a:t>olanzapine/</a:t>
                      </a:r>
                    </a:p>
                    <a:p>
                      <a:pPr marL="0" marR="0" algn="l" defTabSz="914400" rtl="0" eaLnBrk="1" latinLnBrk="0" hangingPunct="1">
                        <a:spcBef>
                          <a:spcPts val="200"/>
                        </a:spcBef>
                        <a:spcAft>
                          <a:spcPts val="200"/>
                        </a:spcAft>
                      </a:pPr>
                      <a:r>
                        <a:rPr lang="en-US" sz="1000" kern="1200" dirty="0" err="1">
                          <a:solidFill>
                            <a:schemeClr val="dk1"/>
                          </a:solidFill>
                          <a:highlight>
                            <a:srgbClr val="00FFFF"/>
                          </a:highlight>
                          <a:latin typeface="Arial" panose="020B0604020202020204" pitchFamily="34" charset="0"/>
                          <a:ea typeface="+mn-ea"/>
                          <a:cs typeface="Arial" panose="020B0604020202020204" pitchFamily="34" charset="0"/>
                        </a:rPr>
                        <a:t>samidorphan</a:t>
                      </a:r>
                      <a:r>
                        <a:rPr lang="en-US" sz="1000" kern="1200" dirty="0">
                          <a:solidFill>
                            <a:schemeClr val="dk1"/>
                          </a:solidFill>
                          <a:highlight>
                            <a:srgbClr val="00FFFF"/>
                          </a:highlight>
                          <a:latin typeface="Arial" panose="020B0604020202020204" pitchFamily="34" charset="0"/>
                          <a:ea typeface="+mn-ea"/>
                          <a:cs typeface="Arial" panose="020B0604020202020204" pitchFamily="34" charset="0"/>
                        </a:rPr>
                        <a:t> (</a:t>
                      </a:r>
                      <a:r>
                        <a:rPr lang="en-US" sz="1000" kern="1200" dirty="0" err="1">
                          <a:solidFill>
                            <a:schemeClr val="dk1"/>
                          </a:solidFill>
                          <a:highlight>
                            <a:srgbClr val="00FFFF"/>
                          </a:highlight>
                          <a:latin typeface="Arial" panose="020B0604020202020204" pitchFamily="34" charset="0"/>
                          <a:ea typeface="+mn-ea"/>
                          <a:cs typeface="Arial" panose="020B0604020202020204" pitchFamily="34" charset="0"/>
                        </a:rPr>
                        <a:t>Lybalvi</a:t>
                      </a:r>
                      <a:r>
                        <a:rPr lang="en-US" sz="1000" dirty="0">
                          <a:highlight>
                            <a:srgbClr val="00FFFF"/>
                          </a:highlight>
                          <a:latin typeface="Arial" panose="020B0604020202020204" pitchFamily="34" charset="0"/>
                          <a:ea typeface="Times New Roman"/>
                          <a:cs typeface="Arial" panose="020B0604020202020204" pitchFamily="34" charset="0"/>
                        </a:rPr>
                        <a:t>™</a:t>
                      </a:r>
                      <a:r>
                        <a:rPr lang="en-US" sz="1000" kern="1200" dirty="0">
                          <a:solidFill>
                            <a:schemeClr val="dk1"/>
                          </a:solidFill>
                          <a:highlight>
                            <a:srgbClr val="00FFFF"/>
                          </a:highlight>
                          <a:latin typeface="Arial" panose="020B0604020202020204" pitchFamily="34" charset="0"/>
                          <a:ea typeface="+mn-ea"/>
                          <a:cs typeface="Arial" panose="020B0604020202020204" pitchFamily="34" charset="0"/>
                        </a:rPr>
                        <a:t>)</a:t>
                      </a:r>
                      <a:endParaRPr lang="en-US" sz="1000" kern="1200" dirty="0">
                        <a:solidFill>
                          <a:schemeClr val="dk1"/>
                        </a:solidFill>
                        <a:highlight>
                          <a:srgbClr val="00FFFF"/>
                        </a:highlight>
                        <a:latin typeface="Arial" panose="020B0604020202020204" pitchFamily="34" charset="0"/>
                        <a:ea typeface="Times New Roman"/>
                        <a:cs typeface="Arial" panose="020B0604020202020204" pitchFamily="34" charset="0"/>
                      </a:endParaRPr>
                    </a:p>
                  </a:txBody>
                  <a:tcPr marL="18415" marR="18415" marT="0" marB="0" anchor="ctr"/>
                </a:tc>
                <a:tc>
                  <a:txBody>
                    <a:bodyPr/>
                    <a:lstStyle/>
                    <a:p>
                      <a:pPr marL="0" marR="0" algn="ctr">
                        <a:spcBef>
                          <a:spcPts val="200"/>
                        </a:spcBef>
                        <a:spcAft>
                          <a:spcPts val="200"/>
                        </a:spcAft>
                      </a:pPr>
                      <a:r>
                        <a:rPr lang="en-US" sz="1000" dirty="0">
                          <a:highlight>
                            <a:srgbClr val="00FFFF"/>
                          </a:highlight>
                          <a:latin typeface="Arial" panose="020B0604020202020204" pitchFamily="34" charset="0"/>
                          <a:ea typeface="Times New Roman"/>
                          <a:cs typeface="Arial" panose="020B0604020202020204" pitchFamily="34" charset="0"/>
                        </a:rPr>
                        <a:t>Alkermes</a:t>
                      </a:r>
                    </a:p>
                  </a:txBody>
                  <a:tcPr marL="18415" marR="18415" marT="0" marB="0" anchor="ctr"/>
                </a:tc>
                <a:tc>
                  <a:txBody>
                    <a:bodyPr/>
                    <a:lstStyle/>
                    <a:p>
                      <a:pPr marL="0" marR="0" algn="ctr">
                        <a:spcBef>
                          <a:spcPts val="200"/>
                        </a:spcBef>
                        <a:spcAft>
                          <a:spcPts val="200"/>
                        </a:spcAft>
                      </a:pPr>
                      <a:endParaRPr lang="en-US" sz="1000" dirty="0">
                        <a:latin typeface="Arial" panose="020B0604020202020204" pitchFamily="34" charset="0"/>
                        <a:ea typeface="Times New Roman"/>
                        <a:cs typeface="Arial" panose="020B0604020202020204" pitchFamily="34" charset="0"/>
                      </a:endParaRP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dirty="0">
                          <a:highlight>
                            <a:srgbClr val="00FFFF"/>
                          </a:highlight>
                          <a:latin typeface="Arial" panose="020B0604020202020204" pitchFamily="34" charset="0"/>
                          <a:ea typeface="Times New Roman"/>
                          <a:cs typeface="Arial" panose="020B0604020202020204" pitchFamily="34" charset="0"/>
                        </a:rPr>
                        <a:t>X</a:t>
                      </a:r>
                    </a:p>
                    <a:p>
                      <a:pPr marL="0" marR="0" algn="ctr">
                        <a:spcBef>
                          <a:spcPts val="200"/>
                        </a:spcBef>
                        <a:spcAft>
                          <a:spcPts val="200"/>
                        </a:spcAft>
                      </a:pPr>
                      <a:endParaRPr lang="en-US" sz="1000" dirty="0">
                        <a:latin typeface="Arial" panose="020B0604020202020204" pitchFamily="34" charset="0"/>
                        <a:ea typeface="Times New Roman"/>
                        <a:cs typeface="Arial" panose="020B0604020202020204" pitchFamily="34" charset="0"/>
                      </a:endParaRPr>
                    </a:p>
                  </a:txBody>
                  <a:tcPr marL="18415" marR="18415" marT="0" marB="0" anchor="ctr"/>
                </a:tc>
                <a:tc>
                  <a:txBody>
                    <a:bodyPr/>
                    <a:lstStyle/>
                    <a:p>
                      <a:pPr marL="0" marR="0" algn="ctr">
                        <a:spcBef>
                          <a:spcPts val="200"/>
                        </a:spcBef>
                        <a:spcAft>
                          <a:spcPts val="200"/>
                        </a:spcAft>
                      </a:pPr>
                      <a:endParaRPr lang="en-US" sz="1000" dirty="0">
                        <a:latin typeface="Arial" panose="020B0604020202020204" pitchFamily="34" charset="0"/>
                        <a:ea typeface="Times New Roman"/>
                        <a:cs typeface="Arial" panose="020B0604020202020204" pitchFamily="34" charset="0"/>
                      </a:endParaRP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dirty="0">
                          <a:highlight>
                            <a:srgbClr val="00FFFF"/>
                          </a:highlight>
                          <a:latin typeface="Arial" panose="020B0604020202020204" pitchFamily="34" charset="0"/>
                          <a:ea typeface="Times New Roman"/>
                          <a:cs typeface="Arial" panose="020B0604020202020204" pitchFamily="34" charset="0"/>
                        </a:rPr>
                        <a:t>X</a:t>
                      </a:r>
                    </a:p>
                    <a:p>
                      <a:pPr marL="0" marR="0" algn="ctr">
                        <a:spcBef>
                          <a:spcPts val="200"/>
                        </a:spcBef>
                        <a:spcAft>
                          <a:spcPts val="200"/>
                        </a:spcAft>
                      </a:pPr>
                      <a:endParaRPr lang="en-US" sz="1000" dirty="0">
                        <a:latin typeface="Arial" panose="020B0604020202020204" pitchFamily="34" charset="0"/>
                        <a:ea typeface="Times New Roman"/>
                        <a:cs typeface="Arial" panose="020B0604020202020204" pitchFamily="34" charset="0"/>
                      </a:endParaRPr>
                    </a:p>
                  </a:txBody>
                  <a:tcPr marL="18415" marR="18415" marT="0" marB="0" anchor="ctr"/>
                </a:tc>
                <a:tc>
                  <a:txBody>
                    <a:bodyPr/>
                    <a:lstStyle/>
                    <a:p>
                      <a:pPr marL="0" marR="0" algn="ctr">
                        <a:spcBef>
                          <a:spcPts val="200"/>
                        </a:spcBef>
                        <a:spcAft>
                          <a:spcPts val="200"/>
                        </a:spcAft>
                      </a:pPr>
                      <a:endParaRPr lang="en-US" sz="1000" dirty="0">
                        <a:latin typeface="Arial" panose="020B0604020202020204" pitchFamily="34" charset="0"/>
                        <a:ea typeface="Times New Roman"/>
                        <a:cs typeface="Arial" panose="020B0604020202020204" pitchFamily="34" charset="0"/>
                      </a:endParaRPr>
                    </a:p>
                  </a:txBody>
                  <a:tcPr marL="18415" marR="18415" marT="0" marB="0" anchor="ctr"/>
                </a:tc>
                <a:tc>
                  <a:txBody>
                    <a:bodyPr/>
                    <a:lstStyle/>
                    <a:p>
                      <a:pPr marL="0" marR="0" algn="ctr">
                        <a:spcBef>
                          <a:spcPts val="200"/>
                        </a:spcBef>
                        <a:spcAft>
                          <a:spcPts val="200"/>
                        </a:spcAft>
                      </a:pPr>
                      <a:endParaRPr lang="en-US" sz="1000" dirty="0">
                        <a:latin typeface="Arial" panose="020B0604020202020204" pitchFamily="34" charset="0"/>
                        <a:ea typeface="Times New Roman"/>
                        <a:cs typeface="Arial" panose="020B0604020202020204" pitchFamily="34" charset="0"/>
                      </a:endParaRPr>
                    </a:p>
                  </a:txBody>
                  <a:tcPr marL="18415" marR="18415" marT="0" marB="0" anchor="ctr"/>
                </a:tc>
                <a:extLst>
                  <a:ext uri="{0D108BD9-81ED-4DB2-BD59-A6C34878D82A}">
                    <a16:rowId xmlns:a16="http://schemas.microsoft.com/office/drawing/2014/main" val="1593711204"/>
                  </a:ext>
                </a:extLst>
              </a:tr>
              <a:tr h="1151559">
                <a:tc>
                  <a:txBody>
                    <a:bodyPr/>
                    <a:lstStyle/>
                    <a:p>
                      <a:pPr marL="0" marR="0">
                        <a:spcBef>
                          <a:spcPts val="200"/>
                        </a:spcBef>
                        <a:spcAft>
                          <a:spcPts val="200"/>
                        </a:spcAft>
                      </a:pPr>
                      <a:r>
                        <a:rPr lang="en-US" sz="1000" dirty="0">
                          <a:latin typeface="Arial" panose="020B0604020202020204" pitchFamily="34" charset="0"/>
                          <a:ea typeface="Times New Roman"/>
                          <a:cs typeface="Arial" panose="020B0604020202020204" pitchFamily="34" charset="0"/>
                        </a:rPr>
                        <a:t>paliperidone ER (Invega®)</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Generic, Janssen</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Schizoaffective disorder (monotherapy or adjunct with mood stabilizers and/or antidepressants)</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(ages ≥ 12 years)</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extLst>
                  <a:ext uri="{0D108BD9-81ED-4DB2-BD59-A6C34878D82A}">
                    <a16:rowId xmlns:a16="http://schemas.microsoft.com/office/drawing/2014/main" val="10004"/>
                  </a:ext>
                </a:extLst>
              </a:tr>
              <a:tr h="895657">
                <a:tc>
                  <a:txBody>
                    <a:bodyPr/>
                    <a:lstStyle/>
                    <a:p>
                      <a:pPr marL="0" marR="0">
                        <a:spcBef>
                          <a:spcPts val="200"/>
                        </a:spcBef>
                        <a:spcAft>
                          <a:spcPts val="200"/>
                        </a:spcAft>
                      </a:pPr>
                      <a:r>
                        <a:rPr lang="en-US" sz="1000" dirty="0">
                          <a:latin typeface="Arial" panose="020B0604020202020204" pitchFamily="34" charset="0"/>
                          <a:ea typeface="Times New Roman"/>
                          <a:cs typeface="Arial" panose="020B0604020202020204" pitchFamily="34" charset="0"/>
                        </a:rPr>
                        <a:t>pimavanserin (Nuplazid™)</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Acadia</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Calibri"/>
                          <a:cs typeface="Arial" panose="020B0604020202020204" pitchFamily="34" charset="0"/>
                        </a:rPr>
                        <a:t>Hallucinations and delusions associated with Parkinson’s disease (PD) psychosis</a:t>
                      </a:r>
                      <a:endParaRPr lang="en-US" sz="1000" dirty="0">
                        <a:latin typeface="Arial" panose="020B0604020202020204" pitchFamily="34" charset="0"/>
                        <a:ea typeface="Times New Roman"/>
                        <a:cs typeface="Arial" panose="020B0604020202020204" pitchFamily="34" charset="0"/>
                      </a:endParaRP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311302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D2775-6908-48B4-BE5C-32EDF924FA9B}"/>
              </a:ext>
            </a:extLst>
          </p:cNvPr>
          <p:cNvSpPr>
            <a:spLocks noGrp="1"/>
          </p:cNvSpPr>
          <p:nvPr>
            <p:ph type="title"/>
          </p:nvPr>
        </p:nvSpPr>
        <p:spPr/>
        <p:txBody>
          <a:bodyPr/>
          <a:lstStyle/>
          <a:p>
            <a:r>
              <a:rPr lang="en-US" sz="3200" dirty="0"/>
              <a:t>Antipsychotics, Second Generation Oral</a:t>
            </a:r>
            <a:endParaRPr lang="en-US" dirty="0"/>
          </a:p>
        </p:txBody>
      </p:sp>
      <p:graphicFrame>
        <p:nvGraphicFramePr>
          <p:cNvPr id="4" name="Content Placeholder 3">
            <a:extLst>
              <a:ext uri="{FF2B5EF4-FFF2-40B4-BE49-F238E27FC236}">
                <a16:creationId xmlns:a16="http://schemas.microsoft.com/office/drawing/2014/main" id="{7E039973-154E-4A92-8A55-3B2A7C4A7D6D}"/>
              </a:ext>
            </a:extLst>
          </p:cNvPr>
          <p:cNvGraphicFramePr>
            <a:graphicFrameLocks noGrp="1"/>
          </p:cNvGraphicFramePr>
          <p:nvPr>
            <p:ph idx="1"/>
            <p:extLst>
              <p:ext uri="{D42A27DB-BD31-4B8C-83A1-F6EECF244321}">
                <p14:modId xmlns:p14="http://schemas.microsoft.com/office/powerpoint/2010/main" val="1444043130"/>
              </p:ext>
            </p:extLst>
          </p:nvPr>
        </p:nvGraphicFramePr>
        <p:xfrm>
          <a:off x="0" y="819150"/>
          <a:ext cx="9144001" cy="3733799"/>
        </p:xfrm>
        <a:graphic>
          <a:graphicData uri="http://schemas.openxmlformats.org/drawingml/2006/table">
            <a:tbl>
              <a:tblPr firstRow="1" bandRow="1">
                <a:tableStyleId>{5C22544A-7EE6-4342-B048-85BDC9FD1C3A}</a:tableStyleId>
              </a:tblPr>
              <a:tblGrid>
                <a:gridCol w="1798455">
                  <a:extLst>
                    <a:ext uri="{9D8B030D-6E8A-4147-A177-3AD203B41FA5}">
                      <a16:colId xmlns:a16="http://schemas.microsoft.com/office/drawing/2014/main" val="20000"/>
                    </a:ext>
                  </a:extLst>
                </a:gridCol>
                <a:gridCol w="1050957">
                  <a:extLst>
                    <a:ext uri="{9D8B030D-6E8A-4147-A177-3AD203B41FA5}">
                      <a16:colId xmlns:a16="http://schemas.microsoft.com/office/drawing/2014/main" val="20002"/>
                    </a:ext>
                  </a:extLst>
                </a:gridCol>
                <a:gridCol w="899227">
                  <a:extLst>
                    <a:ext uri="{9D8B030D-6E8A-4147-A177-3AD203B41FA5}">
                      <a16:colId xmlns:a16="http://schemas.microsoft.com/office/drawing/2014/main" val="20003"/>
                    </a:ext>
                  </a:extLst>
                </a:gridCol>
                <a:gridCol w="899227">
                  <a:extLst>
                    <a:ext uri="{9D8B030D-6E8A-4147-A177-3AD203B41FA5}">
                      <a16:colId xmlns:a16="http://schemas.microsoft.com/office/drawing/2014/main" val="20004"/>
                    </a:ext>
                  </a:extLst>
                </a:gridCol>
                <a:gridCol w="899227">
                  <a:extLst>
                    <a:ext uri="{9D8B030D-6E8A-4147-A177-3AD203B41FA5}">
                      <a16:colId xmlns:a16="http://schemas.microsoft.com/office/drawing/2014/main" val="20005"/>
                    </a:ext>
                  </a:extLst>
                </a:gridCol>
                <a:gridCol w="899227">
                  <a:extLst>
                    <a:ext uri="{9D8B030D-6E8A-4147-A177-3AD203B41FA5}">
                      <a16:colId xmlns:a16="http://schemas.microsoft.com/office/drawing/2014/main" val="20006"/>
                    </a:ext>
                  </a:extLst>
                </a:gridCol>
                <a:gridCol w="899227">
                  <a:extLst>
                    <a:ext uri="{9D8B030D-6E8A-4147-A177-3AD203B41FA5}">
                      <a16:colId xmlns:a16="http://schemas.microsoft.com/office/drawing/2014/main" val="20007"/>
                    </a:ext>
                  </a:extLst>
                </a:gridCol>
                <a:gridCol w="899227">
                  <a:extLst>
                    <a:ext uri="{9D8B030D-6E8A-4147-A177-3AD203B41FA5}">
                      <a16:colId xmlns:a16="http://schemas.microsoft.com/office/drawing/2014/main" val="20008"/>
                    </a:ext>
                  </a:extLst>
                </a:gridCol>
                <a:gridCol w="899227">
                  <a:extLst>
                    <a:ext uri="{9D8B030D-6E8A-4147-A177-3AD203B41FA5}">
                      <a16:colId xmlns:a16="http://schemas.microsoft.com/office/drawing/2014/main" val="20009"/>
                    </a:ext>
                  </a:extLst>
                </a:gridCol>
              </a:tblGrid>
              <a:tr h="332079">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Drug</a:t>
                      </a:r>
                    </a:p>
                  </a:txBody>
                  <a:tcPr marL="18415" marR="18415" marT="0" marB="0" anchor="ctr"/>
                </a:tc>
                <a:tc rowSpan="2">
                  <a:txBody>
                    <a:bodyPr/>
                    <a:lstStyle/>
                    <a:p>
                      <a:pPr marL="0" marR="0" algn="ctr">
                        <a:spcBef>
                          <a:spcPts val="200"/>
                        </a:spcBef>
                        <a:spcAft>
                          <a:spcPts val="200"/>
                        </a:spcAft>
                      </a:pPr>
                      <a:r>
                        <a:rPr lang="en-US" sz="1000" b="1" dirty="0">
                          <a:latin typeface="Arial" panose="020B0604020202020204" pitchFamily="34" charset="0"/>
                          <a:cs typeface="Arial" panose="020B0604020202020204" pitchFamily="34" charset="0"/>
                        </a:rPr>
                        <a:t>Manufacturer</a:t>
                      </a:r>
                    </a:p>
                  </a:txBody>
                  <a:tcPr marL="18415" marR="18415" marT="0" marB="0" anchor="ctr"/>
                </a:tc>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Other Indications</a:t>
                      </a:r>
                    </a:p>
                  </a:txBody>
                  <a:tcPr marL="18415" marR="18415" marT="0" marB="0" anchor="ctr"/>
                </a:tc>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Schizophrenia</a:t>
                      </a:r>
                    </a:p>
                  </a:txBody>
                  <a:tcPr marL="18415" marR="18415" marT="0" marB="0" anchor="ctr"/>
                </a:tc>
                <a:tc gridSpan="5">
                  <a:txBody>
                    <a:bodyPr/>
                    <a:lstStyle/>
                    <a:p>
                      <a:pPr marL="0" marR="0" algn="ctr">
                        <a:spcBef>
                          <a:spcPts val="200"/>
                        </a:spcBef>
                        <a:spcAft>
                          <a:spcPts val="200"/>
                        </a:spcAft>
                      </a:pPr>
                      <a:r>
                        <a:rPr lang="en-US" sz="1000" b="1" dirty="0">
                          <a:latin typeface="Times New Roman"/>
                          <a:ea typeface="Times New Roman"/>
                          <a:cs typeface="Times New Roman"/>
                        </a:rPr>
                        <a:t>Bipolar Disorder</a:t>
                      </a:r>
                    </a:p>
                  </a:txBody>
                  <a:tcPr marL="18415" marR="18415" marT="0" marB="0" anchor="ctr"/>
                </a:tc>
                <a:tc hMerge="1">
                  <a:txBody>
                    <a:bodyPr/>
                    <a:lstStyle/>
                    <a:p>
                      <a:pPr marL="0" marR="0" algn="ctr">
                        <a:spcBef>
                          <a:spcPts val="200"/>
                        </a:spcBef>
                        <a:spcAft>
                          <a:spcPts val="200"/>
                        </a:spcAft>
                      </a:pPr>
                      <a:r>
                        <a:rPr lang="en-US" sz="1100" b="1" dirty="0">
                          <a:latin typeface="Times New Roman"/>
                          <a:ea typeface="Times New Roman"/>
                          <a:cs typeface="Times New Roman"/>
                        </a:rPr>
                        <a:t>Bipolar Disorder</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481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algn="ctr"/>
                      <a:r>
                        <a:rPr lang="en-US" sz="1000" b="1" dirty="0">
                          <a:latin typeface="Arial" panose="020B0604020202020204" pitchFamily="34" charset="0"/>
                          <a:ea typeface="Times New Roman"/>
                          <a:cs typeface="Arial" panose="020B0604020202020204" pitchFamily="34" charset="0"/>
                        </a:rPr>
                        <a:t>Acute Manic Episodes</a:t>
                      </a:r>
                      <a:endParaRPr lang="en-US" sz="1000" dirty="0">
                        <a:latin typeface="Arial" panose="020B0604020202020204" pitchFamily="34" charset="0"/>
                        <a:cs typeface="Arial" panose="020B0604020202020204" pitchFamily="34" charset="0"/>
                      </a:endParaRPr>
                    </a:p>
                  </a:txBody>
                  <a:tcPr marL="18415" marR="18415" marT="0" marB="0" anchor="ctr"/>
                </a:tc>
                <a:tc hMerge="1">
                  <a:txBody>
                    <a:bodyPr/>
                    <a:lstStyle/>
                    <a:p>
                      <a:pPr marL="0" marR="0" algn="ctr">
                        <a:spcBef>
                          <a:spcPts val="200"/>
                        </a:spcBef>
                        <a:spcAft>
                          <a:spcPts val="200"/>
                        </a:spcAft>
                      </a:pPr>
                      <a:r>
                        <a:rPr lang="en-US" sz="1100" b="1" dirty="0">
                          <a:latin typeface="Times New Roman"/>
                          <a:ea typeface="Times New Roman"/>
                          <a:cs typeface="Times New Roman"/>
                        </a:rPr>
                        <a:t>Acute Manic Episodes</a:t>
                      </a:r>
                    </a:p>
                  </a:txBody>
                  <a:tcPr marL="18415" marR="18415" marT="0" marB="0" anchor="ctr"/>
                </a:tc>
                <a:tc>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Depressive Episodes</a:t>
                      </a:r>
                    </a:p>
                  </a:txBody>
                  <a:tcPr marL="18415" marR="18415" marT="0" marB="0" anchor="ctr"/>
                </a:tc>
                <a:tc>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Acute Mixed Episodes</a:t>
                      </a:r>
                    </a:p>
                  </a:txBody>
                  <a:tcPr marL="18415" marR="18415" marT="0" marB="0" anchor="ctr"/>
                </a:tc>
                <a:tc>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Maintenance</a:t>
                      </a:r>
                    </a:p>
                  </a:txBody>
                  <a:tcPr marL="18415" marR="18415" marT="0" marB="0" anchor="ctr"/>
                </a:tc>
                <a:extLst>
                  <a:ext uri="{0D108BD9-81ED-4DB2-BD59-A6C34878D82A}">
                    <a16:rowId xmlns:a16="http://schemas.microsoft.com/office/drawing/2014/main" val="10001"/>
                  </a:ext>
                </a:extLst>
              </a:tr>
              <a:tr h="332079">
                <a:tc gridSpan="9">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Second Generation Antipsychotics – Oral</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395552">
                <a:tc>
                  <a:txBody>
                    <a:bodyPr/>
                    <a:lstStyle/>
                    <a:p>
                      <a:pPr marL="0" marR="0">
                        <a:spcBef>
                          <a:spcPts val="200"/>
                        </a:spcBef>
                        <a:spcAft>
                          <a:spcPts val="200"/>
                        </a:spcAft>
                      </a:pPr>
                      <a:r>
                        <a:rPr lang="en-US" sz="1000" dirty="0">
                          <a:latin typeface="Arial" panose="020B0604020202020204" pitchFamily="34" charset="0"/>
                          <a:ea typeface="Times New Roman"/>
                          <a:cs typeface="Arial" panose="020B0604020202020204" pitchFamily="34" charset="0"/>
                        </a:rPr>
                        <a:t>quetiapine</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(Seroquel®)</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dirty="0">
                          <a:latin typeface="Arial" panose="020B0604020202020204" pitchFamily="34" charset="0"/>
                          <a:ea typeface="Times New Roman"/>
                          <a:cs typeface="Arial" panose="020B0604020202020204" pitchFamily="34" charset="0"/>
                        </a:rPr>
                        <a:t>Generic, </a:t>
                      </a: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AstraZeneca 	</a:t>
                      </a:r>
                    </a:p>
                    <a:p>
                      <a:pPr marL="0" marR="0" algn="ctr">
                        <a:spcBef>
                          <a:spcPts val="200"/>
                        </a:spcBef>
                        <a:spcAft>
                          <a:spcPts val="200"/>
                        </a:spcAft>
                      </a:pPr>
                      <a:endParaRPr lang="en-US" sz="1000" dirty="0">
                        <a:latin typeface="Arial" panose="020B0604020202020204" pitchFamily="34" charset="0"/>
                        <a:ea typeface="Times New Roman"/>
                        <a:cs typeface="Arial" panose="020B0604020202020204" pitchFamily="34" charset="0"/>
                      </a:endParaRP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(ages ≥ 13 years)</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(ages ≥ 10 years as monotherapy; adults in combination with lithium or valproate)</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endParaRPr lang="en-US" sz="1000" dirty="0">
                        <a:latin typeface="Arial" panose="020B0604020202020204" pitchFamily="34" charset="0"/>
                        <a:ea typeface="Times New Roman"/>
                        <a:cs typeface="Arial" panose="020B0604020202020204" pitchFamily="34" charset="0"/>
                      </a:endParaRP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tc gridSpan="2">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(in combination with lithium or divalproex)</a:t>
                      </a:r>
                    </a:p>
                  </a:txBody>
                  <a:tcPr marL="18415" marR="18415" marT="0" marB="0" anchor="ctr"/>
                </a:tc>
                <a:tc hMerge="1">
                  <a:txBody>
                    <a:bodyPr/>
                    <a:lstStyle/>
                    <a:p>
                      <a:endParaRPr lang="en-US"/>
                    </a:p>
                  </a:txBody>
                  <a:tcPr/>
                </a:tc>
                <a:extLst>
                  <a:ext uri="{0D108BD9-81ED-4DB2-BD59-A6C34878D82A}">
                    <a16:rowId xmlns:a16="http://schemas.microsoft.com/office/drawing/2014/main" val="10003"/>
                  </a:ext>
                </a:extLst>
              </a:tr>
              <a:tr h="1339271">
                <a:tc>
                  <a:txBody>
                    <a:bodyPr/>
                    <a:lstStyle/>
                    <a:p>
                      <a:pPr marL="0" marR="0">
                        <a:spcBef>
                          <a:spcPts val="200"/>
                        </a:spcBef>
                        <a:spcAft>
                          <a:spcPts val="200"/>
                        </a:spcAft>
                      </a:pPr>
                      <a:r>
                        <a:rPr lang="en-US" sz="1000" dirty="0">
                          <a:latin typeface="Arial" panose="020B0604020202020204" pitchFamily="34" charset="0"/>
                          <a:ea typeface="Times New Roman"/>
                          <a:cs typeface="Arial" panose="020B0604020202020204" pitchFamily="34" charset="0"/>
                        </a:rPr>
                        <a:t>quetiapine ER</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(Seroquel XR®)</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dirty="0">
                          <a:latin typeface="Arial" panose="020B0604020202020204" pitchFamily="34" charset="0"/>
                          <a:ea typeface="Times New Roman"/>
                          <a:cs typeface="Arial" panose="020B0604020202020204" pitchFamily="34" charset="0"/>
                        </a:rPr>
                        <a:t>generic., </a:t>
                      </a: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AstraZeneca 	</a:t>
                      </a:r>
                    </a:p>
                    <a:p>
                      <a:pPr marL="0" marR="0" algn="ctr">
                        <a:spcBef>
                          <a:spcPts val="200"/>
                        </a:spcBef>
                        <a:spcAft>
                          <a:spcPts val="200"/>
                        </a:spcAft>
                      </a:pPr>
                      <a:endParaRPr lang="en-US" sz="1000" dirty="0">
                        <a:latin typeface="Arial" panose="020B0604020202020204" pitchFamily="34" charset="0"/>
                        <a:ea typeface="Times New Roman"/>
                        <a:cs typeface="Arial" panose="020B0604020202020204" pitchFamily="34" charset="0"/>
                      </a:endParaRP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Major depressive disorder (adjunct)</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(ages ≥ 13 years)</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(ages ≥ 10 years as monotherapy; adults in combination with lithium or valproate)</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endParaRPr lang="en-US" sz="1000" dirty="0">
                        <a:latin typeface="Arial" panose="020B0604020202020204" pitchFamily="34" charset="0"/>
                        <a:ea typeface="Times New Roman"/>
                        <a:cs typeface="Arial" panose="020B0604020202020204" pitchFamily="34" charset="0"/>
                      </a:endParaRP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(ages ≥ 10 years as monotherapy; adults in combination with lithium or valproate)</a:t>
                      </a:r>
                    </a:p>
                  </a:txBody>
                  <a:tcPr marL="18415" marR="18415" marT="0" marB="0" anchor="ctr"/>
                </a:tc>
                <a:tc gridSpan="2">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(in combination with lithium or divalproex)</a:t>
                      </a:r>
                    </a:p>
                  </a:txBody>
                  <a:tcPr marL="18415" marR="18415" marT="0" marB="0" anchor="ctr"/>
                </a:tc>
                <a:tc hMerge="1">
                  <a:txBody>
                    <a:bodyPr/>
                    <a:lstStyle/>
                    <a:p>
                      <a:endParaRPr lang="en-US"/>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154176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2076B-C66A-44B4-9A36-8BC0F7C88EBA}"/>
              </a:ext>
            </a:extLst>
          </p:cNvPr>
          <p:cNvSpPr>
            <a:spLocks noGrp="1"/>
          </p:cNvSpPr>
          <p:nvPr>
            <p:ph type="title"/>
          </p:nvPr>
        </p:nvSpPr>
        <p:spPr/>
        <p:txBody>
          <a:bodyPr/>
          <a:lstStyle/>
          <a:p>
            <a:r>
              <a:rPr lang="en-US" sz="3200" dirty="0"/>
              <a:t>Antipsychotics, Second Generation Oral</a:t>
            </a:r>
          </a:p>
        </p:txBody>
      </p:sp>
      <p:graphicFrame>
        <p:nvGraphicFramePr>
          <p:cNvPr id="4" name="Content Placeholder 3">
            <a:extLst>
              <a:ext uri="{FF2B5EF4-FFF2-40B4-BE49-F238E27FC236}">
                <a16:creationId xmlns:a16="http://schemas.microsoft.com/office/drawing/2014/main" id="{8A2F864C-8644-47CD-A487-DD4EE3A0AB15}"/>
              </a:ext>
            </a:extLst>
          </p:cNvPr>
          <p:cNvGraphicFramePr>
            <a:graphicFrameLocks noGrp="1"/>
          </p:cNvGraphicFramePr>
          <p:nvPr>
            <p:ph idx="1"/>
            <p:extLst>
              <p:ext uri="{D42A27DB-BD31-4B8C-83A1-F6EECF244321}">
                <p14:modId xmlns:p14="http://schemas.microsoft.com/office/powerpoint/2010/main" val="133775172"/>
              </p:ext>
            </p:extLst>
          </p:nvPr>
        </p:nvGraphicFramePr>
        <p:xfrm>
          <a:off x="0" y="751804"/>
          <a:ext cx="9144000" cy="3877345"/>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tblGrid>
              <a:tr h="367019">
                <a:tc rowSpan="2">
                  <a:txBody>
                    <a:bodyPr/>
                    <a:lstStyle/>
                    <a:p>
                      <a:pPr marL="0" marR="0" algn="ctr">
                        <a:spcBef>
                          <a:spcPts val="200"/>
                        </a:spcBef>
                        <a:spcAft>
                          <a:spcPts val="200"/>
                        </a:spcAft>
                      </a:pPr>
                      <a:r>
                        <a:rPr lang="en-US" sz="1100" b="1" dirty="0">
                          <a:latin typeface="Arial" panose="020B0604020202020204" pitchFamily="34" charset="0"/>
                          <a:ea typeface="Times New Roman"/>
                          <a:cs typeface="Arial" panose="020B0604020202020204" pitchFamily="34" charset="0"/>
                        </a:rPr>
                        <a:t>Drug</a:t>
                      </a:r>
                    </a:p>
                  </a:txBody>
                  <a:tcPr marL="18415" marR="18415" marT="0" marB="0" anchor="ctr"/>
                </a:tc>
                <a:tc rowSpan="2">
                  <a:txBody>
                    <a:bodyPr/>
                    <a:lstStyle/>
                    <a:p>
                      <a:pPr marL="0" marR="0" algn="ctr">
                        <a:spcBef>
                          <a:spcPts val="200"/>
                        </a:spcBef>
                        <a:spcAft>
                          <a:spcPts val="200"/>
                        </a:spcAft>
                      </a:pPr>
                      <a:r>
                        <a:rPr lang="en-US" sz="1100" b="1" dirty="0">
                          <a:latin typeface="Arial" panose="020B0604020202020204" pitchFamily="34" charset="0"/>
                          <a:ea typeface="Times New Roman"/>
                          <a:cs typeface="Arial" panose="020B0604020202020204" pitchFamily="34" charset="0"/>
                        </a:rPr>
                        <a:t>Manufacturer</a:t>
                      </a:r>
                    </a:p>
                  </a:txBody>
                  <a:tcPr marL="18415" marR="18415" marT="0" marB="0" anchor="ctr"/>
                </a:tc>
                <a:tc rowSpan="2">
                  <a:txBody>
                    <a:bodyPr/>
                    <a:lstStyle/>
                    <a:p>
                      <a:pPr marL="0" marR="0" algn="ctr">
                        <a:spcBef>
                          <a:spcPts val="200"/>
                        </a:spcBef>
                        <a:spcAft>
                          <a:spcPts val="200"/>
                        </a:spcAft>
                      </a:pPr>
                      <a:r>
                        <a:rPr lang="en-US" sz="1100" b="1" dirty="0">
                          <a:latin typeface="Arial" panose="020B0604020202020204" pitchFamily="34" charset="0"/>
                          <a:ea typeface="Times New Roman"/>
                          <a:cs typeface="Arial" panose="020B0604020202020204" pitchFamily="34" charset="0"/>
                        </a:rPr>
                        <a:t>Other Indications</a:t>
                      </a:r>
                    </a:p>
                  </a:txBody>
                  <a:tcPr marL="18415" marR="18415" marT="0" marB="0" anchor="ctr"/>
                </a:tc>
                <a:tc rowSpan="2">
                  <a:txBody>
                    <a:bodyPr/>
                    <a:lstStyle/>
                    <a:p>
                      <a:pPr marL="0" marR="0" algn="ctr">
                        <a:spcBef>
                          <a:spcPts val="200"/>
                        </a:spcBef>
                        <a:spcAft>
                          <a:spcPts val="200"/>
                        </a:spcAft>
                      </a:pPr>
                      <a:r>
                        <a:rPr lang="en-US" sz="1100" b="1" dirty="0">
                          <a:latin typeface="Arial" panose="020B0604020202020204" pitchFamily="34" charset="0"/>
                          <a:ea typeface="Times New Roman"/>
                          <a:cs typeface="Arial" panose="020B0604020202020204" pitchFamily="34" charset="0"/>
                        </a:rPr>
                        <a:t>Schizophrenia</a:t>
                      </a:r>
                    </a:p>
                  </a:txBody>
                  <a:tcPr marL="18415" marR="18415" marT="0" marB="0" anchor="ctr"/>
                </a:tc>
                <a:tc gridSpan="4">
                  <a:txBody>
                    <a:bodyPr/>
                    <a:lstStyle/>
                    <a:p>
                      <a:pPr marL="0" marR="0" algn="ctr">
                        <a:spcBef>
                          <a:spcPts val="200"/>
                        </a:spcBef>
                        <a:spcAft>
                          <a:spcPts val="200"/>
                        </a:spcAft>
                      </a:pPr>
                      <a:r>
                        <a:rPr lang="en-US" sz="1100" b="1" dirty="0">
                          <a:latin typeface="Times New Roman"/>
                          <a:ea typeface="Times New Roman"/>
                          <a:cs typeface="Times New Roman"/>
                        </a:rPr>
                        <a:t>Bipolar Disorder</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701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100" b="1" dirty="0">
                          <a:latin typeface="Arial" panose="020B0604020202020204" pitchFamily="34" charset="0"/>
                          <a:ea typeface="Times New Roman"/>
                          <a:cs typeface="Arial" panose="020B0604020202020204" pitchFamily="34" charset="0"/>
                        </a:rPr>
                        <a:t>Acute Manic Episodes</a:t>
                      </a:r>
                    </a:p>
                  </a:txBody>
                  <a:tcPr marL="18415" marR="18415" marT="0" marB="0" anchor="ctr"/>
                </a:tc>
                <a:tc>
                  <a:txBody>
                    <a:bodyPr/>
                    <a:lstStyle/>
                    <a:p>
                      <a:pPr marL="0" marR="0" algn="ctr">
                        <a:spcBef>
                          <a:spcPts val="200"/>
                        </a:spcBef>
                        <a:spcAft>
                          <a:spcPts val="200"/>
                        </a:spcAft>
                      </a:pPr>
                      <a:r>
                        <a:rPr lang="en-US" sz="1100" b="1" dirty="0">
                          <a:latin typeface="Arial" panose="020B0604020202020204" pitchFamily="34" charset="0"/>
                          <a:ea typeface="Times New Roman"/>
                          <a:cs typeface="Arial" panose="020B0604020202020204" pitchFamily="34" charset="0"/>
                        </a:rPr>
                        <a:t>Depressive Episodes</a:t>
                      </a:r>
                    </a:p>
                  </a:txBody>
                  <a:tcPr marL="18415" marR="18415" marT="0" marB="0" anchor="ctr"/>
                </a:tc>
                <a:tc>
                  <a:txBody>
                    <a:bodyPr/>
                    <a:lstStyle/>
                    <a:p>
                      <a:pPr marL="0" marR="0" algn="ctr">
                        <a:spcBef>
                          <a:spcPts val="200"/>
                        </a:spcBef>
                        <a:spcAft>
                          <a:spcPts val="200"/>
                        </a:spcAft>
                      </a:pPr>
                      <a:r>
                        <a:rPr lang="en-US" sz="1100" b="1" dirty="0">
                          <a:latin typeface="Arial" panose="020B0604020202020204" pitchFamily="34" charset="0"/>
                          <a:ea typeface="Times New Roman"/>
                          <a:cs typeface="Arial" panose="020B0604020202020204" pitchFamily="34" charset="0"/>
                        </a:rPr>
                        <a:t>Acute Mixed Episodes</a:t>
                      </a:r>
                    </a:p>
                  </a:txBody>
                  <a:tcPr marL="18415" marR="18415" marT="0" marB="0" anchor="ctr"/>
                </a:tc>
                <a:tc>
                  <a:txBody>
                    <a:bodyPr/>
                    <a:lstStyle/>
                    <a:p>
                      <a:pPr marL="0" marR="0" algn="ctr">
                        <a:spcBef>
                          <a:spcPts val="200"/>
                        </a:spcBef>
                        <a:spcAft>
                          <a:spcPts val="200"/>
                        </a:spcAft>
                      </a:pPr>
                      <a:r>
                        <a:rPr lang="en-US" sz="1100" b="1" dirty="0">
                          <a:latin typeface="Arial" panose="020B0604020202020204" pitchFamily="34" charset="0"/>
                          <a:ea typeface="Times New Roman"/>
                          <a:cs typeface="Arial" panose="020B0604020202020204" pitchFamily="34" charset="0"/>
                        </a:rPr>
                        <a:t>Maintenance</a:t>
                      </a:r>
                    </a:p>
                  </a:txBody>
                  <a:tcPr marL="18415" marR="18415" marT="0" marB="0" anchor="ctr"/>
                </a:tc>
                <a:extLst>
                  <a:ext uri="{0D108BD9-81ED-4DB2-BD59-A6C34878D82A}">
                    <a16:rowId xmlns:a16="http://schemas.microsoft.com/office/drawing/2014/main" val="10001"/>
                  </a:ext>
                </a:extLst>
              </a:tr>
              <a:tr h="367019">
                <a:tc gridSpan="8">
                  <a:txBody>
                    <a:bodyPr/>
                    <a:lstStyle/>
                    <a:p>
                      <a:pPr marL="0" marR="0" algn="ctr">
                        <a:spcBef>
                          <a:spcPts val="200"/>
                        </a:spcBef>
                        <a:spcAft>
                          <a:spcPts val="200"/>
                        </a:spcAft>
                      </a:pPr>
                      <a:r>
                        <a:rPr lang="en-US" sz="1100" b="1" dirty="0">
                          <a:latin typeface="Arial" panose="020B0604020202020204" pitchFamily="34" charset="0"/>
                          <a:ea typeface="Times New Roman"/>
                          <a:cs typeface="Arial" panose="020B0604020202020204" pitchFamily="34" charset="0"/>
                        </a:rPr>
                        <a:t>Second Generation Antipsychotics – Oral</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542382">
                <a:tc>
                  <a:txBody>
                    <a:bodyPr/>
                    <a:lstStyle/>
                    <a:p>
                      <a:pPr marL="0" marR="0">
                        <a:spcBef>
                          <a:spcPts val="200"/>
                        </a:spcBef>
                        <a:spcAft>
                          <a:spcPts val="200"/>
                        </a:spcAft>
                      </a:pPr>
                      <a:r>
                        <a:rPr lang="en-US" sz="1000" dirty="0">
                          <a:latin typeface="Arial" panose="020B0604020202020204" pitchFamily="34" charset="0"/>
                          <a:ea typeface="Times New Roman"/>
                          <a:cs typeface="Arial" panose="020B0604020202020204" pitchFamily="34" charset="0"/>
                        </a:rPr>
                        <a:t>risperidone </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(Risperdal®)</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Generic, Janssen</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Irritability associated with autistic disorder (ages 5-17 years)</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(ages ≥ 13years)</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(ages ≥ 10 years as monotherapy; adults in combination with lithium or valproate)</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(ages ≥ 10 years as monotherapy; adults in combination with lithium or valproate)</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extLst>
                  <a:ext uri="{0D108BD9-81ED-4DB2-BD59-A6C34878D82A}">
                    <a16:rowId xmlns:a16="http://schemas.microsoft.com/office/drawing/2014/main" val="10003"/>
                  </a:ext>
                </a:extLst>
              </a:tr>
              <a:tr h="1233906">
                <a:tc>
                  <a:txBody>
                    <a:bodyPr/>
                    <a:lstStyle/>
                    <a:p>
                      <a:pPr marL="0" marR="0">
                        <a:spcBef>
                          <a:spcPts val="200"/>
                        </a:spcBef>
                        <a:spcAft>
                          <a:spcPts val="200"/>
                        </a:spcAft>
                      </a:pPr>
                      <a:r>
                        <a:rPr lang="en-US" sz="1000" dirty="0">
                          <a:latin typeface="Arial" panose="020B0604020202020204" pitchFamily="34" charset="0"/>
                          <a:ea typeface="Times New Roman"/>
                          <a:cs typeface="Arial" panose="020B0604020202020204" pitchFamily="34" charset="0"/>
                        </a:rPr>
                        <a:t>ziprasidone</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(Geodon®)</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generic., Pfizer</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p>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(acute episodes)</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p>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(acute episodes)</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p>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(in combination with lithium or divalproex)</a:t>
                      </a:r>
                    </a:p>
                  </a:txBody>
                  <a:tcPr marL="18415" marR="18415"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306938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E7E43-C47B-49F4-857D-5AB3C4B7635A}"/>
              </a:ext>
            </a:extLst>
          </p:cNvPr>
          <p:cNvSpPr>
            <a:spLocks noGrp="1"/>
          </p:cNvSpPr>
          <p:nvPr>
            <p:ph type="ctrTitle"/>
          </p:nvPr>
        </p:nvSpPr>
        <p:spPr/>
        <p:txBody>
          <a:bodyPr/>
          <a:lstStyle/>
          <a:p>
            <a:r>
              <a:rPr lang="en-US" altLang="en-US" dirty="0"/>
              <a:t>COPD Agents</a:t>
            </a:r>
            <a:endParaRPr lang="en-US" dirty="0"/>
          </a:p>
        </p:txBody>
      </p:sp>
      <p:sp>
        <p:nvSpPr>
          <p:cNvPr id="4" name="Subtitle 3">
            <a:extLst>
              <a:ext uri="{FF2B5EF4-FFF2-40B4-BE49-F238E27FC236}">
                <a16:creationId xmlns:a16="http://schemas.microsoft.com/office/drawing/2014/main" id="{EC0FC7C4-B9B2-4CCB-A850-7AD12EF8376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993043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altLang="en-US" sz="3600" dirty="0"/>
              <a:t>Analgesics, Narcotics Long Acting</a:t>
            </a:r>
            <a:endParaRPr lang="en-US" sz="3600" dirty="0"/>
          </a:p>
        </p:txBody>
      </p:sp>
      <p:sp>
        <p:nvSpPr>
          <p:cNvPr id="2" name="Subtitle 1">
            <a:extLst>
              <a:ext uri="{FF2B5EF4-FFF2-40B4-BE49-F238E27FC236}">
                <a16:creationId xmlns:a16="http://schemas.microsoft.com/office/drawing/2014/main" id="{2B9319E8-CCB4-4D4E-9768-F2450792B015}"/>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773122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D10C0-1AAD-467D-AE7C-9E05AB054A1A}"/>
              </a:ext>
            </a:extLst>
          </p:cNvPr>
          <p:cNvSpPr>
            <a:spLocks noGrp="1"/>
          </p:cNvSpPr>
          <p:nvPr>
            <p:ph type="title"/>
          </p:nvPr>
        </p:nvSpPr>
        <p:spPr/>
        <p:txBody>
          <a:bodyPr/>
          <a:lstStyle/>
          <a:p>
            <a:r>
              <a:rPr lang="en-US" dirty="0"/>
              <a:t>COPD Agents</a:t>
            </a:r>
          </a:p>
        </p:txBody>
      </p:sp>
      <p:sp>
        <p:nvSpPr>
          <p:cNvPr id="3" name="Content Placeholder 2">
            <a:extLst>
              <a:ext uri="{FF2B5EF4-FFF2-40B4-BE49-F238E27FC236}">
                <a16:creationId xmlns:a16="http://schemas.microsoft.com/office/drawing/2014/main" id="{B65B86BA-C090-45CF-A339-6C40B49E410B}"/>
              </a:ext>
            </a:extLst>
          </p:cNvPr>
          <p:cNvSpPr>
            <a:spLocks noGrp="1"/>
          </p:cNvSpPr>
          <p:nvPr>
            <p:ph idx="1"/>
          </p:nvPr>
        </p:nvSpPr>
        <p:spPr>
          <a:xfrm>
            <a:off x="457200" y="666750"/>
            <a:ext cx="8229600" cy="3962400"/>
          </a:xfrm>
        </p:spPr>
        <p:txBody>
          <a:bodyPr/>
          <a:lstStyle/>
          <a:p>
            <a:pPr>
              <a:buNone/>
            </a:pPr>
            <a:r>
              <a:rPr lang="en-US" altLang="en-US" sz="2000" b="1" i="1" dirty="0">
                <a:solidFill>
                  <a:schemeClr val="tx1">
                    <a:lumMod val="50000"/>
                  </a:schemeClr>
                </a:solidFill>
              </a:rPr>
              <a:t>Class Overview: Antimuscarinics – Short-Acting</a:t>
            </a:r>
            <a:endParaRPr lang="en-US" sz="2000" b="1" i="1" dirty="0">
              <a:solidFill>
                <a:schemeClr val="tx1">
                  <a:lumMod val="50000"/>
                </a:schemeClr>
              </a:solidFill>
            </a:endParaRPr>
          </a:p>
          <a:p>
            <a:r>
              <a:rPr lang="en-US" sz="2000" dirty="0">
                <a:solidFill>
                  <a:schemeClr val="tx1">
                    <a:lumMod val="50000"/>
                  </a:schemeClr>
                </a:solidFill>
              </a:rPr>
              <a:t>ipratropium inhalation aerosol - (Atrovent HFA)</a:t>
            </a:r>
          </a:p>
          <a:p>
            <a:r>
              <a:rPr lang="en-US" sz="2000" dirty="0">
                <a:solidFill>
                  <a:schemeClr val="tx1">
                    <a:lumMod val="50000"/>
                  </a:schemeClr>
                </a:solidFill>
              </a:rPr>
              <a:t>ipratropium inhalation solution - (ipratropium inhalation solution )</a:t>
            </a:r>
          </a:p>
          <a:p>
            <a:pPr>
              <a:buNone/>
            </a:pPr>
            <a:r>
              <a:rPr lang="en-US" altLang="en-US" sz="2000" b="1" i="1" dirty="0">
                <a:solidFill>
                  <a:schemeClr val="tx1">
                    <a:lumMod val="50000"/>
                  </a:schemeClr>
                </a:solidFill>
              </a:rPr>
              <a:t>Class Overview: Antimuscarinics – Long-Acting</a:t>
            </a:r>
            <a:endParaRPr lang="en-US" sz="2000" b="1" i="1" dirty="0">
              <a:solidFill>
                <a:schemeClr val="tx1">
                  <a:lumMod val="50000"/>
                </a:schemeClr>
              </a:solidFill>
            </a:endParaRPr>
          </a:p>
          <a:p>
            <a:r>
              <a:rPr lang="en-US" sz="2000" dirty="0">
                <a:solidFill>
                  <a:schemeClr val="tx1">
                    <a:lumMod val="50000"/>
                  </a:schemeClr>
                </a:solidFill>
              </a:rPr>
              <a:t>aclidinium bromide - (Tudorza Pressair)</a:t>
            </a:r>
          </a:p>
          <a:p>
            <a:r>
              <a:rPr lang="en-US" sz="2000" dirty="0">
                <a:solidFill>
                  <a:schemeClr val="tx1">
                    <a:lumMod val="50000"/>
                  </a:schemeClr>
                </a:solidFill>
                <a:latin typeface="+mj-lt"/>
              </a:rPr>
              <a:t>glycopyrrolate - (</a:t>
            </a:r>
            <a:r>
              <a:rPr lang="en-US" sz="2000" b="0" i="0" u="none" strike="noStrike" baseline="0" dirty="0">
                <a:solidFill>
                  <a:srgbClr val="000000"/>
                </a:solidFill>
                <a:latin typeface="+mj-lt"/>
              </a:rPr>
              <a:t>Lonhala Magnair</a:t>
            </a:r>
            <a:r>
              <a:rPr lang="en-US" sz="2000" dirty="0">
                <a:solidFill>
                  <a:schemeClr val="tx1">
                    <a:lumMod val="50000"/>
                  </a:schemeClr>
                </a:solidFill>
                <a:latin typeface="+mj-lt"/>
              </a:rPr>
              <a:t>)</a:t>
            </a:r>
          </a:p>
          <a:p>
            <a:r>
              <a:rPr lang="en-US" sz="2000" dirty="0">
                <a:solidFill>
                  <a:schemeClr val="tx1">
                    <a:lumMod val="50000"/>
                  </a:schemeClr>
                </a:solidFill>
                <a:latin typeface="+mj-lt"/>
              </a:rPr>
              <a:t>tiotropium bromide inhalation spray - (Spiriva Respimat)</a:t>
            </a:r>
          </a:p>
          <a:p>
            <a:r>
              <a:rPr lang="en-US" sz="2000" dirty="0">
                <a:solidFill>
                  <a:schemeClr val="tx1">
                    <a:lumMod val="50000"/>
                  </a:schemeClr>
                </a:solidFill>
                <a:latin typeface="+mj-lt"/>
              </a:rPr>
              <a:t>tiotropium inhalation powder - (Spiriva HandiHaler)</a:t>
            </a:r>
          </a:p>
          <a:p>
            <a:r>
              <a:rPr lang="en-US" sz="2000" dirty="0">
                <a:solidFill>
                  <a:schemeClr val="tx1">
                    <a:lumMod val="50000"/>
                  </a:schemeClr>
                </a:solidFill>
                <a:latin typeface="+mj-lt"/>
              </a:rPr>
              <a:t>umeclidinium - (Incruse Ellipta)</a:t>
            </a:r>
          </a:p>
          <a:p>
            <a:r>
              <a:rPr lang="en-US" sz="2000" dirty="0">
                <a:solidFill>
                  <a:srgbClr val="000000"/>
                </a:solidFill>
              </a:rPr>
              <a:t>revefenacin - (Yupelri)</a:t>
            </a:r>
          </a:p>
          <a:p>
            <a:endParaRPr lang="en-US" sz="2000" dirty="0"/>
          </a:p>
        </p:txBody>
      </p:sp>
    </p:spTree>
    <p:extLst>
      <p:ext uri="{BB962C8B-B14F-4D97-AF65-F5344CB8AC3E}">
        <p14:creationId xmlns:p14="http://schemas.microsoft.com/office/powerpoint/2010/main" val="40827969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A64E4-3CD4-4857-A1EC-F20C2903FEB1}"/>
              </a:ext>
            </a:extLst>
          </p:cNvPr>
          <p:cNvSpPr>
            <a:spLocks noGrp="1"/>
          </p:cNvSpPr>
          <p:nvPr>
            <p:ph type="title"/>
          </p:nvPr>
        </p:nvSpPr>
        <p:spPr/>
        <p:txBody>
          <a:bodyPr/>
          <a:lstStyle/>
          <a:p>
            <a:r>
              <a:rPr lang="en-US" dirty="0"/>
              <a:t>COPD Agents</a:t>
            </a:r>
          </a:p>
        </p:txBody>
      </p:sp>
      <p:sp>
        <p:nvSpPr>
          <p:cNvPr id="3" name="Content Placeholder 2">
            <a:extLst>
              <a:ext uri="{FF2B5EF4-FFF2-40B4-BE49-F238E27FC236}">
                <a16:creationId xmlns:a16="http://schemas.microsoft.com/office/drawing/2014/main" id="{4073E4FA-0951-47F4-B61F-A4BA5A801DA7}"/>
              </a:ext>
            </a:extLst>
          </p:cNvPr>
          <p:cNvSpPr>
            <a:spLocks noGrp="1"/>
          </p:cNvSpPr>
          <p:nvPr>
            <p:ph idx="1"/>
          </p:nvPr>
        </p:nvSpPr>
        <p:spPr>
          <a:xfrm>
            <a:off x="457200" y="742950"/>
            <a:ext cx="8229600" cy="3962400"/>
          </a:xfrm>
        </p:spPr>
        <p:txBody>
          <a:bodyPr/>
          <a:lstStyle/>
          <a:p>
            <a:pPr>
              <a:buNone/>
            </a:pPr>
            <a:r>
              <a:rPr lang="en-US" altLang="en-US" sz="2000" b="1" i="1" dirty="0">
                <a:solidFill>
                  <a:schemeClr val="tx1">
                    <a:lumMod val="50000"/>
                  </a:schemeClr>
                </a:solidFill>
              </a:rPr>
              <a:t>Class Overview: Beta Agonist/Antimuscarinic Combination – Short-Acting</a:t>
            </a:r>
            <a:endParaRPr lang="en-US" sz="2000" b="1" i="1" dirty="0">
              <a:solidFill>
                <a:schemeClr val="tx1">
                  <a:lumMod val="50000"/>
                </a:schemeClr>
              </a:solidFill>
            </a:endParaRPr>
          </a:p>
          <a:p>
            <a:r>
              <a:rPr lang="en-US" sz="2000" dirty="0">
                <a:solidFill>
                  <a:schemeClr val="tx1">
                    <a:lumMod val="50000"/>
                  </a:schemeClr>
                </a:solidFill>
              </a:rPr>
              <a:t>albuterol/ipratropium MDI CFC-Free - (Combivent Respimat)</a:t>
            </a:r>
          </a:p>
          <a:p>
            <a:r>
              <a:rPr lang="en-US" sz="2000" dirty="0">
                <a:solidFill>
                  <a:schemeClr val="tx1">
                    <a:lumMod val="50000"/>
                  </a:schemeClr>
                </a:solidFill>
              </a:rPr>
              <a:t>albuterol/ipratropium inhalation solution - (albuterol/ipratropium inhalation solution)</a:t>
            </a:r>
          </a:p>
          <a:p>
            <a:pPr>
              <a:buNone/>
            </a:pPr>
            <a:r>
              <a:rPr lang="en-US" altLang="en-US" sz="2000" b="1" i="1" dirty="0">
                <a:solidFill>
                  <a:schemeClr val="tx1">
                    <a:lumMod val="50000"/>
                  </a:schemeClr>
                </a:solidFill>
              </a:rPr>
              <a:t>Class Overview: Beta Agonist/Antimuscarinic Combination – Long-Acting</a:t>
            </a:r>
          </a:p>
          <a:p>
            <a:r>
              <a:rPr lang="en-US" sz="2000" dirty="0">
                <a:solidFill>
                  <a:schemeClr val="tx1">
                    <a:lumMod val="50000"/>
                  </a:schemeClr>
                </a:solidFill>
              </a:rPr>
              <a:t>aclinidium bromide/formoterol - (Duaklir Pressair)</a:t>
            </a:r>
          </a:p>
          <a:p>
            <a:r>
              <a:rPr lang="en-US" sz="2000" dirty="0">
                <a:solidFill>
                  <a:schemeClr val="tx1">
                    <a:lumMod val="50000"/>
                  </a:schemeClr>
                </a:solidFill>
              </a:rPr>
              <a:t>formoterol/glycopyrrolate - (Bevespi Aerosphere)</a:t>
            </a:r>
          </a:p>
          <a:p>
            <a:r>
              <a:rPr lang="en-US" sz="2000" dirty="0">
                <a:solidFill>
                  <a:schemeClr val="tx1">
                    <a:lumMod val="50000"/>
                  </a:schemeClr>
                </a:solidFill>
              </a:rPr>
              <a:t>tiotropium/olodaterol - (Stiolto Respimat)</a:t>
            </a:r>
          </a:p>
          <a:p>
            <a:r>
              <a:rPr lang="en-US" sz="2000" dirty="0">
                <a:solidFill>
                  <a:schemeClr val="tx1">
                    <a:lumMod val="50000"/>
                  </a:schemeClr>
                </a:solidFill>
              </a:rPr>
              <a:t>umeclidinium/vilanterol - (Anoro Ellipta)</a:t>
            </a:r>
          </a:p>
          <a:p>
            <a:endParaRPr lang="en-US" sz="2000" dirty="0"/>
          </a:p>
        </p:txBody>
      </p:sp>
    </p:spTree>
    <p:extLst>
      <p:ext uri="{BB962C8B-B14F-4D97-AF65-F5344CB8AC3E}">
        <p14:creationId xmlns:p14="http://schemas.microsoft.com/office/powerpoint/2010/main" val="21741106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3F31B-56A7-49C5-98A6-E388B0C52F63}"/>
              </a:ext>
            </a:extLst>
          </p:cNvPr>
          <p:cNvSpPr>
            <a:spLocks noGrp="1"/>
          </p:cNvSpPr>
          <p:nvPr>
            <p:ph type="title"/>
          </p:nvPr>
        </p:nvSpPr>
        <p:spPr/>
        <p:txBody>
          <a:bodyPr/>
          <a:lstStyle/>
          <a:p>
            <a:r>
              <a:rPr lang="en-US" dirty="0"/>
              <a:t>COPD Agents</a:t>
            </a:r>
          </a:p>
        </p:txBody>
      </p:sp>
      <p:sp>
        <p:nvSpPr>
          <p:cNvPr id="3" name="Content Placeholder 2">
            <a:extLst>
              <a:ext uri="{FF2B5EF4-FFF2-40B4-BE49-F238E27FC236}">
                <a16:creationId xmlns:a16="http://schemas.microsoft.com/office/drawing/2014/main" id="{68A7269D-7EBE-4C8F-BFB0-A49C4E22F82F}"/>
              </a:ext>
            </a:extLst>
          </p:cNvPr>
          <p:cNvSpPr>
            <a:spLocks noGrp="1"/>
          </p:cNvSpPr>
          <p:nvPr>
            <p:ph idx="1"/>
          </p:nvPr>
        </p:nvSpPr>
        <p:spPr/>
        <p:txBody>
          <a:bodyPr/>
          <a:lstStyle/>
          <a:p>
            <a:pPr>
              <a:buNone/>
            </a:pPr>
            <a:r>
              <a:rPr lang="en-US" altLang="en-US" sz="2400" b="1" i="1" dirty="0">
                <a:solidFill>
                  <a:schemeClr val="tx1">
                    <a:lumMod val="50000"/>
                  </a:schemeClr>
                </a:solidFill>
              </a:rPr>
              <a:t>Class Overview: Phosphodiesterate 4 (PDE-4) Inhibitor</a:t>
            </a:r>
            <a:endParaRPr lang="en-US" sz="2400" b="1" i="1" dirty="0">
              <a:solidFill>
                <a:schemeClr val="tx1">
                  <a:lumMod val="50000"/>
                </a:schemeClr>
              </a:solidFill>
            </a:endParaRPr>
          </a:p>
          <a:p>
            <a:r>
              <a:rPr lang="en-US" sz="2400" dirty="0">
                <a:solidFill>
                  <a:schemeClr val="tx1">
                    <a:lumMod val="50000"/>
                  </a:schemeClr>
                </a:solidFill>
              </a:rPr>
              <a:t>roflumilast - (Daliresp)</a:t>
            </a:r>
          </a:p>
          <a:p>
            <a:endParaRPr lang="en-US" dirty="0"/>
          </a:p>
        </p:txBody>
      </p:sp>
    </p:spTree>
    <p:extLst>
      <p:ext uri="{BB962C8B-B14F-4D97-AF65-F5344CB8AC3E}">
        <p14:creationId xmlns:p14="http://schemas.microsoft.com/office/powerpoint/2010/main" val="11597969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EC1C-44F2-45A7-B280-6C92FBB8FC74}"/>
              </a:ext>
            </a:extLst>
          </p:cNvPr>
          <p:cNvSpPr>
            <a:spLocks noGrp="1"/>
          </p:cNvSpPr>
          <p:nvPr>
            <p:ph type="title"/>
          </p:nvPr>
        </p:nvSpPr>
        <p:spPr/>
        <p:txBody>
          <a:bodyPr/>
          <a:lstStyle/>
          <a:p>
            <a:r>
              <a:rPr lang="en-US" dirty="0"/>
              <a:t>COPD Agents</a:t>
            </a:r>
          </a:p>
        </p:txBody>
      </p:sp>
      <p:sp>
        <p:nvSpPr>
          <p:cNvPr id="3" name="Content Placeholder 2">
            <a:extLst>
              <a:ext uri="{FF2B5EF4-FFF2-40B4-BE49-F238E27FC236}">
                <a16:creationId xmlns:a16="http://schemas.microsoft.com/office/drawing/2014/main" id="{484E0889-5028-4FA3-845B-1CBA3D79B2FF}"/>
              </a:ext>
            </a:extLst>
          </p:cNvPr>
          <p:cNvSpPr>
            <a:spLocks noGrp="1"/>
          </p:cNvSpPr>
          <p:nvPr>
            <p:ph idx="1"/>
          </p:nvPr>
        </p:nvSpPr>
        <p:spPr>
          <a:xfrm>
            <a:off x="228600" y="819150"/>
            <a:ext cx="8686800" cy="3623072"/>
          </a:xfrm>
        </p:spPr>
        <p:txBody>
          <a:bodyPr/>
          <a:lstStyle/>
          <a:p>
            <a:pPr marL="457200" lvl="3" indent="-338138">
              <a:buFont typeface="Arial"/>
              <a:buChar char="•"/>
            </a:pPr>
            <a:r>
              <a:rPr lang="en-US" sz="1800" b="0" i="0" u="none" strike="noStrike" baseline="0" dirty="0">
                <a:solidFill>
                  <a:srgbClr val="000000"/>
                </a:solidFill>
                <a:latin typeface="Calibri" panose="020F0502020204030204" pitchFamily="34" charset="0"/>
              </a:rPr>
              <a:t>It is estimated that 16.4 million Americans have a COPD diagnosis</a:t>
            </a:r>
          </a:p>
          <a:p>
            <a:pPr marL="457200" lvl="3" indent="-338138">
              <a:buFont typeface="Arial"/>
              <a:buChar char="•"/>
            </a:pPr>
            <a:r>
              <a:rPr lang="en-US" dirty="0">
                <a:solidFill>
                  <a:schemeClr val="tx1">
                    <a:lumMod val="50000"/>
                  </a:schemeClr>
                </a:solidFill>
              </a:rPr>
              <a:t>COPD is a disease state characterized by the presence of airflow obstruction due to chronic bronchitis or emphysema</a:t>
            </a:r>
          </a:p>
          <a:p>
            <a:pPr marL="457200" lvl="3" indent="-338138">
              <a:buFont typeface="Arial"/>
              <a:buChar char="•"/>
            </a:pPr>
            <a:r>
              <a:rPr lang="en-US" dirty="0">
                <a:solidFill>
                  <a:schemeClr val="tx1">
                    <a:lumMod val="50000"/>
                  </a:schemeClr>
                </a:solidFill>
              </a:rPr>
              <a:t>Airflow obstruction is generally progressive, may be accompanied by airway hyperreactivity, and may be partially reversible</a:t>
            </a:r>
          </a:p>
          <a:p>
            <a:pPr marL="457200" lvl="3" indent="-338138">
              <a:buFont typeface="Arial"/>
              <a:buChar char="•"/>
            </a:pPr>
            <a:r>
              <a:rPr lang="en-US" dirty="0">
                <a:solidFill>
                  <a:schemeClr val="tx1">
                    <a:lumMod val="50000"/>
                  </a:schemeClr>
                </a:solidFill>
              </a:rPr>
              <a:t>Progressive persistent obstruction or limitation of airflow is associated with an enhanced chronic inflammatory response in both the airways and the lung to noxious particles or gases</a:t>
            </a:r>
          </a:p>
          <a:p>
            <a:pPr marL="457200" lvl="3" indent="-338138">
              <a:buFont typeface="Arial"/>
              <a:buChar char="•"/>
            </a:pPr>
            <a:r>
              <a:rPr lang="en-US" dirty="0">
                <a:solidFill>
                  <a:schemeClr val="tx1">
                    <a:lumMod val="50000"/>
                  </a:schemeClr>
                </a:solidFill>
              </a:rPr>
              <a:t>Exacerbations and comorbidities contribute to the overall severity in individual patients</a:t>
            </a:r>
          </a:p>
          <a:p>
            <a:pPr marL="457200" lvl="3" indent="-338138">
              <a:buFont typeface="Arial"/>
              <a:buChar char="•"/>
            </a:pPr>
            <a:r>
              <a:rPr lang="en-US" dirty="0">
                <a:solidFill>
                  <a:schemeClr val="tx1">
                    <a:lumMod val="50000"/>
                  </a:schemeClr>
                </a:solidFill>
              </a:rPr>
              <a:t>COPD continues to be a leading cause of chronic morbidity and mortality worldwide </a:t>
            </a:r>
          </a:p>
          <a:p>
            <a:endParaRPr lang="en-US" dirty="0"/>
          </a:p>
        </p:txBody>
      </p:sp>
    </p:spTree>
    <p:extLst>
      <p:ext uri="{BB962C8B-B14F-4D97-AF65-F5344CB8AC3E}">
        <p14:creationId xmlns:p14="http://schemas.microsoft.com/office/powerpoint/2010/main" val="17135611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6D795-61A1-473F-966F-B36ED3569374}"/>
              </a:ext>
            </a:extLst>
          </p:cNvPr>
          <p:cNvSpPr>
            <a:spLocks noGrp="1"/>
          </p:cNvSpPr>
          <p:nvPr>
            <p:ph type="title"/>
          </p:nvPr>
        </p:nvSpPr>
        <p:spPr/>
        <p:txBody>
          <a:bodyPr/>
          <a:lstStyle/>
          <a:p>
            <a:r>
              <a:rPr lang="en-US" dirty="0"/>
              <a:t>COPD Agents</a:t>
            </a:r>
          </a:p>
        </p:txBody>
      </p:sp>
      <p:sp>
        <p:nvSpPr>
          <p:cNvPr id="3" name="Content Placeholder 2">
            <a:extLst>
              <a:ext uri="{FF2B5EF4-FFF2-40B4-BE49-F238E27FC236}">
                <a16:creationId xmlns:a16="http://schemas.microsoft.com/office/drawing/2014/main" id="{08C68DED-8953-486A-88E7-7784BCCCED26}"/>
              </a:ext>
            </a:extLst>
          </p:cNvPr>
          <p:cNvSpPr>
            <a:spLocks noGrp="1"/>
          </p:cNvSpPr>
          <p:nvPr>
            <p:ph idx="1"/>
          </p:nvPr>
        </p:nvSpPr>
        <p:spPr>
          <a:xfrm>
            <a:off x="228600" y="874514"/>
            <a:ext cx="8610600" cy="3602236"/>
          </a:xfrm>
        </p:spPr>
        <p:txBody>
          <a:bodyPr/>
          <a:lstStyle/>
          <a:p>
            <a:pPr marL="457200" lvl="3" indent="-338138">
              <a:buFont typeface="Arial"/>
              <a:buChar char="•"/>
            </a:pPr>
            <a:r>
              <a:rPr lang="en-US" dirty="0">
                <a:solidFill>
                  <a:schemeClr val="tx1">
                    <a:lumMod val="50000"/>
                  </a:schemeClr>
                </a:solidFill>
              </a:rPr>
              <a:t>Both chronic bronchitis and emphysema predispose patients to a common collection of symptoms and impairments in respiratory function</a:t>
            </a:r>
          </a:p>
          <a:p>
            <a:pPr marL="457200" lvl="3" indent="-338138">
              <a:buFont typeface="Arial"/>
              <a:buChar char="•"/>
            </a:pPr>
            <a:r>
              <a:rPr lang="en-US" dirty="0">
                <a:solidFill>
                  <a:schemeClr val="tx1">
                    <a:lumMod val="50000"/>
                  </a:schemeClr>
                </a:solidFill>
              </a:rPr>
              <a:t>These include reductions in forced expiratory volume in one second (FEV1), forced vital capacity (FVC), FEV1/FVC ratio, and forced expiratory flow</a:t>
            </a:r>
          </a:p>
          <a:p>
            <a:pPr marL="457200" lvl="3" indent="-338138">
              <a:buFont typeface="Arial"/>
              <a:buChar char="•"/>
            </a:pPr>
            <a:r>
              <a:rPr lang="en-US" dirty="0">
                <a:solidFill>
                  <a:schemeClr val="tx1">
                    <a:lumMod val="50000"/>
                  </a:schemeClr>
                </a:solidFill>
              </a:rPr>
              <a:t>A COPD exacerbation is defined as an acute event characterized by worsening of the patient’s respiratory symptoms that varies from the normal daily variations and requires a change in medication </a:t>
            </a:r>
          </a:p>
          <a:p>
            <a:pPr marL="457200" lvl="3" indent="-338138">
              <a:buFont typeface="Arial"/>
              <a:buChar char="•"/>
            </a:pPr>
            <a:r>
              <a:rPr lang="en-US" dirty="0">
                <a:solidFill>
                  <a:schemeClr val="tx1">
                    <a:lumMod val="50000"/>
                  </a:schemeClr>
                </a:solidFill>
              </a:rPr>
              <a:t>Prior to 2017, patient groups were categorized into an alphabetic (ABCD) classification system based on exacerbation risk and symptoms in combination with airway limitation</a:t>
            </a:r>
          </a:p>
          <a:p>
            <a:pPr marL="457200" lvl="3" indent="-338138">
              <a:buFont typeface="Arial"/>
              <a:buChar char="•"/>
            </a:pPr>
            <a:r>
              <a:rPr lang="en-US" dirty="0">
                <a:solidFill>
                  <a:schemeClr val="tx1">
                    <a:lumMod val="50000"/>
                  </a:schemeClr>
                </a:solidFill>
              </a:rPr>
              <a:t>Patients are now classified separately by both their GOLD severity and exacerbation/symptom assessment </a:t>
            </a:r>
          </a:p>
          <a:p>
            <a:endParaRPr lang="en-US" dirty="0"/>
          </a:p>
        </p:txBody>
      </p:sp>
    </p:spTree>
    <p:extLst>
      <p:ext uri="{BB962C8B-B14F-4D97-AF65-F5344CB8AC3E}">
        <p14:creationId xmlns:p14="http://schemas.microsoft.com/office/powerpoint/2010/main" val="40302761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84F19-16AE-4E49-AEFD-91E1F364C636}"/>
              </a:ext>
            </a:extLst>
          </p:cNvPr>
          <p:cNvSpPr>
            <a:spLocks noGrp="1"/>
          </p:cNvSpPr>
          <p:nvPr>
            <p:ph type="title"/>
          </p:nvPr>
        </p:nvSpPr>
        <p:spPr/>
        <p:txBody>
          <a:bodyPr/>
          <a:lstStyle/>
          <a:p>
            <a:r>
              <a:rPr lang="en-US" dirty="0"/>
              <a:t>COPD Agents</a:t>
            </a:r>
          </a:p>
        </p:txBody>
      </p:sp>
      <p:graphicFrame>
        <p:nvGraphicFramePr>
          <p:cNvPr id="4" name="Content Placeholder 5">
            <a:extLst>
              <a:ext uri="{FF2B5EF4-FFF2-40B4-BE49-F238E27FC236}">
                <a16:creationId xmlns:a16="http://schemas.microsoft.com/office/drawing/2014/main" id="{00486FA6-9545-432B-A64C-A3E2FFBAE25F}"/>
              </a:ext>
            </a:extLst>
          </p:cNvPr>
          <p:cNvGraphicFramePr>
            <a:graphicFrameLocks noGrp="1"/>
          </p:cNvGraphicFramePr>
          <p:nvPr>
            <p:ph idx="1"/>
            <p:extLst>
              <p:ext uri="{D42A27DB-BD31-4B8C-83A1-F6EECF244321}">
                <p14:modId xmlns:p14="http://schemas.microsoft.com/office/powerpoint/2010/main" val="3801959777"/>
              </p:ext>
            </p:extLst>
          </p:nvPr>
        </p:nvGraphicFramePr>
        <p:xfrm>
          <a:off x="685800" y="1200150"/>
          <a:ext cx="7772400" cy="2800870"/>
        </p:xfrm>
        <a:graphic>
          <a:graphicData uri="http://schemas.openxmlformats.org/drawingml/2006/table">
            <a:tbl>
              <a:tblPr firstRow="1" bandRow="1">
                <a:tableStyleId>{5C22544A-7EE6-4342-B048-85BDC9FD1C3A}</a:tableStyleId>
              </a:tblPr>
              <a:tblGrid>
                <a:gridCol w="847899">
                  <a:extLst>
                    <a:ext uri="{9D8B030D-6E8A-4147-A177-3AD203B41FA5}">
                      <a16:colId xmlns:a16="http://schemas.microsoft.com/office/drawing/2014/main" val="20000"/>
                    </a:ext>
                  </a:extLst>
                </a:gridCol>
                <a:gridCol w="6924501">
                  <a:extLst>
                    <a:ext uri="{9D8B030D-6E8A-4147-A177-3AD203B41FA5}">
                      <a16:colId xmlns:a16="http://schemas.microsoft.com/office/drawing/2014/main" val="20001"/>
                    </a:ext>
                  </a:extLst>
                </a:gridCol>
              </a:tblGrid>
              <a:tr h="493118">
                <a:tc gridSpan="2">
                  <a:txBody>
                    <a:bodyPr/>
                    <a:lstStyle/>
                    <a:p>
                      <a:pPr algn="ctr"/>
                      <a:r>
                        <a:rPr lang="en-US" dirty="0"/>
                        <a:t>2021</a:t>
                      </a:r>
                      <a:r>
                        <a:rPr lang="en-US" baseline="0" dirty="0"/>
                        <a:t> GOLD Guidelines</a:t>
                      </a:r>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26372">
                <a:tc gridSpan="2">
                  <a:txBody>
                    <a:bodyPr/>
                    <a:lstStyle/>
                    <a:p>
                      <a:pPr algn="ctr"/>
                      <a:r>
                        <a:rPr lang="en-US" sz="1600" b="1" dirty="0"/>
                        <a:t>Assessment</a:t>
                      </a:r>
                      <a:r>
                        <a:rPr lang="en-US" sz="1600" b="1" baseline="0" dirty="0"/>
                        <a:t> of Airflow Limitation</a:t>
                      </a:r>
                      <a:endParaRPr lang="en-US" sz="1600" b="1" dirty="0"/>
                    </a:p>
                  </a:txBody>
                  <a:tcPr/>
                </a:tc>
                <a:tc hMerge="1">
                  <a:txBody>
                    <a:bodyPr/>
                    <a:lstStyle/>
                    <a:p>
                      <a:endParaRPr lang="en-US" dirty="0"/>
                    </a:p>
                  </a:txBody>
                  <a:tcPr/>
                </a:tc>
                <a:extLst>
                  <a:ext uri="{0D108BD9-81ED-4DB2-BD59-A6C34878D82A}">
                    <a16:rowId xmlns:a16="http://schemas.microsoft.com/office/drawing/2014/main" val="10001"/>
                  </a:ext>
                </a:extLst>
              </a:tr>
              <a:tr h="493118">
                <a:tc>
                  <a:txBody>
                    <a:bodyPr/>
                    <a:lstStyle/>
                    <a:p>
                      <a:r>
                        <a:rPr lang="en-US" sz="1600" dirty="0"/>
                        <a:t>Gold 1</a:t>
                      </a:r>
                    </a:p>
                  </a:txBody>
                  <a:tcPr/>
                </a:tc>
                <a:tc>
                  <a:txBody>
                    <a:bodyPr/>
                    <a:lstStyle/>
                    <a:p>
                      <a:r>
                        <a:rPr lang="en-US" sz="1600" kern="1200" baseline="0" dirty="0">
                          <a:solidFill>
                            <a:schemeClr val="dk1"/>
                          </a:solidFill>
                          <a:latin typeface="+mn-lt"/>
                          <a:ea typeface="+mn-ea"/>
                          <a:cs typeface="+mn-cs"/>
                        </a:rPr>
                        <a:t>Mild, FEV1 ≥ 80% predicted </a:t>
                      </a:r>
                    </a:p>
                  </a:txBody>
                  <a:tcPr/>
                </a:tc>
                <a:extLst>
                  <a:ext uri="{0D108BD9-81ED-4DB2-BD59-A6C34878D82A}">
                    <a16:rowId xmlns:a16="http://schemas.microsoft.com/office/drawing/2014/main" val="10002"/>
                  </a:ext>
                </a:extLst>
              </a:tr>
              <a:tr h="493118">
                <a:tc>
                  <a:txBody>
                    <a:bodyPr/>
                    <a:lstStyle/>
                    <a:p>
                      <a:r>
                        <a:rPr lang="en-US" sz="1600" dirty="0"/>
                        <a:t>Gold 2</a:t>
                      </a:r>
                    </a:p>
                  </a:txBody>
                  <a:tcPr/>
                </a:tc>
                <a:tc>
                  <a:txBody>
                    <a:bodyPr/>
                    <a:lstStyle/>
                    <a:p>
                      <a:r>
                        <a:rPr lang="en-US" sz="1600" kern="1200" baseline="0" dirty="0">
                          <a:solidFill>
                            <a:schemeClr val="dk1"/>
                          </a:solidFill>
                          <a:latin typeface="+mn-lt"/>
                          <a:ea typeface="+mn-ea"/>
                          <a:cs typeface="+mn-cs"/>
                        </a:rPr>
                        <a:t>Moderate, FEV1 50% to 79% predicted </a:t>
                      </a:r>
                    </a:p>
                  </a:txBody>
                  <a:tcPr/>
                </a:tc>
                <a:extLst>
                  <a:ext uri="{0D108BD9-81ED-4DB2-BD59-A6C34878D82A}">
                    <a16:rowId xmlns:a16="http://schemas.microsoft.com/office/drawing/2014/main" val="10003"/>
                  </a:ext>
                </a:extLst>
              </a:tr>
              <a:tr h="493118">
                <a:tc>
                  <a:txBody>
                    <a:bodyPr/>
                    <a:lstStyle/>
                    <a:p>
                      <a:r>
                        <a:rPr lang="en-US" sz="1600" dirty="0"/>
                        <a:t>Gold 3</a:t>
                      </a:r>
                    </a:p>
                  </a:txBody>
                  <a:tcPr/>
                </a:tc>
                <a:tc>
                  <a:txBody>
                    <a:bodyPr/>
                    <a:lstStyle/>
                    <a:p>
                      <a:r>
                        <a:rPr lang="en-US" sz="1600" kern="1200" baseline="0" dirty="0">
                          <a:solidFill>
                            <a:schemeClr val="dk1"/>
                          </a:solidFill>
                          <a:latin typeface="+mn-lt"/>
                          <a:ea typeface="+mn-ea"/>
                          <a:cs typeface="+mn-cs"/>
                        </a:rPr>
                        <a:t>Severe, FEV1 30% to 49% predicted </a:t>
                      </a:r>
                    </a:p>
                  </a:txBody>
                  <a:tcPr/>
                </a:tc>
                <a:extLst>
                  <a:ext uri="{0D108BD9-81ED-4DB2-BD59-A6C34878D82A}">
                    <a16:rowId xmlns:a16="http://schemas.microsoft.com/office/drawing/2014/main" val="10004"/>
                  </a:ext>
                </a:extLst>
              </a:tr>
              <a:tr h="493118">
                <a:tc>
                  <a:txBody>
                    <a:bodyPr/>
                    <a:lstStyle/>
                    <a:p>
                      <a:r>
                        <a:rPr lang="en-US" sz="1600" dirty="0"/>
                        <a:t>Gold 4</a:t>
                      </a:r>
                    </a:p>
                  </a:txBody>
                  <a:tcPr/>
                </a:tc>
                <a:tc>
                  <a:txBody>
                    <a:bodyPr/>
                    <a:lstStyle/>
                    <a:p>
                      <a:r>
                        <a:rPr lang="en-US" sz="1600" kern="1200" baseline="0" dirty="0">
                          <a:solidFill>
                            <a:schemeClr val="dk1"/>
                          </a:solidFill>
                          <a:latin typeface="+mn-lt"/>
                          <a:ea typeface="+mn-ea"/>
                          <a:cs typeface="+mn-cs"/>
                        </a:rPr>
                        <a:t>Very severe, FEV1 &lt; 30% predicted </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389358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732D4-6D4C-4142-B55E-8DCA30C84A95}"/>
              </a:ext>
            </a:extLst>
          </p:cNvPr>
          <p:cNvSpPr>
            <a:spLocks noGrp="1"/>
          </p:cNvSpPr>
          <p:nvPr>
            <p:ph type="title"/>
          </p:nvPr>
        </p:nvSpPr>
        <p:spPr/>
        <p:txBody>
          <a:bodyPr/>
          <a:lstStyle/>
          <a:p>
            <a:r>
              <a:rPr lang="en-US" dirty="0"/>
              <a:t>COPD Agents</a:t>
            </a:r>
          </a:p>
        </p:txBody>
      </p:sp>
      <p:graphicFrame>
        <p:nvGraphicFramePr>
          <p:cNvPr id="4" name="Content Placeholder 5">
            <a:extLst>
              <a:ext uri="{FF2B5EF4-FFF2-40B4-BE49-F238E27FC236}">
                <a16:creationId xmlns:a16="http://schemas.microsoft.com/office/drawing/2014/main" id="{436A8938-BCAE-4F35-88CB-334094CFF7A6}"/>
              </a:ext>
            </a:extLst>
          </p:cNvPr>
          <p:cNvGraphicFramePr>
            <a:graphicFrameLocks noGrp="1"/>
          </p:cNvGraphicFramePr>
          <p:nvPr>
            <p:ph idx="1"/>
            <p:extLst>
              <p:ext uri="{D42A27DB-BD31-4B8C-83A1-F6EECF244321}">
                <p14:modId xmlns:p14="http://schemas.microsoft.com/office/powerpoint/2010/main" val="2849264145"/>
              </p:ext>
            </p:extLst>
          </p:nvPr>
        </p:nvGraphicFramePr>
        <p:xfrm>
          <a:off x="0" y="986809"/>
          <a:ext cx="9144000" cy="3276602"/>
        </p:xfrm>
        <a:graphic>
          <a:graphicData uri="http://schemas.openxmlformats.org/drawingml/2006/table">
            <a:tbl>
              <a:tblPr firstRow="1" bandRow="1">
                <a:tableStyleId>{5C22544A-7EE6-4342-B048-85BDC9FD1C3A}</a:tableStyleId>
              </a:tblPr>
              <a:tblGrid>
                <a:gridCol w="997527">
                  <a:extLst>
                    <a:ext uri="{9D8B030D-6E8A-4147-A177-3AD203B41FA5}">
                      <a16:colId xmlns:a16="http://schemas.microsoft.com/office/drawing/2014/main" val="20000"/>
                    </a:ext>
                  </a:extLst>
                </a:gridCol>
                <a:gridCol w="8146473">
                  <a:extLst>
                    <a:ext uri="{9D8B030D-6E8A-4147-A177-3AD203B41FA5}">
                      <a16:colId xmlns:a16="http://schemas.microsoft.com/office/drawing/2014/main" val="20001"/>
                    </a:ext>
                  </a:extLst>
                </a:gridCol>
              </a:tblGrid>
              <a:tr h="504706">
                <a:tc gridSpan="2">
                  <a:txBody>
                    <a:bodyPr/>
                    <a:lstStyle/>
                    <a:p>
                      <a:pPr algn="ctr"/>
                      <a:r>
                        <a:rPr lang="en-US" dirty="0"/>
                        <a:t>2021</a:t>
                      </a:r>
                      <a:r>
                        <a:rPr lang="en-US" baseline="0" dirty="0"/>
                        <a:t> GOLD Guidelines</a:t>
                      </a:r>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82512">
                <a:tc gridSpan="2">
                  <a:txBody>
                    <a:bodyPr/>
                    <a:lstStyle/>
                    <a:p>
                      <a:pPr algn="ctr"/>
                      <a:r>
                        <a:rPr lang="en-US" sz="1600" b="1" kern="1200" baseline="0" dirty="0">
                          <a:solidFill>
                            <a:schemeClr val="dk1"/>
                          </a:solidFill>
                          <a:latin typeface="+mn-lt"/>
                          <a:ea typeface="+mn-ea"/>
                          <a:cs typeface="+mn-cs"/>
                        </a:rPr>
                        <a:t>Assessment of Exacerbation Risk and Symptoms</a:t>
                      </a:r>
                    </a:p>
                  </a:txBody>
                  <a:tcPr/>
                </a:tc>
                <a:tc hMerge="1">
                  <a:txBody>
                    <a:bodyPr/>
                    <a:lstStyle/>
                    <a:p>
                      <a:endParaRPr lang="en-US" dirty="0"/>
                    </a:p>
                  </a:txBody>
                  <a:tcPr/>
                </a:tc>
                <a:extLst>
                  <a:ext uri="{0D108BD9-81ED-4DB2-BD59-A6C34878D82A}">
                    <a16:rowId xmlns:a16="http://schemas.microsoft.com/office/drawing/2014/main" val="10001"/>
                  </a:ext>
                </a:extLst>
              </a:tr>
              <a:tr h="597346">
                <a:tc>
                  <a:txBody>
                    <a:bodyPr/>
                    <a:lstStyle/>
                    <a:p>
                      <a:r>
                        <a:rPr lang="en-US" sz="1600" dirty="0"/>
                        <a:t>Patient</a:t>
                      </a:r>
                      <a:r>
                        <a:rPr lang="en-US" sz="1600" baseline="0" dirty="0"/>
                        <a:t> Group A</a:t>
                      </a:r>
                      <a:endParaRPr lang="en-US" sz="1600" dirty="0"/>
                    </a:p>
                  </a:txBody>
                  <a:tcPr/>
                </a:tc>
                <a:tc>
                  <a:txBody>
                    <a:bodyPr/>
                    <a:lstStyle/>
                    <a:p>
                      <a:r>
                        <a:rPr lang="en-US" sz="1600" kern="1200" baseline="0" dirty="0">
                          <a:solidFill>
                            <a:schemeClr val="dk1"/>
                          </a:solidFill>
                          <a:latin typeface="+mn-lt"/>
                          <a:ea typeface="+mn-ea"/>
                          <a:cs typeface="+mn-cs"/>
                        </a:rPr>
                        <a:t>Low Risk, Less Symptoms: 0 to 1 exacerbations per year (not leading to hospitalization); and CAT score &lt; 10 or mMRC grade 0 to 1 </a:t>
                      </a:r>
                    </a:p>
                  </a:txBody>
                  <a:tcPr/>
                </a:tc>
                <a:extLst>
                  <a:ext uri="{0D108BD9-81ED-4DB2-BD59-A6C34878D82A}">
                    <a16:rowId xmlns:a16="http://schemas.microsoft.com/office/drawing/2014/main" val="10002"/>
                  </a:ext>
                </a:extLst>
              </a:tr>
              <a:tr h="597346">
                <a:tc>
                  <a:txBody>
                    <a:bodyPr/>
                    <a:lstStyle/>
                    <a:p>
                      <a:r>
                        <a:rPr lang="en-US" sz="1600" dirty="0"/>
                        <a:t>Patient</a:t>
                      </a:r>
                      <a:r>
                        <a:rPr lang="en-US" sz="1600" baseline="0" dirty="0"/>
                        <a:t> Group B</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a:solidFill>
                            <a:schemeClr val="dk1"/>
                          </a:solidFill>
                          <a:latin typeface="+mn-lt"/>
                          <a:ea typeface="+mn-ea"/>
                          <a:cs typeface="+mn-cs"/>
                        </a:rPr>
                        <a:t>Low Risk, Less Symptoms: 0 to 1 exacerbations per year (not leading to hospitalization); and CAT score ≥ 10 or mMRC grade ≥ 2 </a:t>
                      </a:r>
                    </a:p>
                  </a:txBody>
                  <a:tcPr/>
                </a:tc>
                <a:extLst>
                  <a:ext uri="{0D108BD9-81ED-4DB2-BD59-A6C34878D82A}">
                    <a16:rowId xmlns:a16="http://schemas.microsoft.com/office/drawing/2014/main" val="10003"/>
                  </a:ext>
                </a:extLst>
              </a:tr>
              <a:tr h="5973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Patient</a:t>
                      </a:r>
                      <a:r>
                        <a:rPr lang="en-US" sz="1600" baseline="0" dirty="0"/>
                        <a:t> Group C</a:t>
                      </a:r>
                      <a:endParaRPr lang="en-US" sz="1600" dirty="0"/>
                    </a:p>
                  </a:txBody>
                  <a:tcPr/>
                </a:tc>
                <a:tc>
                  <a:txBody>
                    <a:bodyPr/>
                    <a:lstStyle/>
                    <a:p>
                      <a:r>
                        <a:rPr lang="en-US" sz="1600" kern="1200" baseline="0" dirty="0">
                          <a:solidFill>
                            <a:schemeClr val="dk1"/>
                          </a:solidFill>
                          <a:latin typeface="+mn-lt"/>
                          <a:ea typeface="+mn-ea"/>
                          <a:cs typeface="+mn-cs"/>
                        </a:rPr>
                        <a:t>High Risk, Less Symptoms: ≥ 2 exacerbations per year or ≥ 1 exacerbation leading to hospitalization; and CAT score &lt; 10 or mMRC grade 0 to 1 </a:t>
                      </a:r>
                    </a:p>
                  </a:txBody>
                  <a:tcPr/>
                </a:tc>
                <a:extLst>
                  <a:ext uri="{0D108BD9-81ED-4DB2-BD59-A6C34878D82A}">
                    <a16:rowId xmlns:a16="http://schemas.microsoft.com/office/drawing/2014/main" val="10004"/>
                  </a:ext>
                </a:extLst>
              </a:tr>
              <a:tr h="5973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Patient</a:t>
                      </a:r>
                      <a:r>
                        <a:rPr lang="en-US" sz="1600" baseline="0" dirty="0"/>
                        <a:t> Group D</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a:solidFill>
                            <a:schemeClr val="dk1"/>
                          </a:solidFill>
                          <a:latin typeface="+mn-lt"/>
                          <a:ea typeface="+mn-ea"/>
                          <a:cs typeface="+mn-cs"/>
                        </a:rPr>
                        <a:t>High Risk, Less Symptoms: ≥ 2 exacerbations per year or ≥ 1 exacerbation leading to hospitalization; and CAT score  ≥ 10 or mMRC grade ≥ 2 </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393848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7D1FC-88DD-47BB-8A9B-8C775CA83D64}"/>
              </a:ext>
            </a:extLst>
          </p:cNvPr>
          <p:cNvSpPr>
            <a:spLocks noGrp="1"/>
          </p:cNvSpPr>
          <p:nvPr>
            <p:ph type="title"/>
          </p:nvPr>
        </p:nvSpPr>
        <p:spPr/>
        <p:txBody>
          <a:bodyPr/>
          <a:lstStyle/>
          <a:p>
            <a:r>
              <a:rPr lang="en-US" altLang="en-US" dirty="0"/>
              <a:t>COPD Agents</a:t>
            </a:r>
            <a:endParaRPr lang="en-US" dirty="0"/>
          </a:p>
        </p:txBody>
      </p:sp>
      <p:sp>
        <p:nvSpPr>
          <p:cNvPr id="3" name="Content Placeholder 2">
            <a:extLst>
              <a:ext uri="{FF2B5EF4-FFF2-40B4-BE49-F238E27FC236}">
                <a16:creationId xmlns:a16="http://schemas.microsoft.com/office/drawing/2014/main" id="{F9451DBC-3BD2-4E1A-B4F2-550C3E1B149F}"/>
              </a:ext>
            </a:extLst>
          </p:cNvPr>
          <p:cNvSpPr>
            <a:spLocks noGrp="1"/>
          </p:cNvSpPr>
          <p:nvPr>
            <p:ph idx="1"/>
          </p:nvPr>
        </p:nvSpPr>
        <p:spPr>
          <a:xfrm>
            <a:off x="457200" y="992888"/>
            <a:ext cx="8229600" cy="3276097"/>
          </a:xfrm>
        </p:spPr>
        <p:txBody>
          <a:bodyPr lIns="91440" tIns="45720" rIns="91440" bIns="45720" anchor="t"/>
          <a:lstStyle/>
          <a:p>
            <a:pPr marL="342900" lvl="1" indent="-342900" fontAlgn="base">
              <a:spcBef>
                <a:spcPts val="1000"/>
              </a:spcBef>
              <a:buNone/>
            </a:pPr>
            <a:r>
              <a:rPr lang="en-US" sz="2000" dirty="0">
                <a:solidFill>
                  <a:schemeClr val="tx1">
                    <a:lumMod val="50000"/>
                  </a:schemeClr>
                </a:solidFill>
              </a:rPr>
              <a:t>GOLD Guidelines Group A: </a:t>
            </a:r>
            <a:endParaRPr lang="en-US" sz="2000" dirty="0"/>
          </a:p>
          <a:p>
            <a:pPr marL="342900" lvl="1" indent="-342900" fontAlgn="base">
              <a:spcBef>
                <a:spcPts val="1000"/>
              </a:spcBef>
              <a:buFont typeface="Arial" panose="020B0604020202020204" pitchFamily="34" charset="0"/>
              <a:buChar char="•"/>
            </a:pPr>
            <a:r>
              <a:rPr lang="en-US" sz="2000" dirty="0">
                <a:solidFill>
                  <a:srgbClr val="000000"/>
                </a:solidFill>
                <a:cs typeface="Arial"/>
              </a:rPr>
              <a:t>Short-acting inhaled bronchodilator used on an as-needed basis is recommended as first choice while a long-acting beta2-agonist or anticholinergic and the combination of short-acting inhaled beta2-agonist and short-acting anticholinergic are considered as alternatives</a:t>
            </a:r>
          </a:p>
          <a:p>
            <a:pPr marL="342900" lvl="1" indent="-342900" fontAlgn="base">
              <a:spcBef>
                <a:spcPts val="1000"/>
              </a:spcBef>
              <a:buNone/>
            </a:pPr>
            <a:r>
              <a:rPr lang="en-US" sz="2000" dirty="0">
                <a:solidFill>
                  <a:schemeClr val="tx1">
                    <a:lumMod val="50000"/>
                  </a:schemeClr>
                </a:solidFill>
              </a:rPr>
              <a:t>GOLD </a:t>
            </a:r>
            <a:r>
              <a:rPr lang="en-US" sz="2000" dirty="0">
                <a:solidFill>
                  <a:srgbClr val="000000"/>
                </a:solidFill>
              </a:rPr>
              <a:t>Guidelines Group B: </a:t>
            </a:r>
          </a:p>
          <a:p>
            <a:pPr marL="342900" lvl="1" indent="-342900" fontAlgn="base">
              <a:spcBef>
                <a:spcPts val="1000"/>
              </a:spcBef>
              <a:buFont typeface="Arial" panose="020B0604020202020204" pitchFamily="34" charset="0"/>
              <a:buChar char="•"/>
            </a:pPr>
            <a:r>
              <a:rPr lang="en-US" sz="2000" dirty="0">
                <a:solidFill>
                  <a:srgbClr val="000000"/>
                </a:solidFill>
                <a:cs typeface="Arial"/>
              </a:rPr>
              <a:t>Regular use of a long-acting beta2 agonist (LABA) or long-acting antimuscarinic (LAMA) is recommended, while the combination of a LABA plus a LAMA is an alternative treatment</a:t>
            </a:r>
          </a:p>
          <a:p>
            <a:endParaRPr lang="en-US" dirty="0"/>
          </a:p>
        </p:txBody>
      </p:sp>
    </p:spTree>
    <p:extLst>
      <p:ext uri="{BB962C8B-B14F-4D97-AF65-F5344CB8AC3E}">
        <p14:creationId xmlns:p14="http://schemas.microsoft.com/office/powerpoint/2010/main" val="5374034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B218C-AA69-4F8E-BCB2-08DD739AEF78}"/>
              </a:ext>
            </a:extLst>
          </p:cNvPr>
          <p:cNvSpPr>
            <a:spLocks noGrp="1"/>
          </p:cNvSpPr>
          <p:nvPr>
            <p:ph type="title"/>
          </p:nvPr>
        </p:nvSpPr>
        <p:spPr>
          <a:xfrm>
            <a:off x="441960" y="190500"/>
            <a:ext cx="8229600" cy="857250"/>
          </a:xfrm>
        </p:spPr>
        <p:txBody>
          <a:bodyPr/>
          <a:lstStyle/>
          <a:p>
            <a:r>
              <a:rPr lang="en-US" altLang="en-US" dirty="0"/>
              <a:t>COPD Agents</a:t>
            </a:r>
            <a:endParaRPr lang="en-US" dirty="0"/>
          </a:p>
        </p:txBody>
      </p:sp>
      <p:sp>
        <p:nvSpPr>
          <p:cNvPr id="3" name="Content Placeholder 2">
            <a:extLst>
              <a:ext uri="{FF2B5EF4-FFF2-40B4-BE49-F238E27FC236}">
                <a16:creationId xmlns:a16="http://schemas.microsoft.com/office/drawing/2014/main" id="{DAE560E5-6B19-4D02-992E-FCE5C462CE55}"/>
              </a:ext>
            </a:extLst>
          </p:cNvPr>
          <p:cNvSpPr>
            <a:spLocks noGrp="1"/>
          </p:cNvSpPr>
          <p:nvPr>
            <p:ph idx="1"/>
          </p:nvPr>
        </p:nvSpPr>
        <p:spPr>
          <a:xfrm>
            <a:off x="228600" y="874514"/>
            <a:ext cx="8686800" cy="3394472"/>
          </a:xfrm>
        </p:spPr>
        <p:txBody>
          <a:bodyPr lIns="91440" tIns="45720" rIns="91440" bIns="45720" anchor="t"/>
          <a:lstStyle/>
          <a:p>
            <a:pPr marL="342900" lvl="1" indent="-342900" fontAlgn="base">
              <a:spcBef>
                <a:spcPts val="1000"/>
              </a:spcBef>
              <a:buNone/>
            </a:pPr>
            <a:r>
              <a:rPr lang="en-US" sz="2000" dirty="0">
                <a:solidFill>
                  <a:schemeClr val="tx1">
                    <a:lumMod val="50000"/>
                  </a:schemeClr>
                </a:solidFill>
              </a:rPr>
              <a:t>GOLD Guideline Group C: </a:t>
            </a:r>
          </a:p>
          <a:p>
            <a:pPr marL="342900" lvl="1" indent="-342900" fontAlgn="base">
              <a:spcBef>
                <a:spcPts val="1000"/>
              </a:spcBef>
              <a:buFont typeface="Arial" panose="020B0604020202020204" pitchFamily="34" charset="0"/>
              <a:buChar char="•"/>
            </a:pPr>
            <a:r>
              <a:rPr lang="en-US" sz="2000" dirty="0">
                <a:solidFill>
                  <a:srgbClr val="000000"/>
                </a:solidFill>
                <a:cs typeface="Arial"/>
              </a:rPr>
              <a:t>Monotherapy with a long-acting bronchodilator, with preference given to LAMAs. If exacerbations persist, fixed combinations of LABA/LAMA or LABA/inhaled corticosteroids (ICS) may be tried; due to increased risk of pneumonia with ICS agents, a LABA/LAMA combination is preferred</a:t>
            </a:r>
            <a:r>
              <a:rPr lang="en-US" sz="2000" dirty="0">
                <a:cs typeface="Arial"/>
              </a:rPr>
              <a:t> </a:t>
            </a:r>
            <a:endParaRPr lang="en-US" sz="2000" dirty="0"/>
          </a:p>
          <a:p>
            <a:pPr marL="0" lvl="1" indent="0" fontAlgn="base">
              <a:spcBef>
                <a:spcPts val="1000"/>
              </a:spcBef>
              <a:buNone/>
            </a:pPr>
            <a:r>
              <a:rPr lang="en-US" sz="2000" dirty="0">
                <a:solidFill>
                  <a:srgbClr val="000000"/>
                </a:solidFill>
              </a:rPr>
              <a:t>GOLD Guideline Group D: </a:t>
            </a:r>
          </a:p>
          <a:p>
            <a:pPr marL="342900" lvl="1" indent="-342900" fontAlgn="base">
              <a:spcBef>
                <a:spcPts val="1000"/>
              </a:spcBef>
              <a:buFont typeface="Arial" panose="020B0604020202020204" pitchFamily="34" charset="0"/>
              <a:buChar char="•"/>
            </a:pPr>
            <a:r>
              <a:rPr lang="en-US" sz="2000" dirty="0">
                <a:solidFill>
                  <a:srgbClr val="000000"/>
                </a:solidFill>
              </a:rPr>
              <a:t>The same initial therapeutic plan may be utilized as those in Group C with a goal of reducing exacerbations. There is some evidence for use of triple therapy for Group D patients (ICS plus LABA/LAMA). If exacerbations persist with triple therapy, Daliresp may be added in patients with FEV1 &lt; 50% predicted and chronic bronchitis</a:t>
            </a:r>
          </a:p>
          <a:p>
            <a:pPr marL="342900" lvl="1" indent="-342900" fontAlgn="base">
              <a:spcBef>
                <a:spcPts val="1000"/>
              </a:spcBef>
              <a:buFont typeface="Arial" panose="020B0604020202020204" pitchFamily="34" charset="0"/>
              <a:buChar char="•"/>
            </a:pPr>
            <a:endParaRPr lang="en-US" sz="2000" dirty="0">
              <a:solidFill>
                <a:schemeClr val="tx1">
                  <a:lumMod val="50000"/>
                </a:schemeClr>
              </a:solidFill>
            </a:endParaRPr>
          </a:p>
          <a:p>
            <a:endParaRPr lang="en-US" sz="2000" dirty="0"/>
          </a:p>
        </p:txBody>
      </p:sp>
    </p:spTree>
    <p:extLst>
      <p:ext uri="{BB962C8B-B14F-4D97-AF65-F5344CB8AC3E}">
        <p14:creationId xmlns:p14="http://schemas.microsoft.com/office/powerpoint/2010/main" val="23820700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0A7EE-657C-4DCE-AAAC-DA89E632C367}"/>
              </a:ext>
            </a:extLst>
          </p:cNvPr>
          <p:cNvSpPr>
            <a:spLocks noGrp="1"/>
          </p:cNvSpPr>
          <p:nvPr>
            <p:ph type="title"/>
          </p:nvPr>
        </p:nvSpPr>
        <p:spPr/>
        <p:txBody>
          <a:bodyPr/>
          <a:lstStyle/>
          <a:p>
            <a:r>
              <a:rPr lang="en-US" dirty="0"/>
              <a:t>COPD Agents</a:t>
            </a:r>
          </a:p>
        </p:txBody>
      </p:sp>
      <p:sp>
        <p:nvSpPr>
          <p:cNvPr id="3" name="Content Placeholder 2">
            <a:extLst>
              <a:ext uri="{FF2B5EF4-FFF2-40B4-BE49-F238E27FC236}">
                <a16:creationId xmlns:a16="http://schemas.microsoft.com/office/drawing/2014/main" id="{D396478E-BF6A-4777-8C72-FBE9B0F4AC3D}"/>
              </a:ext>
            </a:extLst>
          </p:cNvPr>
          <p:cNvSpPr>
            <a:spLocks noGrp="1"/>
          </p:cNvSpPr>
          <p:nvPr>
            <p:ph idx="1"/>
          </p:nvPr>
        </p:nvSpPr>
        <p:spPr>
          <a:xfrm>
            <a:off x="0" y="779214"/>
            <a:ext cx="9144000" cy="3663008"/>
          </a:xfrm>
        </p:spPr>
        <p:txBody>
          <a:bodyPr lIns="91440" tIns="45720" rIns="91440" bIns="45720" anchor="t"/>
          <a:lstStyle/>
          <a:p>
            <a:pPr marL="457200" lvl="3" indent="-337820">
              <a:buFont typeface="Arial"/>
              <a:buChar char="•"/>
            </a:pPr>
            <a:r>
              <a:rPr lang="en-US" sz="2000" dirty="0">
                <a:cs typeface="Arial"/>
              </a:rPr>
              <a:t>Bronchodilator medications are central to the symptomatic management of COPD </a:t>
            </a:r>
            <a:endParaRPr lang="en-US" sz="2000" dirty="0"/>
          </a:p>
          <a:p>
            <a:pPr marL="457200" lvl="3" indent="-337820">
              <a:buFont typeface="Arial"/>
              <a:buChar char="•"/>
            </a:pPr>
            <a:r>
              <a:rPr lang="en-US" sz="2000" dirty="0">
                <a:cs typeface="Arial"/>
              </a:rPr>
              <a:t>Act to improve emptying of the lungs, reduce dynamic hyperinflation at rest and during exercise, and improve exercise performance</a:t>
            </a:r>
          </a:p>
          <a:p>
            <a:pPr marL="457200" lvl="3" indent="-337820">
              <a:buFont typeface="Arial"/>
              <a:buChar char="•"/>
            </a:pPr>
            <a:r>
              <a:rPr lang="en-US" sz="2000" dirty="0">
                <a:cs typeface="Arial"/>
              </a:rPr>
              <a:t>Are given either on an as-needed basis for relief of persistent or worsening symptoms or on a regular basis to prevent or reduce symptoms</a:t>
            </a:r>
          </a:p>
          <a:p>
            <a:pPr marL="457200" lvl="3" indent="-337820">
              <a:buFont typeface="Arial"/>
              <a:buChar char="•"/>
            </a:pPr>
            <a:r>
              <a:rPr lang="en-US" sz="2000" dirty="0">
                <a:cs typeface="Arial"/>
              </a:rPr>
              <a:t>Regular treatment with long-acting bronchodilators is more effective and convenient than treatment with short-acting agents</a:t>
            </a:r>
          </a:p>
          <a:p>
            <a:pPr marL="457200" lvl="3" indent="-337820">
              <a:buFont typeface="Arial"/>
              <a:buChar char="•"/>
            </a:pPr>
            <a:r>
              <a:rPr lang="en-US" sz="2000" dirty="0">
                <a:cs typeface="Arial"/>
              </a:rPr>
              <a:t>Combining bronchodilators of different pharmacological classes may improve efficacy and decrease the risk of side effects</a:t>
            </a:r>
          </a:p>
          <a:p>
            <a:pPr marL="457200" lvl="3" indent="-337820">
              <a:buFont typeface="Arial"/>
              <a:buChar char="•"/>
            </a:pPr>
            <a:r>
              <a:rPr lang="en-US" sz="2000" dirty="0">
                <a:cs typeface="Arial"/>
              </a:rPr>
              <a:t>There is insufficient evidence to recommend one long-acting agent over another </a:t>
            </a:r>
            <a:endParaRPr lang="en-US" sz="2000" dirty="0"/>
          </a:p>
          <a:p>
            <a:endParaRPr lang="en-US" dirty="0"/>
          </a:p>
        </p:txBody>
      </p:sp>
    </p:spTree>
    <p:extLst>
      <p:ext uri="{BB962C8B-B14F-4D97-AF65-F5344CB8AC3E}">
        <p14:creationId xmlns:p14="http://schemas.microsoft.com/office/powerpoint/2010/main" val="1476659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D8F18-7960-4423-9BBD-AA3915E95ABD}"/>
              </a:ext>
            </a:extLst>
          </p:cNvPr>
          <p:cNvSpPr>
            <a:spLocks noGrp="1"/>
          </p:cNvSpPr>
          <p:nvPr>
            <p:ph type="title"/>
          </p:nvPr>
        </p:nvSpPr>
        <p:spPr/>
        <p:txBody>
          <a:bodyPr/>
          <a:lstStyle/>
          <a:p>
            <a:r>
              <a:rPr lang="en-US" altLang="en-US" dirty="0"/>
              <a:t>Analgesics, Narcotics Long Acting</a:t>
            </a:r>
            <a:endParaRPr lang="en-US" dirty="0"/>
          </a:p>
        </p:txBody>
      </p:sp>
      <p:sp>
        <p:nvSpPr>
          <p:cNvPr id="3" name="Content Placeholder 2">
            <a:extLst>
              <a:ext uri="{FF2B5EF4-FFF2-40B4-BE49-F238E27FC236}">
                <a16:creationId xmlns:a16="http://schemas.microsoft.com/office/drawing/2014/main" id="{CAA44848-EB50-46A9-9760-B3654FE3AD0E}"/>
              </a:ext>
            </a:extLst>
          </p:cNvPr>
          <p:cNvSpPr>
            <a:spLocks noGrp="1"/>
          </p:cNvSpPr>
          <p:nvPr>
            <p:ph idx="1"/>
          </p:nvPr>
        </p:nvSpPr>
        <p:spPr>
          <a:xfrm>
            <a:off x="457200" y="1047750"/>
            <a:ext cx="8229600" cy="3505200"/>
          </a:xfrm>
        </p:spPr>
        <p:txBody>
          <a:bodyPr/>
          <a:lstStyle/>
          <a:p>
            <a:pPr>
              <a:buNone/>
            </a:pPr>
            <a:r>
              <a:rPr lang="en-US" altLang="en-US" sz="2800" b="1" i="1" dirty="0">
                <a:solidFill>
                  <a:schemeClr val="tx1">
                    <a:lumMod val="50000"/>
                  </a:schemeClr>
                </a:solidFill>
              </a:rPr>
              <a:t>Class Overview: </a:t>
            </a:r>
            <a:r>
              <a:rPr lang="en-US" sz="2800" b="1" i="1" dirty="0">
                <a:solidFill>
                  <a:schemeClr val="tx1">
                    <a:lumMod val="50000"/>
                  </a:schemeClr>
                </a:solidFill>
              </a:rPr>
              <a:t>Products</a:t>
            </a:r>
          </a:p>
          <a:p>
            <a:r>
              <a:rPr lang="en-US" sz="2000" dirty="0">
                <a:solidFill>
                  <a:schemeClr val="tx1">
                    <a:lumMod val="50000"/>
                  </a:schemeClr>
                </a:solidFill>
              </a:rPr>
              <a:t>buprenorphine (buprenorphine transdermal, Butrans)</a:t>
            </a:r>
          </a:p>
          <a:p>
            <a:r>
              <a:rPr lang="en-US" sz="2000" dirty="0">
                <a:solidFill>
                  <a:schemeClr val="tx1">
                    <a:lumMod val="50000"/>
                  </a:schemeClr>
                </a:solidFill>
              </a:rPr>
              <a:t>buprenorphine HCl (Belbuca)</a:t>
            </a:r>
          </a:p>
          <a:p>
            <a:r>
              <a:rPr lang="en-US" sz="2000" dirty="0">
                <a:solidFill>
                  <a:schemeClr val="tx1">
                    <a:lumMod val="50000"/>
                  </a:schemeClr>
                </a:solidFill>
              </a:rPr>
              <a:t>fentanyl transdermal</a:t>
            </a:r>
          </a:p>
          <a:p>
            <a:r>
              <a:rPr lang="en-US" sz="2000" dirty="0">
                <a:solidFill>
                  <a:schemeClr val="tx1">
                    <a:lumMod val="50000"/>
                  </a:schemeClr>
                </a:solidFill>
              </a:rPr>
              <a:t>hydrocodone bitartrate (Hysingla ER &amp; Zohydro ER)</a:t>
            </a:r>
          </a:p>
          <a:p>
            <a:r>
              <a:rPr lang="en-US" sz="2000" dirty="0">
                <a:solidFill>
                  <a:schemeClr val="tx1">
                    <a:lumMod val="50000"/>
                  </a:schemeClr>
                </a:solidFill>
              </a:rPr>
              <a:t>hydromorphone HCl (Exalgo, hydromorphone ER)</a:t>
            </a:r>
          </a:p>
          <a:p>
            <a:r>
              <a:rPr lang="en-US" sz="2000" dirty="0">
                <a:solidFill>
                  <a:schemeClr val="tx1">
                    <a:lumMod val="50000"/>
                  </a:schemeClr>
                </a:solidFill>
              </a:rPr>
              <a:t>methadone HCl (methadone concentrate, solution, tablet &amp; sol tab)</a:t>
            </a:r>
          </a:p>
          <a:p>
            <a:pPr marL="0" indent="0">
              <a:buNone/>
            </a:pPr>
            <a:endParaRPr lang="en-US" dirty="0"/>
          </a:p>
        </p:txBody>
      </p:sp>
    </p:spTree>
    <p:extLst>
      <p:ext uri="{BB962C8B-B14F-4D97-AF65-F5344CB8AC3E}">
        <p14:creationId xmlns:p14="http://schemas.microsoft.com/office/powerpoint/2010/main" val="6843988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25FAC-B17A-47B4-A856-FB7A26735AAF}"/>
              </a:ext>
            </a:extLst>
          </p:cNvPr>
          <p:cNvSpPr>
            <a:spLocks noGrp="1"/>
          </p:cNvSpPr>
          <p:nvPr>
            <p:ph type="ctrTitle"/>
          </p:nvPr>
        </p:nvSpPr>
        <p:spPr>
          <a:xfrm>
            <a:off x="533400" y="895350"/>
            <a:ext cx="7315200" cy="2362200"/>
          </a:xfrm>
        </p:spPr>
        <p:txBody>
          <a:bodyPr/>
          <a:lstStyle/>
          <a:p>
            <a:r>
              <a:rPr lang="en-US" altLang="en-US" dirty="0"/>
              <a:t>Cytokine and CAM Antagonists</a:t>
            </a:r>
            <a:br>
              <a:rPr lang="en-US" altLang="en-US" dirty="0"/>
            </a:br>
            <a:endParaRPr lang="en-US" dirty="0"/>
          </a:p>
        </p:txBody>
      </p:sp>
    </p:spTree>
    <p:extLst>
      <p:ext uri="{BB962C8B-B14F-4D97-AF65-F5344CB8AC3E}">
        <p14:creationId xmlns:p14="http://schemas.microsoft.com/office/powerpoint/2010/main" val="26653478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CCFB9-4D82-43F0-9BF7-834330F6292E}"/>
              </a:ext>
            </a:extLst>
          </p:cNvPr>
          <p:cNvSpPr>
            <a:spLocks noGrp="1"/>
          </p:cNvSpPr>
          <p:nvPr>
            <p:ph type="title"/>
          </p:nvPr>
        </p:nvSpPr>
        <p:spPr/>
        <p:txBody>
          <a:bodyPr/>
          <a:lstStyle/>
          <a:p>
            <a:r>
              <a:rPr lang="en-US" altLang="en-US" dirty="0"/>
              <a:t>Cytokine and CAM Antagonists</a:t>
            </a:r>
            <a:endParaRPr lang="en-US" dirty="0"/>
          </a:p>
        </p:txBody>
      </p:sp>
      <p:graphicFrame>
        <p:nvGraphicFramePr>
          <p:cNvPr id="4" name="Content Placeholder 3">
            <a:extLst>
              <a:ext uri="{FF2B5EF4-FFF2-40B4-BE49-F238E27FC236}">
                <a16:creationId xmlns:a16="http://schemas.microsoft.com/office/drawing/2014/main" id="{4F2D3EF2-4215-47FD-A417-2C73C038AAAA}"/>
              </a:ext>
            </a:extLst>
          </p:cNvPr>
          <p:cNvGraphicFramePr>
            <a:graphicFrameLocks noGrp="1"/>
          </p:cNvGraphicFramePr>
          <p:nvPr>
            <p:ph idx="1"/>
            <p:extLst>
              <p:ext uri="{D42A27DB-BD31-4B8C-83A1-F6EECF244321}">
                <p14:modId xmlns:p14="http://schemas.microsoft.com/office/powerpoint/2010/main" val="2327258251"/>
              </p:ext>
            </p:extLst>
          </p:nvPr>
        </p:nvGraphicFramePr>
        <p:xfrm>
          <a:off x="0" y="819150"/>
          <a:ext cx="9144000" cy="387296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gridCol w="81642">
                  <a:extLst>
                    <a:ext uri="{9D8B030D-6E8A-4147-A177-3AD203B41FA5}">
                      <a16:colId xmlns:a16="http://schemas.microsoft.com/office/drawing/2014/main" val="20001"/>
                    </a:ext>
                  </a:extLst>
                </a:gridCol>
                <a:gridCol w="1061358">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gridCol w="1143000">
                  <a:extLst>
                    <a:ext uri="{9D8B030D-6E8A-4147-A177-3AD203B41FA5}">
                      <a16:colId xmlns:a16="http://schemas.microsoft.com/office/drawing/2014/main" val="20008"/>
                    </a:ext>
                  </a:extLst>
                </a:gridCol>
              </a:tblGrid>
              <a:tr h="537796">
                <a:tc gridSpan="2">
                  <a:txBody>
                    <a:bodyPr/>
                    <a:lstStyle/>
                    <a:p>
                      <a:pPr marL="0" marR="0" algn="ctr">
                        <a:spcBef>
                          <a:spcPts val="200"/>
                        </a:spcBef>
                        <a:spcAft>
                          <a:spcPts val="200"/>
                        </a:spcAft>
                      </a:pPr>
                      <a:r>
                        <a:rPr lang="en-US" sz="1000" b="1" dirty="0">
                          <a:latin typeface="Calibri"/>
                          <a:ea typeface="Times New Roman"/>
                          <a:cs typeface="Times New Roman"/>
                        </a:rPr>
                        <a:t>Drug</a:t>
                      </a:r>
                      <a:endParaRPr lang="en-US" sz="1100" b="1" dirty="0">
                        <a:latin typeface="Calibri"/>
                        <a:ea typeface="Times New Roman"/>
                        <a:cs typeface="Times New Roman"/>
                      </a:endParaRPr>
                    </a:p>
                  </a:txBody>
                  <a:tcPr marL="27305" marR="27305" marT="0" marB="0" anchor="ctr"/>
                </a:tc>
                <a:tc hMerge="1">
                  <a:txBody>
                    <a:bodyPr/>
                    <a:lstStyle/>
                    <a:p>
                      <a:pPr marL="0" marR="0" algn="ctr">
                        <a:spcBef>
                          <a:spcPts val="200"/>
                        </a:spcBef>
                        <a:spcAft>
                          <a:spcPts val="200"/>
                        </a:spcAft>
                      </a:pPr>
                      <a:endParaRPr lang="en-US" sz="1100" b="1">
                        <a:latin typeface="Times New Roman"/>
                        <a:ea typeface="Times New Roman"/>
                        <a:cs typeface="Times New Roman"/>
                      </a:endParaRPr>
                    </a:p>
                  </a:txBody>
                  <a:tcPr marL="27305" marR="27305" marT="0" marB="0" anchor="ctr"/>
                </a:tc>
                <a:tc>
                  <a:txBody>
                    <a:bodyPr/>
                    <a:lstStyle/>
                    <a:p>
                      <a:pPr marL="0" marR="0" algn="ctr">
                        <a:spcBef>
                          <a:spcPts val="200"/>
                        </a:spcBef>
                        <a:spcAft>
                          <a:spcPts val="200"/>
                        </a:spcAft>
                      </a:pPr>
                      <a:r>
                        <a:rPr lang="en-US" sz="1000" b="1" dirty="0">
                          <a:latin typeface="Calibri"/>
                          <a:ea typeface="Times New Roman"/>
                          <a:cs typeface="Times New Roman"/>
                        </a:rPr>
                        <a:t>Rheumatoid Arthritis </a:t>
                      </a:r>
                      <a:endParaRPr lang="en-US" sz="1100" b="1" dirty="0">
                        <a:latin typeface="Calibri"/>
                        <a:ea typeface="Times New Roman"/>
                        <a:cs typeface="Times New Roman"/>
                      </a:endParaRPr>
                    </a:p>
                  </a:txBody>
                  <a:tcPr marL="27305" marR="27305" marT="0" marB="0" anchor="ctr"/>
                </a:tc>
                <a:tc>
                  <a:txBody>
                    <a:bodyPr/>
                    <a:lstStyle/>
                    <a:p>
                      <a:pPr marL="0" marR="0" algn="ctr">
                        <a:spcBef>
                          <a:spcPts val="200"/>
                        </a:spcBef>
                        <a:spcAft>
                          <a:spcPts val="200"/>
                        </a:spcAft>
                      </a:pPr>
                      <a:r>
                        <a:rPr lang="en-US" sz="1000" b="1" dirty="0">
                          <a:latin typeface="Calibri"/>
                          <a:ea typeface="Times New Roman"/>
                          <a:cs typeface="Times New Roman"/>
                        </a:rPr>
                        <a:t>Juvenile Idiopathic Arthritis </a:t>
                      </a:r>
                      <a:endParaRPr lang="en-US" sz="1100" b="1" dirty="0">
                        <a:latin typeface="Calibri"/>
                        <a:ea typeface="Times New Roman"/>
                        <a:cs typeface="Times New Roman"/>
                      </a:endParaRPr>
                    </a:p>
                  </a:txBody>
                  <a:tcPr marL="27305" marR="27305" marT="0" marB="0" anchor="ctr"/>
                </a:tc>
                <a:tc>
                  <a:txBody>
                    <a:bodyPr/>
                    <a:lstStyle/>
                    <a:p>
                      <a:pPr marL="0" marR="0" algn="ctr">
                        <a:spcBef>
                          <a:spcPts val="200"/>
                        </a:spcBef>
                        <a:spcAft>
                          <a:spcPts val="200"/>
                        </a:spcAft>
                      </a:pPr>
                      <a:r>
                        <a:rPr lang="en-US" sz="1000" b="1" dirty="0">
                          <a:latin typeface="Calibri"/>
                          <a:ea typeface="Times New Roman"/>
                          <a:cs typeface="Times New Roman"/>
                        </a:rPr>
                        <a:t>Ankylosing Spondylitis</a:t>
                      </a:r>
                      <a:br>
                        <a:rPr lang="en-US" sz="1000" b="1" dirty="0">
                          <a:latin typeface="Calibri"/>
                          <a:ea typeface="Times New Roman"/>
                          <a:cs typeface="Times New Roman"/>
                        </a:rPr>
                      </a:br>
                      <a:endParaRPr lang="en-US" sz="1100" b="1" dirty="0">
                        <a:latin typeface="Calibri"/>
                        <a:ea typeface="Times New Roman"/>
                        <a:cs typeface="Times New Roman"/>
                      </a:endParaRPr>
                    </a:p>
                  </a:txBody>
                  <a:tcPr marL="27305" marR="27305" marT="0" marB="0" anchor="ctr"/>
                </a:tc>
                <a:tc>
                  <a:txBody>
                    <a:bodyPr/>
                    <a:lstStyle/>
                    <a:p>
                      <a:pPr marL="0" marR="0" algn="ctr">
                        <a:spcBef>
                          <a:spcPts val="200"/>
                        </a:spcBef>
                        <a:spcAft>
                          <a:spcPts val="200"/>
                        </a:spcAft>
                      </a:pPr>
                      <a:r>
                        <a:rPr lang="en-US" sz="1000" b="1" dirty="0">
                          <a:latin typeface="Calibri"/>
                          <a:ea typeface="Times New Roman"/>
                          <a:cs typeface="Times New Roman"/>
                        </a:rPr>
                        <a:t>Plaque Psoriasis</a:t>
                      </a:r>
                    </a:p>
                  </a:txBody>
                  <a:tcPr marL="27305" marR="27305" marT="0" marB="0" anchor="ctr"/>
                </a:tc>
                <a:tc>
                  <a:txBody>
                    <a:bodyPr/>
                    <a:lstStyle/>
                    <a:p>
                      <a:pPr marL="0" marR="0" algn="ctr">
                        <a:spcBef>
                          <a:spcPts val="200"/>
                        </a:spcBef>
                        <a:spcAft>
                          <a:spcPts val="200"/>
                        </a:spcAft>
                      </a:pPr>
                      <a:r>
                        <a:rPr lang="en-US" sz="1000" b="1" dirty="0">
                          <a:latin typeface="Calibri"/>
                          <a:ea typeface="Times New Roman"/>
                          <a:cs typeface="Times New Roman"/>
                        </a:rPr>
                        <a:t>Psoriatic Arthritis</a:t>
                      </a:r>
                      <a:br>
                        <a:rPr lang="en-US" sz="1000" b="1" dirty="0">
                          <a:latin typeface="Calibri"/>
                          <a:ea typeface="Times New Roman"/>
                          <a:cs typeface="Times New Roman"/>
                        </a:rPr>
                      </a:br>
                      <a:endParaRPr lang="en-US" sz="1100" b="1" dirty="0">
                        <a:latin typeface="Calibri"/>
                        <a:ea typeface="Times New Roman"/>
                        <a:cs typeface="Times New Roman"/>
                      </a:endParaRPr>
                    </a:p>
                  </a:txBody>
                  <a:tcPr marL="27305" marR="27305" marT="0" marB="0" anchor="ctr"/>
                </a:tc>
                <a:tc>
                  <a:txBody>
                    <a:bodyPr/>
                    <a:lstStyle/>
                    <a:p>
                      <a:pPr marL="0" marR="0" algn="ctr">
                        <a:spcBef>
                          <a:spcPts val="200"/>
                        </a:spcBef>
                        <a:spcAft>
                          <a:spcPts val="200"/>
                        </a:spcAft>
                      </a:pPr>
                      <a:r>
                        <a:rPr lang="en-US" sz="1000" b="1" dirty="0">
                          <a:latin typeface="Calibri"/>
                          <a:ea typeface="Times New Roman"/>
                          <a:cs typeface="Times New Roman"/>
                        </a:rPr>
                        <a:t>Crohn’s Disease </a:t>
                      </a:r>
                      <a:br>
                        <a:rPr lang="en-US" sz="1000" b="1" dirty="0">
                          <a:latin typeface="Calibri"/>
                          <a:ea typeface="Times New Roman"/>
                          <a:cs typeface="Times New Roman"/>
                        </a:rPr>
                      </a:br>
                      <a:endParaRPr lang="en-US" sz="1100" b="1" dirty="0">
                        <a:latin typeface="Calibri"/>
                        <a:ea typeface="Times New Roman"/>
                        <a:cs typeface="Times New Roman"/>
                      </a:endParaRPr>
                    </a:p>
                  </a:txBody>
                  <a:tcPr marL="27305" marR="27305" marT="0" marB="0" anchor="ctr"/>
                </a:tc>
                <a:tc>
                  <a:txBody>
                    <a:bodyPr/>
                    <a:lstStyle/>
                    <a:p>
                      <a:pPr marL="0" marR="0" algn="ctr">
                        <a:spcBef>
                          <a:spcPts val="200"/>
                        </a:spcBef>
                        <a:spcAft>
                          <a:spcPts val="200"/>
                        </a:spcAft>
                      </a:pPr>
                      <a:r>
                        <a:rPr lang="en-US" sz="1000" b="1" dirty="0">
                          <a:latin typeface="Calibri"/>
                          <a:ea typeface="Times New Roman"/>
                          <a:cs typeface="Times New Roman"/>
                        </a:rPr>
                        <a:t>Ulcerative Colitis</a:t>
                      </a:r>
                    </a:p>
                    <a:p>
                      <a:pPr marL="0" marR="0" algn="ctr">
                        <a:spcBef>
                          <a:spcPts val="200"/>
                        </a:spcBef>
                        <a:spcAft>
                          <a:spcPts val="200"/>
                        </a:spcAft>
                      </a:pPr>
                      <a:endParaRPr lang="en-US" sz="1100" b="1" dirty="0">
                        <a:latin typeface="Calibri"/>
                        <a:ea typeface="Times New Roman"/>
                        <a:cs typeface="Times New Roman"/>
                      </a:endParaRPr>
                    </a:p>
                  </a:txBody>
                  <a:tcPr marL="27305" marR="27305" marT="0" marB="0" anchor="ctr"/>
                </a:tc>
                <a:extLst>
                  <a:ext uri="{0D108BD9-81ED-4DB2-BD59-A6C34878D82A}">
                    <a16:rowId xmlns:a16="http://schemas.microsoft.com/office/drawing/2014/main" val="10000"/>
                  </a:ext>
                </a:extLst>
              </a:tr>
              <a:tr h="296198">
                <a:tc gridSpan="9">
                  <a:txBody>
                    <a:bodyPr/>
                    <a:lstStyle/>
                    <a:p>
                      <a:pPr algn="ctr"/>
                      <a:r>
                        <a:rPr lang="en-US" sz="1400" dirty="0">
                          <a:latin typeface="Calibri"/>
                        </a:rPr>
                        <a:t>TNF Agents</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44548">
                <a:tc>
                  <a:txBody>
                    <a:bodyPr/>
                    <a:lstStyle/>
                    <a:p>
                      <a:pPr marL="0" marR="0">
                        <a:spcBef>
                          <a:spcPts val="200"/>
                        </a:spcBef>
                        <a:spcAft>
                          <a:spcPts val="200"/>
                        </a:spcAft>
                      </a:pPr>
                      <a:r>
                        <a:rPr lang="en-US" sz="1300" dirty="0">
                          <a:latin typeface="Calibri"/>
                          <a:ea typeface="Times New Roman"/>
                          <a:cs typeface="Times New Roman"/>
                        </a:rPr>
                        <a:t>adalimumab</a:t>
                      </a:r>
                      <a:br>
                        <a:rPr lang="en-US" sz="1300" dirty="0">
                          <a:latin typeface="Calibri"/>
                          <a:ea typeface="Times New Roman"/>
                          <a:cs typeface="Times New Roman"/>
                        </a:rPr>
                      </a:br>
                      <a:r>
                        <a:rPr lang="en-US" sz="1300" dirty="0">
                          <a:latin typeface="Calibri"/>
                          <a:ea typeface="Times New Roman"/>
                          <a:cs typeface="Times New Roman"/>
                        </a:rPr>
                        <a:t>(Humira®)</a:t>
                      </a:r>
                    </a:p>
                  </a:txBody>
                  <a:tcPr marL="27305" marR="27305" marT="0" marB="0" anchor="ctr"/>
                </a:tc>
                <a:tc gridSpan="2">
                  <a:txBody>
                    <a:bodyPr/>
                    <a:lstStyle/>
                    <a:p>
                      <a:pPr marL="0" marR="0" algn="ctr">
                        <a:spcBef>
                          <a:spcPts val="200"/>
                        </a:spcBef>
                        <a:spcAft>
                          <a:spcPts val="200"/>
                        </a:spcAft>
                      </a:pPr>
                      <a:r>
                        <a:rPr lang="en-US" sz="1000" b="1" dirty="0">
                          <a:latin typeface="Calibri"/>
                          <a:ea typeface="Times New Roman"/>
                          <a:cs typeface="Times New Roman"/>
                        </a:rPr>
                        <a:t>X</a:t>
                      </a:r>
                    </a:p>
                  </a:txBody>
                  <a:tcPr marL="27305" marR="27305" marT="0" marB="0" anchor="ctr"/>
                </a:tc>
                <a:tc hMerge="1">
                  <a:txBody>
                    <a:bodyPr/>
                    <a:lstStyle/>
                    <a:p>
                      <a:endParaRPr lang="en-US"/>
                    </a:p>
                  </a:txBody>
                  <a:tcPr/>
                </a:tc>
                <a:tc>
                  <a:txBody>
                    <a:bodyPr/>
                    <a:lstStyle/>
                    <a:p>
                      <a:pPr marL="0" marR="0" algn="ctr">
                        <a:spcBef>
                          <a:spcPts val="200"/>
                        </a:spcBef>
                        <a:spcAft>
                          <a:spcPts val="200"/>
                        </a:spcAft>
                      </a:pPr>
                      <a:r>
                        <a:rPr lang="en-US" sz="1000" dirty="0">
                          <a:latin typeface="Calibri"/>
                          <a:ea typeface="Times New Roman"/>
                          <a:cs typeface="Times New Roman"/>
                        </a:rPr>
                        <a:t>X</a:t>
                      </a:r>
                      <a:br>
                        <a:rPr lang="en-US" sz="1000" dirty="0">
                          <a:latin typeface="Calibri"/>
                          <a:ea typeface="Times New Roman"/>
                          <a:cs typeface="Times New Roman"/>
                        </a:rPr>
                      </a:br>
                      <a:r>
                        <a:rPr lang="en-US" sz="1000" dirty="0">
                          <a:latin typeface="Calibri"/>
                          <a:ea typeface="Times New Roman"/>
                          <a:cs typeface="Times New Roman"/>
                        </a:rPr>
                        <a:t>(≥ 2 years)</a:t>
                      </a:r>
                    </a:p>
                  </a:txBody>
                  <a:tcPr marL="27305" marR="27305" marT="0" marB="0" anchor="ctr"/>
                </a:tc>
                <a:tc>
                  <a:txBody>
                    <a:bodyPr/>
                    <a:lstStyle/>
                    <a:p>
                      <a:pPr marL="0" marR="0" algn="ctr">
                        <a:spcBef>
                          <a:spcPts val="200"/>
                        </a:spcBef>
                        <a:spcAft>
                          <a:spcPts val="200"/>
                        </a:spcAft>
                      </a:pPr>
                      <a:r>
                        <a:rPr lang="en-US" sz="1000" b="1" dirty="0">
                          <a:latin typeface="Calibri"/>
                          <a:ea typeface="Times New Roman"/>
                          <a:cs typeface="Times New Roman"/>
                        </a:rPr>
                        <a:t>X</a:t>
                      </a:r>
                    </a:p>
                  </a:txBody>
                  <a:tcPr marL="27305" marR="27305" marT="0" marB="0" anchor="ctr"/>
                </a:tc>
                <a:tc>
                  <a:txBody>
                    <a:bodyPr/>
                    <a:lstStyle/>
                    <a:p>
                      <a:pPr marL="0" marR="0" algn="ctr">
                        <a:spcBef>
                          <a:spcPts val="200"/>
                        </a:spcBef>
                        <a:spcAft>
                          <a:spcPts val="200"/>
                        </a:spcAft>
                      </a:pPr>
                      <a:r>
                        <a:rPr lang="en-US" sz="1000" b="1" dirty="0">
                          <a:latin typeface="Calibri"/>
                          <a:ea typeface="Times New Roman"/>
                          <a:cs typeface="Times New Roman"/>
                        </a:rPr>
                        <a:t>X</a:t>
                      </a:r>
                    </a:p>
                  </a:txBody>
                  <a:tcPr marL="27305" marR="27305" marT="0" marB="0" anchor="ctr"/>
                </a:tc>
                <a:tc>
                  <a:txBody>
                    <a:bodyPr/>
                    <a:lstStyle/>
                    <a:p>
                      <a:pPr marL="0" marR="0" algn="ctr">
                        <a:spcBef>
                          <a:spcPts val="200"/>
                        </a:spcBef>
                        <a:spcAft>
                          <a:spcPts val="200"/>
                        </a:spcAft>
                      </a:pPr>
                      <a:r>
                        <a:rPr lang="en-US" sz="1000" b="1" dirty="0">
                          <a:latin typeface="Calibri"/>
                          <a:ea typeface="Times New Roman"/>
                          <a:cs typeface="Times New Roman"/>
                        </a:rPr>
                        <a:t>X</a:t>
                      </a:r>
                    </a:p>
                  </a:txBody>
                  <a:tcPr marL="27305" marR="27305" marT="0" marB="0" anchor="ctr"/>
                </a:tc>
                <a:tc>
                  <a:txBody>
                    <a:bodyPr/>
                    <a:lstStyle/>
                    <a:p>
                      <a:pPr marL="0" marR="0" algn="ctr">
                        <a:spcBef>
                          <a:spcPts val="200"/>
                        </a:spcBef>
                        <a:spcAft>
                          <a:spcPts val="200"/>
                        </a:spcAft>
                      </a:pPr>
                      <a:r>
                        <a:rPr lang="en-US" sz="1000" b="1" dirty="0">
                          <a:latin typeface="Calibri"/>
                          <a:ea typeface="Times New Roman"/>
                          <a:cs typeface="Times New Roman"/>
                        </a:rPr>
                        <a:t>X</a:t>
                      </a:r>
                      <a:br>
                        <a:rPr lang="en-US" sz="1000" b="1" dirty="0">
                          <a:latin typeface="Calibri"/>
                          <a:ea typeface="Times New Roman"/>
                          <a:cs typeface="Times New Roman"/>
                        </a:rPr>
                      </a:br>
                      <a:r>
                        <a:rPr lang="en-US" sz="1000" b="1" dirty="0">
                          <a:latin typeface="Calibri"/>
                          <a:ea typeface="Times New Roman"/>
                          <a:cs typeface="Times New Roman"/>
                        </a:rPr>
                        <a:t>(≥ 6 years)</a:t>
                      </a:r>
                    </a:p>
                  </a:txBody>
                  <a:tcPr marL="27305" marR="2730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b="1" kern="1200" dirty="0">
                          <a:solidFill>
                            <a:schemeClr val="dk1"/>
                          </a:solidFill>
                          <a:latin typeface="Calibri"/>
                          <a:ea typeface="Times New Roman"/>
                          <a:cs typeface="Times New Roman"/>
                        </a:rPr>
                        <a:t>X</a:t>
                      </a:r>
                      <a:br>
                        <a:rPr lang="en-US" sz="1000" b="1" kern="1200" dirty="0">
                          <a:solidFill>
                            <a:schemeClr val="dk1"/>
                          </a:solidFill>
                          <a:latin typeface="Calibri"/>
                          <a:ea typeface="Times New Roman"/>
                          <a:cs typeface="Times New Roman"/>
                        </a:rPr>
                      </a:br>
                      <a:r>
                        <a:rPr lang="en-US" sz="1000" b="1" kern="1200" dirty="0">
                          <a:solidFill>
                            <a:schemeClr val="dk1"/>
                          </a:solidFill>
                          <a:highlight>
                            <a:srgbClr val="00FFFF"/>
                          </a:highlight>
                          <a:latin typeface="Calibri"/>
                          <a:ea typeface="Times New Roman"/>
                          <a:cs typeface="Times New Roman"/>
                        </a:rPr>
                        <a:t>(≥ 5 years)</a:t>
                      </a:r>
                    </a:p>
                    <a:p>
                      <a:pPr marL="0" marR="0" algn="ctr" defTabSz="914400" rtl="0" eaLnBrk="1" latinLnBrk="0" hangingPunct="1">
                        <a:spcBef>
                          <a:spcPts val="200"/>
                        </a:spcBef>
                        <a:spcAft>
                          <a:spcPts val="200"/>
                        </a:spcAft>
                      </a:pPr>
                      <a:endParaRPr lang="en-US" sz="1000" b="1" kern="1200" dirty="0">
                        <a:solidFill>
                          <a:schemeClr val="dk1"/>
                        </a:solidFill>
                        <a:latin typeface="Calibri"/>
                        <a:ea typeface="Times New Roman"/>
                        <a:cs typeface="Times New Roman"/>
                      </a:endParaRPr>
                    </a:p>
                  </a:txBody>
                  <a:tcPr marL="27305" marR="27305" marT="0" marB="0" anchor="ctr"/>
                </a:tc>
                <a:extLst>
                  <a:ext uri="{0D108BD9-81ED-4DB2-BD59-A6C34878D82A}">
                    <a16:rowId xmlns:a16="http://schemas.microsoft.com/office/drawing/2014/main" val="10002"/>
                  </a:ext>
                </a:extLst>
              </a:tr>
              <a:tr h="577587">
                <a:tc>
                  <a:txBody>
                    <a:bodyPr/>
                    <a:lstStyle/>
                    <a:p>
                      <a:pPr marL="0" marR="0">
                        <a:spcBef>
                          <a:spcPts val="200"/>
                        </a:spcBef>
                        <a:spcAft>
                          <a:spcPts val="200"/>
                        </a:spcAft>
                      </a:pPr>
                      <a:r>
                        <a:rPr lang="en-US" sz="1300" dirty="0">
                          <a:latin typeface="Calibri"/>
                          <a:ea typeface="Times New Roman"/>
                          <a:cs typeface="Times New Roman"/>
                        </a:rPr>
                        <a:t>certolizumab pegol</a:t>
                      </a:r>
                      <a:br>
                        <a:rPr lang="en-US" sz="1300" dirty="0">
                          <a:latin typeface="Calibri"/>
                          <a:ea typeface="Times New Roman"/>
                          <a:cs typeface="Times New Roman"/>
                        </a:rPr>
                      </a:br>
                      <a:r>
                        <a:rPr lang="en-US" sz="1300" dirty="0">
                          <a:latin typeface="Calibri"/>
                          <a:ea typeface="Times New Roman"/>
                          <a:cs typeface="Times New Roman"/>
                        </a:rPr>
                        <a:t>(Cimzia®)</a:t>
                      </a:r>
                    </a:p>
                  </a:txBody>
                  <a:tcPr marL="27305" marR="27305" marT="0" marB="0" anchor="ctr"/>
                </a:tc>
                <a:tc gridSpan="2">
                  <a:txBody>
                    <a:bodyPr/>
                    <a:lstStyle/>
                    <a:p>
                      <a:pPr marL="0" marR="0" algn="ctr">
                        <a:spcBef>
                          <a:spcPts val="200"/>
                        </a:spcBef>
                        <a:spcAft>
                          <a:spcPts val="200"/>
                        </a:spcAft>
                      </a:pPr>
                      <a:r>
                        <a:rPr lang="en-US" sz="1000" b="1" dirty="0">
                          <a:latin typeface="Calibri"/>
                          <a:ea typeface="Times New Roman"/>
                          <a:cs typeface="Times New Roman"/>
                        </a:rPr>
                        <a:t>X</a:t>
                      </a:r>
                    </a:p>
                  </a:txBody>
                  <a:tcPr marL="27305" marR="27305" marT="0" marB="0" anchor="ctr"/>
                </a:tc>
                <a:tc hMerge="1">
                  <a:txBody>
                    <a:bodyPr/>
                    <a:lstStyle/>
                    <a:p>
                      <a:endParaRPr lang="en-US"/>
                    </a:p>
                  </a:txBody>
                  <a:tcPr/>
                </a:tc>
                <a:tc>
                  <a:txBody>
                    <a:bodyPr/>
                    <a:lstStyle/>
                    <a:p>
                      <a:pPr marL="0" marR="0" algn="ctr">
                        <a:spcBef>
                          <a:spcPts val="200"/>
                        </a:spcBef>
                        <a:spcAft>
                          <a:spcPts val="200"/>
                        </a:spcAft>
                      </a:pPr>
                      <a:r>
                        <a:rPr lang="en-US" sz="10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b="1" dirty="0">
                          <a:latin typeface="Calibri"/>
                          <a:ea typeface="Times New Roman"/>
                          <a:cs typeface="Times New Roman"/>
                        </a:rPr>
                        <a:t>X</a:t>
                      </a:r>
                    </a:p>
                  </a:txBody>
                  <a:tcPr marL="27305" marR="27305" marT="0" marB="0" anchor="ctr"/>
                </a:tc>
                <a:tc>
                  <a:txBody>
                    <a:bodyPr/>
                    <a:lstStyle/>
                    <a:p>
                      <a:pPr marL="0" marR="0" algn="ctr">
                        <a:spcBef>
                          <a:spcPts val="200"/>
                        </a:spcBef>
                        <a:spcAft>
                          <a:spcPts val="200"/>
                        </a:spcAft>
                      </a:pPr>
                      <a:r>
                        <a:rPr lang="en-US" sz="10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b="1" dirty="0">
                          <a:latin typeface="Calibri"/>
                          <a:ea typeface="Times New Roman"/>
                          <a:cs typeface="Times New Roman"/>
                        </a:rPr>
                        <a:t>X</a:t>
                      </a:r>
                    </a:p>
                  </a:txBody>
                  <a:tcPr marL="27305" marR="27305" marT="0" marB="0" anchor="ctr"/>
                </a:tc>
                <a:tc>
                  <a:txBody>
                    <a:bodyPr/>
                    <a:lstStyle/>
                    <a:p>
                      <a:pPr marL="0" marR="0" algn="ctr">
                        <a:spcBef>
                          <a:spcPts val="200"/>
                        </a:spcBef>
                        <a:spcAft>
                          <a:spcPts val="200"/>
                        </a:spcAft>
                      </a:pPr>
                      <a:r>
                        <a:rPr lang="en-US" sz="1000" dirty="0">
                          <a:latin typeface="Calibri"/>
                          <a:ea typeface="Times New Roman"/>
                          <a:cs typeface="Times New Roman"/>
                        </a:rPr>
                        <a:t>X</a:t>
                      </a:r>
                    </a:p>
                  </a:txBody>
                  <a:tcPr marL="27305" marR="27305" marT="0" marB="0" anchor="ctr"/>
                </a:tc>
                <a:tc>
                  <a:txBody>
                    <a:bodyPr/>
                    <a:lstStyle/>
                    <a:p>
                      <a:pPr marL="0" marR="0" algn="ctr">
                        <a:spcBef>
                          <a:spcPts val="200"/>
                        </a:spcBef>
                        <a:spcAft>
                          <a:spcPts val="200"/>
                        </a:spcAft>
                      </a:pPr>
                      <a:r>
                        <a:rPr lang="en-US" sz="1000" dirty="0">
                          <a:latin typeface="Calibri"/>
                          <a:ea typeface="Times New Roman"/>
                          <a:cs typeface="Times New Roman"/>
                        </a:rPr>
                        <a:t>--</a:t>
                      </a:r>
                    </a:p>
                  </a:txBody>
                  <a:tcPr marL="27305" marR="27305" marT="0" marB="0" anchor="ctr"/>
                </a:tc>
                <a:extLst>
                  <a:ext uri="{0D108BD9-81ED-4DB2-BD59-A6C34878D82A}">
                    <a16:rowId xmlns:a16="http://schemas.microsoft.com/office/drawing/2014/main" val="10003"/>
                  </a:ext>
                </a:extLst>
              </a:tr>
              <a:tr h="444548">
                <a:tc>
                  <a:txBody>
                    <a:bodyPr/>
                    <a:lstStyle/>
                    <a:p>
                      <a:pPr marL="0" marR="0">
                        <a:spcBef>
                          <a:spcPts val="200"/>
                        </a:spcBef>
                        <a:spcAft>
                          <a:spcPts val="200"/>
                        </a:spcAft>
                      </a:pPr>
                      <a:r>
                        <a:rPr lang="en-US" sz="1300" dirty="0">
                          <a:latin typeface="Calibri"/>
                          <a:ea typeface="Times New Roman"/>
                          <a:cs typeface="Times New Roman"/>
                        </a:rPr>
                        <a:t>etanercept</a:t>
                      </a:r>
                      <a:br>
                        <a:rPr lang="en-US" sz="1300" dirty="0">
                          <a:latin typeface="Calibri"/>
                          <a:ea typeface="Times New Roman"/>
                          <a:cs typeface="Times New Roman"/>
                        </a:rPr>
                      </a:br>
                      <a:r>
                        <a:rPr lang="en-US" sz="1300" dirty="0">
                          <a:latin typeface="Calibri"/>
                          <a:ea typeface="Times New Roman"/>
                          <a:cs typeface="Times New Roman"/>
                        </a:rPr>
                        <a:t>(Enbrel®)</a:t>
                      </a:r>
                    </a:p>
                  </a:txBody>
                  <a:tcPr marL="27305" marR="27305" marT="0" marB="0" anchor="ctr"/>
                </a:tc>
                <a:tc gridSpan="2">
                  <a:txBody>
                    <a:bodyPr/>
                    <a:lstStyle/>
                    <a:p>
                      <a:pPr marL="0" marR="0" algn="ctr">
                        <a:spcBef>
                          <a:spcPts val="200"/>
                        </a:spcBef>
                        <a:spcAft>
                          <a:spcPts val="200"/>
                        </a:spcAft>
                      </a:pPr>
                      <a:r>
                        <a:rPr lang="en-US" sz="1000" b="1" dirty="0">
                          <a:latin typeface="Calibri"/>
                          <a:ea typeface="Times New Roman"/>
                          <a:cs typeface="Times New Roman"/>
                        </a:rPr>
                        <a:t>X</a:t>
                      </a:r>
                    </a:p>
                  </a:txBody>
                  <a:tcPr marL="27305" marR="27305" marT="0" marB="0" anchor="ctr"/>
                </a:tc>
                <a:tc hMerge="1">
                  <a:txBody>
                    <a:bodyPr/>
                    <a:lstStyle/>
                    <a:p>
                      <a:endParaRPr lang="en-US"/>
                    </a:p>
                  </a:txBody>
                  <a:tcPr/>
                </a:tc>
                <a:tc>
                  <a:txBody>
                    <a:bodyPr/>
                    <a:lstStyle/>
                    <a:p>
                      <a:pPr marL="0" marR="0" algn="ctr">
                        <a:spcBef>
                          <a:spcPts val="200"/>
                        </a:spcBef>
                        <a:spcAft>
                          <a:spcPts val="200"/>
                        </a:spcAft>
                      </a:pPr>
                      <a:r>
                        <a:rPr lang="en-US" sz="1000" b="1" dirty="0">
                          <a:latin typeface="Calibri"/>
                          <a:ea typeface="Times New Roman"/>
                          <a:cs typeface="Times New Roman"/>
                        </a:rPr>
                        <a:t>X</a:t>
                      </a:r>
                      <a:br>
                        <a:rPr lang="en-US" sz="1000" b="1" dirty="0">
                          <a:latin typeface="Calibri"/>
                          <a:ea typeface="Times New Roman"/>
                          <a:cs typeface="Times New Roman"/>
                        </a:rPr>
                      </a:br>
                      <a:r>
                        <a:rPr lang="en-US" sz="1000" b="1" dirty="0">
                          <a:latin typeface="Calibri"/>
                          <a:ea typeface="Times New Roman"/>
                          <a:cs typeface="Times New Roman"/>
                        </a:rPr>
                        <a:t>(≥ 2 years)</a:t>
                      </a:r>
                    </a:p>
                  </a:txBody>
                  <a:tcPr marL="27305" marR="27305" marT="0" marB="0" anchor="ctr"/>
                </a:tc>
                <a:tc>
                  <a:txBody>
                    <a:bodyPr/>
                    <a:lstStyle/>
                    <a:p>
                      <a:pPr marL="0" marR="0" algn="ctr">
                        <a:spcBef>
                          <a:spcPts val="200"/>
                        </a:spcBef>
                        <a:spcAft>
                          <a:spcPts val="200"/>
                        </a:spcAft>
                      </a:pPr>
                      <a:r>
                        <a:rPr lang="en-US" sz="1000" b="1" dirty="0">
                          <a:latin typeface="Calibri"/>
                          <a:ea typeface="Times New Roman"/>
                          <a:cs typeface="Times New Roman"/>
                        </a:rPr>
                        <a:t>X</a:t>
                      </a:r>
                    </a:p>
                  </a:txBody>
                  <a:tcPr marL="27305" marR="27305" marT="0" marB="0" anchor="ctr"/>
                </a:tc>
                <a:tc>
                  <a:txBody>
                    <a:bodyPr/>
                    <a:lstStyle/>
                    <a:p>
                      <a:pPr marL="0" marR="0" algn="ctr">
                        <a:spcBef>
                          <a:spcPts val="200"/>
                        </a:spcBef>
                        <a:spcAft>
                          <a:spcPts val="200"/>
                        </a:spcAft>
                      </a:pPr>
                      <a:r>
                        <a:rPr lang="en-US" sz="1000" b="1" dirty="0">
                          <a:latin typeface="Calibri"/>
                          <a:ea typeface="Times New Roman"/>
                          <a:cs typeface="Times New Roman"/>
                        </a:rPr>
                        <a:t>X</a:t>
                      </a:r>
                      <a:br>
                        <a:rPr lang="en-US" sz="1000" b="1" dirty="0">
                          <a:latin typeface="Calibri"/>
                          <a:ea typeface="Times New Roman"/>
                          <a:cs typeface="Times New Roman"/>
                        </a:rPr>
                      </a:br>
                      <a:r>
                        <a:rPr lang="en-US" sz="1000" b="1" dirty="0">
                          <a:latin typeface="Calibri"/>
                          <a:ea typeface="Times New Roman"/>
                          <a:cs typeface="Times New Roman"/>
                        </a:rPr>
                        <a:t>(≥ 4 years)</a:t>
                      </a:r>
                    </a:p>
                  </a:txBody>
                  <a:tcPr marL="27305" marR="27305" marT="0" marB="0" anchor="ctr"/>
                </a:tc>
                <a:tc>
                  <a:txBody>
                    <a:bodyPr/>
                    <a:lstStyle/>
                    <a:p>
                      <a:pPr marL="0" marR="0" algn="ctr">
                        <a:spcBef>
                          <a:spcPts val="200"/>
                        </a:spcBef>
                        <a:spcAft>
                          <a:spcPts val="200"/>
                        </a:spcAft>
                      </a:pPr>
                      <a:r>
                        <a:rPr lang="en-US" sz="1000" b="1" dirty="0">
                          <a:latin typeface="Calibri"/>
                          <a:ea typeface="Times New Roman"/>
                          <a:cs typeface="Times New Roman"/>
                        </a:rPr>
                        <a:t>X</a:t>
                      </a:r>
                    </a:p>
                  </a:txBody>
                  <a:tcPr marL="27305" marR="27305" marT="0" marB="0" anchor="ctr"/>
                </a:tc>
                <a:tc>
                  <a:txBody>
                    <a:bodyPr/>
                    <a:lstStyle/>
                    <a:p>
                      <a:pPr marL="0" marR="0" algn="ctr">
                        <a:spcBef>
                          <a:spcPts val="200"/>
                        </a:spcBef>
                        <a:spcAft>
                          <a:spcPts val="200"/>
                        </a:spcAft>
                      </a:pPr>
                      <a:r>
                        <a:rPr lang="en-US" sz="10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Calibri"/>
                          <a:ea typeface="Times New Roman"/>
                          <a:cs typeface="Times New Roman"/>
                        </a:rPr>
                        <a:t>--</a:t>
                      </a:r>
                    </a:p>
                  </a:txBody>
                  <a:tcPr marL="27305" marR="27305" marT="0" marB="0" anchor="ctr"/>
                </a:tc>
                <a:extLst>
                  <a:ext uri="{0D108BD9-81ED-4DB2-BD59-A6C34878D82A}">
                    <a16:rowId xmlns:a16="http://schemas.microsoft.com/office/drawing/2014/main" val="10004"/>
                  </a:ext>
                </a:extLst>
              </a:tr>
              <a:tr h="444548">
                <a:tc>
                  <a:txBody>
                    <a:bodyPr/>
                    <a:lstStyle/>
                    <a:p>
                      <a:pPr marL="0" marR="0">
                        <a:spcBef>
                          <a:spcPts val="200"/>
                        </a:spcBef>
                        <a:spcAft>
                          <a:spcPts val="200"/>
                        </a:spcAft>
                      </a:pPr>
                      <a:r>
                        <a:rPr lang="en-US" sz="1300" dirty="0">
                          <a:latin typeface="Calibri"/>
                          <a:ea typeface="Times New Roman"/>
                          <a:cs typeface="Arial"/>
                        </a:rPr>
                        <a:t>golimumab </a:t>
                      </a:r>
                      <a:r>
                        <a:rPr lang="en-US" sz="1300" dirty="0">
                          <a:latin typeface="Calibri"/>
                          <a:ea typeface="Times New Roman"/>
                          <a:cs typeface="Times New Roman"/>
                        </a:rPr>
                        <a:t>SC</a:t>
                      </a:r>
                      <a:br>
                        <a:rPr lang="en-US" sz="1300" dirty="0">
                          <a:latin typeface="Calibri"/>
                          <a:ea typeface="Times New Roman"/>
                          <a:cs typeface="Times New Roman"/>
                        </a:rPr>
                      </a:br>
                      <a:r>
                        <a:rPr lang="en-US" sz="1300" dirty="0">
                          <a:latin typeface="Calibri"/>
                          <a:ea typeface="Times New Roman"/>
                          <a:cs typeface="Arial"/>
                        </a:rPr>
                        <a:t>(Simponi®) </a:t>
                      </a:r>
                      <a:endParaRPr lang="en-US" sz="1300" dirty="0">
                        <a:latin typeface="Calibri"/>
                        <a:ea typeface="Times New Roman"/>
                        <a:cs typeface="Times New Roman"/>
                      </a:endParaRPr>
                    </a:p>
                  </a:txBody>
                  <a:tcPr marL="27305" marR="27305" marT="0" marB="0" anchor="ctr"/>
                </a:tc>
                <a:tc gridSpan="2">
                  <a:txBody>
                    <a:bodyPr/>
                    <a:lstStyle/>
                    <a:p>
                      <a:pPr marL="0" marR="0" algn="ctr">
                        <a:spcBef>
                          <a:spcPts val="200"/>
                        </a:spcBef>
                        <a:spcAft>
                          <a:spcPts val="200"/>
                        </a:spcAft>
                      </a:pPr>
                      <a:r>
                        <a:rPr lang="en-US" sz="1000" b="1" dirty="0">
                          <a:latin typeface="Calibri"/>
                          <a:ea typeface="Times New Roman"/>
                          <a:cs typeface="Times New Roman"/>
                        </a:rPr>
                        <a:t>X </a:t>
                      </a:r>
                    </a:p>
                  </a:txBody>
                  <a:tcPr marL="27305" marR="27305" marT="0" marB="0" anchor="ctr"/>
                </a:tc>
                <a:tc hMerge="1">
                  <a:txBody>
                    <a:bodyPr/>
                    <a:lstStyle/>
                    <a:p>
                      <a:endParaRPr lang="en-US"/>
                    </a:p>
                  </a:txBody>
                  <a:tcPr/>
                </a:tc>
                <a:tc>
                  <a:txBody>
                    <a:bodyPr/>
                    <a:lstStyle/>
                    <a:p>
                      <a:pPr marL="0" marR="0" algn="ctr">
                        <a:spcBef>
                          <a:spcPts val="200"/>
                        </a:spcBef>
                        <a:spcAft>
                          <a:spcPts val="200"/>
                        </a:spcAft>
                      </a:pPr>
                      <a:r>
                        <a:rPr lang="en-US" sz="10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b="1" dirty="0">
                          <a:latin typeface="Calibri"/>
                          <a:ea typeface="Times New Roman"/>
                          <a:cs typeface="Times New Roman"/>
                        </a:rPr>
                        <a:t>X</a:t>
                      </a:r>
                    </a:p>
                  </a:txBody>
                  <a:tcPr marL="27305" marR="27305" marT="0" marB="0" anchor="ctr"/>
                </a:tc>
                <a:tc>
                  <a:txBody>
                    <a:bodyPr/>
                    <a:lstStyle/>
                    <a:p>
                      <a:pPr marL="0" marR="0" algn="ctr">
                        <a:spcBef>
                          <a:spcPts val="200"/>
                        </a:spcBef>
                        <a:spcAft>
                          <a:spcPts val="200"/>
                        </a:spcAft>
                      </a:pPr>
                      <a:r>
                        <a:rPr lang="en-US" sz="10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b="1" dirty="0">
                          <a:latin typeface="Calibri"/>
                          <a:ea typeface="Times New Roman"/>
                          <a:cs typeface="Times New Roman"/>
                        </a:rPr>
                        <a:t>X</a:t>
                      </a:r>
                    </a:p>
                  </a:txBody>
                  <a:tcPr marL="27305" marR="27305" marT="0" marB="0" anchor="ctr"/>
                </a:tc>
                <a:tc>
                  <a:txBody>
                    <a:bodyPr/>
                    <a:lstStyle/>
                    <a:p>
                      <a:pPr marL="0" marR="0" algn="ctr">
                        <a:spcBef>
                          <a:spcPts val="200"/>
                        </a:spcBef>
                        <a:spcAft>
                          <a:spcPts val="200"/>
                        </a:spcAft>
                      </a:pPr>
                      <a:r>
                        <a:rPr lang="en-US" sz="10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b="1" dirty="0">
                          <a:latin typeface="Calibri"/>
                          <a:ea typeface="Times New Roman"/>
                          <a:cs typeface="Times New Roman"/>
                        </a:rPr>
                        <a:t>X</a:t>
                      </a:r>
                    </a:p>
                  </a:txBody>
                  <a:tcPr marL="27305" marR="27305" marT="0" marB="0" anchor="ctr"/>
                </a:tc>
                <a:extLst>
                  <a:ext uri="{0D108BD9-81ED-4DB2-BD59-A6C34878D82A}">
                    <a16:rowId xmlns:a16="http://schemas.microsoft.com/office/drawing/2014/main" val="10005"/>
                  </a:ext>
                </a:extLst>
              </a:tr>
              <a:tr h="577587">
                <a:tc>
                  <a:txBody>
                    <a:bodyPr/>
                    <a:lstStyle/>
                    <a:p>
                      <a:pPr marL="0" marR="0">
                        <a:spcBef>
                          <a:spcPts val="200"/>
                        </a:spcBef>
                        <a:spcAft>
                          <a:spcPts val="200"/>
                        </a:spcAft>
                      </a:pPr>
                      <a:r>
                        <a:rPr lang="en-US" sz="1300" dirty="0">
                          <a:latin typeface="Calibri"/>
                          <a:ea typeface="Times New Roman"/>
                          <a:cs typeface="Arial"/>
                        </a:rPr>
                        <a:t>golimumab </a:t>
                      </a:r>
                      <a:r>
                        <a:rPr lang="en-US" sz="1300" dirty="0">
                          <a:latin typeface="Calibri"/>
                          <a:ea typeface="Times New Roman"/>
                          <a:cs typeface="Times New Roman"/>
                        </a:rPr>
                        <a:t>IV</a:t>
                      </a:r>
                      <a:br>
                        <a:rPr lang="en-US" sz="1300" dirty="0">
                          <a:latin typeface="Calibri"/>
                          <a:ea typeface="Times New Roman"/>
                          <a:cs typeface="Times New Roman"/>
                        </a:rPr>
                      </a:br>
                      <a:r>
                        <a:rPr lang="en-US" sz="1300" dirty="0">
                          <a:latin typeface="Calibri"/>
                          <a:ea typeface="Times New Roman"/>
                          <a:cs typeface="Arial"/>
                        </a:rPr>
                        <a:t>(Simponi</a:t>
                      </a:r>
                      <a:r>
                        <a:rPr lang="en-US" sz="1300" dirty="0">
                          <a:latin typeface="Calibri"/>
                          <a:ea typeface="Times New Roman"/>
                          <a:cs typeface="Times New Roman"/>
                        </a:rPr>
                        <a:t>®</a:t>
                      </a:r>
                      <a:r>
                        <a:rPr lang="en-US" sz="1300" dirty="0">
                          <a:latin typeface="Calibri"/>
                          <a:ea typeface="Times New Roman"/>
                          <a:cs typeface="Arial"/>
                        </a:rPr>
                        <a:t> Aria®) </a:t>
                      </a:r>
                      <a:endParaRPr lang="en-US" sz="1300" dirty="0">
                        <a:latin typeface="Calibri"/>
                        <a:ea typeface="Times New Roman"/>
                        <a:cs typeface="Times New Roman"/>
                      </a:endParaRPr>
                    </a:p>
                  </a:txBody>
                  <a:tcPr marL="27305" marR="27305" marT="0" marB="0" anchor="ctr"/>
                </a:tc>
                <a:tc gridSpan="2">
                  <a:txBody>
                    <a:bodyPr/>
                    <a:lstStyle/>
                    <a:p>
                      <a:pPr marL="0" marR="0" algn="ctr">
                        <a:spcBef>
                          <a:spcPts val="200"/>
                        </a:spcBef>
                        <a:spcAft>
                          <a:spcPts val="200"/>
                        </a:spcAft>
                      </a:pPr>
                      <a:r>
                        <a:rPr lang="en-US" sz="1000" b="1" dirty="0">
                          <a:latin typeface="Calibri"/>
                          <a:ea typeface="Times New Roman"/>
                          <a:cs typeface="Times New Roman"/>
                        </a:rPr>
                        <a:t>X</a:t>
                      </a:r>
                    </a:p>
                  </a:txBody>
                  <a:tcPr marL="27305" marR="27305" marT="0" marB="0" anchor="ctr"/>
                </a:tc>
                <a:tc hMerge="1">
                  <a:txBody>
                    <a:bodyPr/>
                    <a:lstStyle/>
                    <a:p>
                      <a:endParaRPr lang="en-US"/>
                    </a:p>
                  </a:txBody>
                  <a:tcPr/>
                </a:tc>
                <a:tc>
                  <a:txBody>
                    <a:bodyPr/>
                    <a:lstStyle/>
                    <a:p>
                      <a:pPr marL="0" marR="0" algn="ctr">
                        <a:spcBef>
                          <a:spcPts val="200"/>
                        </a:spcBef>
                        <a:spcAft>
                          <a:spcPts val="200"/>
                        </a:spcAft>
                      </a:pPr>
                      <a:r>
                        <a:rPr lang="en-US" sz="10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Calibri"/>
                          <a:ea typeface="Times New Roman"/>
                          <a:cs typeface="Times New Roman"/>
                        </a:rPr>
                        <a:t>--</a:t>
                      </a:r>
                    </a:p>
                  </a:txBody>
                  <a:tcPr marL="27305" marR="27305" marT="0" marB="0" anchor="ctr"/>
                </a:tc>
                <a:extLst>
                  <a:ext uri="{0D108BD9-81ED-4DB2-BD59-A6C34878D82A}">
                    <a16:rowId xmlns:a16="http://schemas.microsoft.com/office/drawing/2014/main" val="10006"/>
                  </a:ext>
                </a:extLst>
              </a:tr>
              <a:tr h="444548">
                <a:tc>
                  <a:txBody>
                    <a:bodyPr/>
                    <a:lstStyle/>
                    <a:p>
                      <a:pPr marL="0" marR="0">
                        <a:spcBef>
                          <a:spcPts val="200"/>
                        </a:spcBef>
                        <a:spcAft>
                          <a:spcPts val="200"/>
                        </a:spcAft>
                      </a:pPr>
                      <a:r>
                        <a:rPr lang="en-US" sz="1300" dirty="0">
                          <a:latin typeface="Calibri"/>
                          <a:ea typeface="Times New Roman"/>
                          <a:cs typeface="Times New Roman"/>
                        </a:rPr>
                        <a:t>infliximab</a:t>
                      </a:r>
                      <a:br>
                        <a:rPr lang="en-US" sz="1300" dirty="0">
                          <a:latin typeface="Calibri"/>
                          <a:ea typeface="Times New Roman"/>
                          <a:cs typeface="Times New Roman"/>
                        </a:rPr>
                      </a:br>
                      <a:r>
                        <a:rPr lang="en-US" sz="1300" dirty="0">
                          <a:latin typeface="Calibri"/>
                          <a:ea typeface="Times New Roman"/>
                          <a:cs typeface="Times New Roman"/>
                        </a:rPr>
                        <a:t>(Remicade®)</a:t>
                      </a:r>
                    </a:p>
                  </a:txBody>
                  <a:tcPr marL="27305" marR="27305" marT="0" marB="0" anchor="ctr"/>
                </a:tc>
                <a:tc gridSpan="2">
                  <a:txBody>
                    <a:bodyPr/>
                    <a:lstStyle/>
                    <a:p>
                      <a:pPr marL="0" marR="0" algn="ctr">
                        <a:spcBef>
                          <a:spcPts val="200"/>
                        </a:spcBef>
                        <a:spcAft>
                          <a:spcPts val="200"/>
                        </a:spcAft>
                      </a:pPr>
                      <a:r>
                        <a:rPr lang="en-US" sz="1000" b="1" dirty="0">
                          <a:latin typeface="Calibri"/>
                          <a:ea typeface="Times New Roman"/>
                          <a:cs typeface="Times New Roman"/>
                        </a:rPr>
                        <a:t>X</a:t>
                      </a:r>
                    </a:p>
                  </a:txBody>
                  <a:tcPr marL="27305" marR="27305" marT="0" marB="0" anchor="ctr"/>
                </a:tc>
                <a:tc hMerge="1">
                  <a:txBody>
                    <a:bodyPr/>
                    <a:lstStyle/>
                    <a:p>
                      <a:endParaRPr lang="en-US"/>
                    </a:p>
                  </a:txBody>
                  <a:tcPr/>
                </a:tc>
                <a:tc>
                  <a:txBody>
                    <a:bodyPr/>
                    <a:lstStyle/>
                    <a:p>
                      <a:pPr marL="0" marR="0" algn="ctr">
                        <a:spcBef>
                          <a:spcPts val="200"/>
                        </a:spcBef>
                        <a:spcAft>
                          <a:spcPts val="200"/>
                        </a:spcAft>
                      </a:pPr>
                      <a:r>
                        <a:rPr lang="en-US" sz="10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b="1" dirty="0">
                          <a:latin typeface="Calibri"/>
                          <a:ea typeface="Times New Roman"/>
                          <a:cs typeface="Times New Roman"/>
                        </a:rPr>
                        <a:t>X</a:t>
                      </a:r>
                    </a:p>
                  </a:txBody>
                  <a:tcPr marL="27305" marR="27305" marT="0" marB="0" anchor="ctr"/>
                </a:tc>
                <a:tc>
                  <a:txBody>
                    <a:bodyPr/>
                    <a:lstStyle/>
                    <a:p>
                      <a:pPr marL="0" marR="0" algn="ctr">
                        <a:spcBef>
                          <a:spcPts val="200"/>
                        </a:spcBef>
                        <a:spcAft>
                          <a:spcPts val="200"/>
                        </a:spcAft>
                      </a:pPr>
                      <a:r>
                        <a:rPr lang="en-US" sz="1000" b="1" dirty="0">
                          <a:latin typeface="Calibri"/>
                          <a:ea typeface="Times New Roman"/>
                          <a:cs typeface="Times New Roman"/>
                        </a:rPr>
                        <a:t>X</a:t>
                      </a:r>
                    </a:p>
                  </a:txBody>
                  <a:tcPr marL="27305" marR="27305" marT="0" marB="0" anchor="ctr"/>
                </a:tc>
                <a:tc>
                  <a:txBody>
                    <a:bodyPr/>
                    <a:lstStyle/>
                    <a:p>
                      <a:pPr marL="0" marR="0" algn="ctr">
                        <a:spcBef>
                          <a:spcPts val="200"/>
                        </a:spcBef>
                        <a:spcAft>
                          <a:spcPts val="200"/>
                        </a:spcAft>
                      </a:pPr>
                      <a:r>
                        <a:rPr lang="en-US" sz="1000" b="1" dirty="0">
                          <a:latin typeface="Calibri"/>
                          <a:ea typeface="Times New Roman"/>
                          <a:cs typeface="Times New Roman"/>
                        </a:rPr>
                        <a:t>X</a:t>
                      </a:r>
                    </a:p>
                  </a:txBody>
                  <a:tcPr marL="27305" marR="27305" marT="0" marB="0" anchor="ctr"/>
                </a:tc>
                <a:tc>
                  <a:txBody>
                    <a:bodyPr/>
                    <a:lstStyle/>
                    <a:p>
                      <a:pPr marL="0" marR="0" algn="ctr">
                        <a:spcBef>
                          <a:spcPts val="200"/>
                        </a:spcBef>
                        <a:spcAft>
                          <a:spcPts val="200"/>
                        </a:spcAft>
                      </a:pPr>
                      <a:r>
                        <a:rPr lang="en-US" sz="1000" b="1" dirty="0">
                          <a:latin typeface="Calibri"/>
                          <a:ea typeface="Times New Roman"/>
                          <a:cs typeface="Times New Roman"/>
                        </a:rPr>
                        <a:t>X</a:t>
                      </a:r>
                      <a:br>
                        <a:rPr lang="en-US" sz="1000" b="1" dirty="0">
                          <a:latin typeface="Calibri"/>
                          <a:ea typeface="Times New Roman"/>
                          <a:cs typeface="Times New Roman"/>
                        </a:rPr>
                      </a:br>
                      <a:r>
                        <a:rPr lang="en-US" sz="1000" b="1" dirty="0">
                          <a:latin typeface="Calibri"/>
                          <a:ea typeface="Times New Roman"/>
                          <a:cs typeface="Times New Roman"/>
                        </a:rPr>
                        <a:t>(≥ 6 years)</a:t>
                      </a:r>
                    </a:p>
                  </a:txBody>
                  <a:tcPr marL="27305" marR="27305" marT="0" marB="0" anchor="ctr"/>
                </a:tc>
                <a:tc>
                  <a:txBody>
                    <a:bodyPr/>
                    <a:lstStyle/>
                    <a:p>
                      <a:pPr marL="0" marR="0" algn="ctr">
                        <a:spcBef>
                          <a:spcPts val="200"/>
                        </a:spcBef>
                        <a:spcAft>
                          <a:spcPts val="200"/>
                        </a:spcAft>
                      </a:pPr>
                      <a:r>
                        <a:rPr lang="en-US" sz="1000" b="1" dirty="0">
                          <a:latin typeface="Calibri"/>
                          <a:ea typeface="Times New Roman"/>
                          <a:cs typeface="Times New Roman"/>
                        </a:rPr>
                        <a:t>X</a:t>
                      </a:r>
                    </a:p>
                    <a:p>
                      <a:pPr marL="0" marR="0" algn="ctr">
                        <a:spcBef>
                          <a:spcPts val="200"/>
                        </a:spcBef>
                        <a:spcAft>
                          <a:spcPts val="200"/>
                        </a:spcAft>
                      </a:pPr>
                      <a:r>
                        <a:rPr lang="en-US" sz="1000" b="1" dirty="0">
                          <a:latin typeface="Calibri"/>
                          <a:ea typeface="Times New Roman"/>
                          <a:cs typeface="Times New Roman"/>
                        </a:rPr>
                        <a:t>(≥ 6 years)</a:t>
                      </a:r>
                    </a:p>
                  </a:txBody>
                  <a:tcPr marL="27305" marR="27305"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5352385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CCFB9-4D82-43F0-9BF7-834330F6292E}"/>
              </a:ext>
            </a:extLst>
          </p:cNvPr>
          <p:cNvSpPr>
            <a:spLocks noGrp="1"/>
          </p:cNvSpPr>
          <p:nvPr>
            <p:ph type="title"/>
          </p:nvPr>
        </p:nvSpPr>
        <p:spPr/>
        <p:txBody>
          <a:bodyPr/>
          <a:lstStyle/>
          <a:p>
            <a:r>
              <a:rPr lang="en-US" altLang="en-US" dirty="0"/>
              <a:t>Cytokine and CAM Antagonists</a:t>
            </a:r>
            <a:endParaRPr lang="en-US" dirty="0"/>
          </a:p>
        </p:txBody>
      </p:sp>
      <p:graphicFrame>
        <p:nvGraphicFramePr>
          <p:cNvPr id="4" name="Content Placeholder 3">
            <a:extLst>
              <a:ext uri="{FF2B5EF4-FFF2-40B4-BE49-F238E27FC236}">
                <a16:creationId xmlns:a16="http://schemas.microsoft.com/office/drawing/2014/main" id="{4F2D3EF2-4215-47FD-A417-2C73C038AAAA}"/>
              </a:ext>
            </a:extLst>
          </p:cNvPr>
          <p:cNvGraphicFramePr>
            <a:graphicFrameLocks noGrp="1"/>
          </p:cNvGraphicFramePr>
          <p:nvPr>
            <p:ph idx="1"/>
            <p:extLst>
              <p:ext uri="{D42A27DB-BD31-4B8C-83A1-F6EECF244321}">
                <p14:modId xmlns:p14="http://schemas.microsoft.com/office/powerpoint/2010/main" val="402510178"/>
              </p:ext>
            </p:extLst>
          </p:nvPr>
        </p:nvGraphicFramePr>
        <p:xfrm>
          <a:off x="0" y="1087413"/>
          <a:ext cx="9144000" cy="274613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gridCol w="81642">
                  <a:extLst>
                    <a:ext uri="{9D8B030D-6E8A-4147-A177-3AD203B41FA5}">
                      <a16:colId xmlns:a16="http://schemas.microsoft.com/office/drawing/2014/main" val="20001"/>
                    </a:ext>
                  </a:extLst>
                </a:gridCol>
                <a:gridCol w="1061358">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gridCol w="1143000">
                  <a:extLst>
                    <a:ext uri="{9D8B030D-6E8A-4147-A177-3AD203B41FA5}">
                      <a16:colId xmlns:a16="http://schemas.microsoft.com/office/drawing/2014/main" val="20008"/>
                    </a:ext>
                  </a:extLst>
                </a:gridCol>
              </a:tblGrid>
              <a:tr h="569937">
                <a:tc gridSpan="2">
                  <a:txBody>
                    <a:bodyPr/>
                    <a:lstStyle/>
                    <a:p>
                      <a:pPr marL="0" marR="0" algn="ctr">
                        <a:spcBef>
                          <a:spcPts val="200"/>
                        </a:spcBef>
                        <a:spcAft>
                          <a:spcPts val="200"/>
                        </a:spcAft>
                      </a:pPr>
                      <a:r>
                        <a:rPr lang="en-US" sz="1100" b="1" dirty="0">
                          <a:latin typeface="+mn-lt"/>
                          <a:ea typeface="Times New Roman"/>
                          <a:cs typeface="Times New Roman"/>
                        </a:rPr>
                        <a:t>Drug</a:t>
                      </a:r>
                    </a:p>
                  </a:txBody>
                  <a:tcPr marL="27305" marR="27305" marT="0" marB="0" anchor="ctr"/>
                </a:tc>
                <a:tc hMerge="1">
                  <a:txBody>
                    <a:bodyPr/>
                    <a:lstStyle/>
                    <a:p>
                      <a:pPr marL="0" marR="0" algn="ctr">
                        <a:spcBef>
                          <a:spcPts val="200"/>
                        </a:spcBef>
                        <a:spcAft>
                          <a:spcPts val="200"/>
                        </a:spcAft>
                      </a:pPr>
                      <a:endParaRPr lang="en-US" sz="1100" b="1" dirty="0">
                        <a:latin typeface="Times New Roman"/>
                        <a:ea typeface="Times New Roman"/>
                        <a:cs typeface="Times New Roman"/>
                      </a:endParaRPr>
                    </a:p>
                  </a:txBody>
                  <a:tcPr marL="27305" marR="27305" marT="0" marB="0" anchor="ctr"/>
                </a:tc>
                <a:tc>
                  <a:txBody>
                    <a:bodyPr/>
                    <a:lstStyle/>
                    <a:p>
                      <a:pPr marL="0" marR="0" algn="ctr">
                        <a:spcBef>
                          <a:spcPts val="200"/>
                        </a:spcBef>
                        <a:spcAft>
                          <a:spcPts val="200"/>
                        </a:spcAft>
                      </a:pPr>
                      <a:r>
                        <a:rPr lang="en-US" sz="1100" b="1" dirty="0">
                          <a:latin typeface="+mn-lt"/>
                          <a:ea typeface="Times New Roman"/>
                          <a:cs typeface="Times New Roman"/>
                        </a:rPr>
                        <a:t>Rheumatoid Arthritis </a:t>
                      </a:r>
                    </a:p>
                  </a:txBody>
                  <a:tcPr marL="27305" marR="27305" marT="0" marB="0" anchor="ctr"/>
                </a:tc>
                <a:tc>
                  <a:txBody>
                    <a:bodyPr/>
                    <a:lstStyle/>
                    <a:p>
                      <a:pPr marL="0" marR="0" algn="ctr">
                        <a:spcBef>
                          <a:spcPts val="200"/>
                        </a:spcBef>
                        <a:spcAft>
                          <a:spcPts val="200"/>
                        </a:spcAft>
                      </a:pPr>
                      <a:r>
                        <a:rPr lang="en-US" sz="1100" b="1" dirty="0">
                          <a:latin typeface="+mn-lt"/>
                          <a:ea typeface="Times New Roman"/>
                          <a:cs typeface="Times New Roman"/>
                        </a:rPr>
                        <a:t>Juvenile Idiopathic Arthritis </a:t>
                      </a:r>
                    </a:p>
                  </a:txBody>
                  <a:tcPr marL="27305" marR="27305" marT="0" marB="0" anchor="ctr"/>
                </a:tc>
                <a:tc>
                  <a:txBody>
                    <a:bodyPr/>
                    <a:lstStyle/>
                    <a:p>
                      <a:pPr marL="0" marR="0" algn="ctr">
                        <a:spcBef>
                          <a:spcPts val="200"/>
                        </a:spcBef>
                        <a:spcAft>
                          <a:spcPts val="200"/>
                        </a:spcAft>
                      </a:pPr>
                      <a:r>
                        <a:rPr lang="en-US" sz="1100" b="1" dirty="0">
                          <a:latin typeface="+mn-lt"/>
                          <a:ea typeface="Times New Roman"/>
                          <a:cs typeface="Times New Roman"/>
                        </a:rPr>
                        <a:t>Ankylosing Spondylitis</a:t>
                      </a:r>
                      <a:br>
                        <a:rPr lang="en-US" sz="1100" b="1" dirty="0">
                          <a:latin typeface="+mn-lt"/>
                          <a:ea typeface="Times New Roman"/>
                          <a:cs typeface="Times New Roman"/>
                        </a:rPr>
                      </a:br>
                      <a:endParaRPr lang="en-US" sz="1100" b="1" dirty="0">
                        <a:latin typeface="+mn-lt"/>
                        <a:ea typeface="Times New Roman"/>
                        <a:cs typeface="Times New Roman"/>
                      </a:endParaRPr>
                    </a:p>
                  </a:txBody>
                  <a:tcPr marL="27305" marR="27305" marT="0" marB="0" anchor="ctr"/>
                </a:tc>
                <a:tc>
                  <a:txBody>
                    <a:bodyPr/>
                    <a:lstStyle/>
                    <a:p>
                      <a:pPr marL="0" marR="0" algn="ctr">
                        <a:spcBef>
                          <a:spcPts val="200"/>
                        </a:spcBef>
                        <a:spcAft>
                          <a:spcPts val="200"/>
                        </a:spcAft>
                      </a:pPr>
                      <a:r>
                        <a:rPr lang="en-US" sz="1100" b="1" dirty="0">
                          <a:latin typeface="+mn-lt"/>
                          <a:ea typeface="Times New Roman"/>
                          <a:cs typeface="Times New Roman"/>
                        </a:rPr>
                        <a:t>Plaque Psoriasis</a:t>
                      </a:r>
                    </a:p>
                  </a:txBody>
                  <a:tcPr marL="27305" marR="27305" marT="0" marB="0" anchor="ctr"/>
                </a:tc>
                <a:tc>
                  <a:txBody>
                    <a:bodyPr/>
                    <a:lstStyle/>
                    <a:p>
                      <a:pPr marL="0" marR="0" algn="ctr">
                        <a:spcBef>
                          <a:spcPts val="200"/>
                        </a:spcBef>
                        <a:spcAft>
                          <a:spcPts val="200"/>
                        </a:spcAft>
                      </a:pPr>
                      <a:r>
                        <a:rPr lang="en-US" sz="700" b="1" dirty="0">
                          <a:latin typeface="Times New Roman"/>
                          <a:ea typeface="Times New Roman"/>
                          <a:cs typeface="Times New Roman"/>
                        </a:rPr>
                        <a:t>Psoriatic Arthritis</a:t>
                      </a:r>
                      <a:br>
                        <a:rPr lang="en-US" sz="700" b="1" dirty="0">
                          <a:latin typeface="Times New Roman"/>
                          <a:ea typeface="Times New Roman"/>
                          <a:cs typeface="Times New Roman"/>
                        </a:rPr>
                      </a:br>
                      <a:endParaRPr lang="en-US" sz="900" b="1" dirty="0">
                        <a:latin typeface="Times New Roman"/>
                        <a:ea typeface="Times New Roman"/>
                        <a:cs typeface="Times New Roman"/>
                      </a:endParaRPr>
                    </a:p>
                  </a:txBody>
                  <a:tcPr marL="27305" marR="27305" marT="0" marB="0" anchor="ctr"/>
                </a:tc>
                <a:tc>
                  <a:txBody>
                    <a:bodyPr/>
                    <a:lstStyle/>
                    <a:p>
                      <a:pPr marL="0" marR="0" algn="ctr">
                        <a:spcBef>
                          <a:spcPts val="200"/>
                        </a:spcBef>
                        <a:spcAft>
                          <a:spcPts val="200"/>
                        </a:spcAft>
                      </a:pPr>
                      <a:r>
                        <a:rPr lang="en-US" sz="700" b="1" dirty="0">
                          <a:latin typeface="Times New Roman"/>
                          <a:ea typeface="Times New Roman"/>
                          <a:cs typeface="Times New Roman"/>
                        </a:rPr>
                        <a:t>Crohn’s Disease </a:t>
                      </a:r>
                      <a:br>
                        <a:rPr lang="en-US" sz="700" b="1" dirty="0">
                          <a:latin typeface="Times New Roman"/>
                          <a:ea typeface="Times New Roman"/>
                          <a:cs typeface="Times New Roman"/>
                        </a:rPr>
                      </a:br>
                      <a:endParaRPr lang="en-US" sz="900" b="1" dirty="0">
                        <a:latin typeface="Times New Roman"/>
                        <a:ea typeface="Times New Roman"/>
                        <a:cs typeface="Times New Roman"/>
                      </a:endParaRPr>
                    </a:p>
                  </a:txBody>
                  <a:tcPr marL="27305" marR="27305" marT="0" marB="0" anchor="ctr"/>
                </a:tc>
                <a:tc>
                  <a:txBody>
                    <a:bodyPr/>
                    <a:lstStyle/>
                    <a:p>
                      <a:pPr marL="0" marR="0" algn="ctr">
                        <a:spcBef>
                          <a:spcPts val="200"/>
                        </a:spcBef>
                        <a:spcAft>
                          <a:spcPts val="200"/>
                        </a:spcAft>
                      </a:pPr>
                      <a:r>
                        <a:rPr lang="en-US" sz="700" b="1" dirty="0">
                          <a:latin typeface="Times New Roman"/>
                          <a:ea typeface="Times New Roman"/>
                          <a:cs typeface="Times New Roman"/>
                        </a:rPr>
                        <a:t>Ulcerative Colitis</a:t>
                      </a:r>
                    </a:p>
                    <a:p>
                      <a:pPr marL="0" marR="0" algn="ctr">
                        <a:spcBef>
                          <a:spcPts val="200"/>
                        </a:spcBef>
                        <a:spcAft>
                          <a:spcPts val="200"/>
                        </a:spcAft>
                      </a:pPr>
                      <a:r>
                        <a:rPr lang="en-US" sz="700" b="1" dirty="0">
                          <a:latin typeface="Times New Roman"/>
                          <a:ea typeface="Times New Roman"/>
                          <a:cs typeface="Times New Roman"/>
                        </a:rPr>
                        <a:t> </a:t>
                      </a:r>
                      <a:endParaRPr lang="en-US" sz="900" b="1" dirty="0">
                        <a:latin typeface="Times New Roman"/>
                        <a:ea typeface="Times New Roman"/>
                        <a:cs typeface="Times New Roman"/>
                      </a:endParaRPr>
                    </a:p>
                  </a:txBody>
                  <a:tcPr marL="27305" marR="27305" marT="0" marB="0" anchor="ctr"/>
                </a:tc>
                <a:extLst>
                  <a:ext uri="{0D108BD9-81ED-4DB2-BD59-A6C34878D82A}">
                    <a16:rowId xmlns:a16="http://schemas.microsoft.com/office/drawing/2014/main" val="10000"/>
                  </a:ext>
                </a:extLst>
              </a:tr>
              <a:tr h="228600">
                <a:tc gridSpan="9">
                  <a:txBody>
                    <a:bodyPr/>
                    <a:lstStyle/>
                    <a:p>
                      <a:pPr marL="0" algn="ctr" defTabSz="914400" rtl="0" eaLnBrk="1" latinLnBrk="0" hangingPunct="1"/>
                      <a:r>
                        <a:rPr lang="en-US" sz="1200" kern="1200" dirty="0">
                          <a:solidFill>
                            <a:schemeClr val="dk1"/>
                          </a:solidFill>
                          <a:latin typeface="+mj-lt"/>
                          <a:ea typeface="+mn-ea"/>
                          <a:cs typeface="+mn-cs"/>
                        </a:rPr>
                        <a:t>TNF Agents</a:t>
                      </a:r>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564246">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100" b="0" i="0" u="none" strike="noStrike" kern="1200" baseline="0" dirty="0">
                          <a:solidFill>
                            <a:schemeClr val="dk1"/>
                          </a:solidFill>
                          <a:latin typeface="+mn-lt"/>
                          <a:ea typeface="+mn-ea"/>
                          <a:cs typeface="+mn-cs"/>
                        </a:rPr>
                        <a:t>infliximab-abdae (Renflexis®)</a:t>
                      </a:r>
                    </a:p>
                  </a:txBody>
                  <a:tcPr marL="27305" marR="27305" marT="0" marB="0" anchor="ctr"/>
                </a:tc>
                <a:tc gridSpan="2">
                  <a:txBody>
                    <a:bodyPr/>
                    <a:lstStyle/>
                    <a:p>
                      <a:pPr marL="0" marR="0" algn="ctr">
                        <a:spcBef>
                          <a:spcPts val="200"/>
                        </a:spcBef>
                        <a:spcAft>
                          <a:spcPts val="200"/>
                        </a:spcAft>
                      </a:pPr>
                      <a:r>
                        <a:rPr lang="en-US" sz="1100" b="1" dirty="0">
                          <a:latin typeface="+mn-lt"/>
                          <a:ea typeface="Times New Roman"/>
                          <a:cs typeface="Times New Roman"/>
                        </a:rPr>
                        <a:t>X</a:t>
                      </a:r>
                    </a:p>
                  </a:txBody>
                  <a:tcPr marL="27305" marR="27305" marT="0" marB="0" anchor="ctr"/>
                </a:tc>
                <a:tc hMerge="1">
                  <a:txBody>
                    <a:bodyPr/>
                    <a:lstStyle/>
                    <a:p>
                      <a:endParaRPr lang="en-US"/>
                    </a:p>
                  </a:txBody>
                  <a:tcPr/>
                </a:tc>
                <a:tc>
                  <a:txBody>
                    <a:bodyPr/>
                    <a:lstStyle/>
                    <a:p>
                      <a:pPr marL="0" marR="0" algn="ctr">
                        <a:spcBef>
                          <a:spcPts val="200"/>
                        </a:spcBef>
                        <a:spcAft>
                          <a:spcPts val="200"/>
                        </a:spcAft>
                      </a:pPr>
                      <a:r>
                        <a:rPr lang="en-US" sz="1100" dirty="0">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100" b="1" dirty="0">
                          <a:latin typeface="+mn-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100" b="1" dirty="0">
                          <a:latin typeface="+mn-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100" b="1" dirty="0">
                          <a:latin typeface="+mn-lt"/>
                          <a:ea typeface="Times New Roman"/>
                          <a:cs typeface="Times New Roman"/>
                        </a:rPr>
                        <a:t>X</a:t>
                      </a:r>
                    </a:p>
                  </a:txBody>
                  <a:tcPr marL="27305" marR="2730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100" b="0" i="0" u="none" strike="noStrike" kern="1200" baseline="0" dirty="0">
                          <a:solidFill>
                            <a:schemeClr val="dk1"/>
                          </a:solidFill>
                          <a:latin typeface="+mn-lt"/>
                          <a:ea typeface="+mn-ea"/>
                          <a:cs typeface="+mn-cs"/>
                        </a:rPr>
                        <a:t>X</a:t>
                      </a:r>
                    </a:p>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100" b="0" i="0" u="none" strike="noStrike" kern="1200" baseline="0" dirty="0">
                          <a:solidFill>
                            <a:schemeClr val="dk1"/>
                          </a:solidFill>
                          <a:latin typeface="+mn-lt"/>
                          <a:ea typeface="+mn-ea"/>
                          <a:cs typeface="+mn-cs"/>
                        </a:rPr>
                        <a:t>(≥ 6 years) 	</a:t>
                      </a:r>
                    </a:p>
                    <a:p>
                      <a:pPr marL="0" marR="0" algn="ctr">
                        <a:spcBef>
                          <a:spcPts val="200"/>
                        </a:spcBef>
                        <a:spcAft>
                          <a:spcPts val="200"/>
                        </a:spcAft>
                      </a:pPr>
                      <a:endParaRPr lang="en-US" sz="1100" b="1" dirty="0">
                        <a:latin typeface="+mn-lt"/>
                        <a:ea typeface="Times New Roman"/>
                        <a:cs typeface="Times New Roman"/>
                      </a:endParaRPr>
                    </a:p>
                  </a:txBody>
                  <a:tcPr marL="27305" marR="2730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100" b="0" i="0" u="none" strike="noStrike" kern="1200" baseline="0" dirty="0">
                          <a:solidFill>
                            <a:schemeClr val="dk1"/>
                          </a:solidFill>
                          <a:latin typeface="+mn-lt"/>
                          <a:ea typeface="+mn-ea"/>
                          <a:cs typeface="+mn-cs"/>
                        </a:rPr>
                        <a:t>X</a:t>
                      </a:r>
                    </a:p>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100" b="0" i="0" u="none" strike="noStrike" kern="1200" baseline="0" dirty="0">
                          <a:solidFill>
                            <a:schemeClr val="dk1"/>
                          </a:solidFill>
                          <a:latin typeface="+mn-lt"/>
                          <a:ea typeface="+mn-ea"/>
                          <a:cs typeface="+mn-cs"/>
                        </a:rPr>
                        <a:t>(≥ 6 years) 	</a:t>
                      </a:r>
                    </a:p>
                    <a:p>
                      <a:pPr marL="0" marR="0" algn="ctr">
                        <a:spcBef>
                          <a:spcPts val="200"/>
                        </a:spcBef>
                        <a:spcAft>
                          <a:spcPts val="200"/>
                        </a:spcAft>
                      </a:pPr>
                      <a:endParaRPr lang="en-US" sz="1100" b="1" dirty="0">
                        <a:latin typeface="+mn-lt"/>
                        <a:ea typeface="Times New Roman"/>
                        <a:cs typeface="Times New Roman"/>
                      </a:endParaRPr>
                    </a:p>
                  </a:txBody>
                  <a:tcPr marL="27305" marR="27305" marT="0" marB="0" anchor="ctr"/>
                </a:tc>
                <a:extLst>
                  <a:ext uri="{0D108BD9-81ED-4DB2-BD59-A6C34878D82A}">
                    <a16:rowId xmlns:a16="http://schemas.microsoft.com/office/drawing/2014/main" val="10002"/>
                  </a:ext>
                </a:extLst>
              </a:tr>
              <a:tr h="733107">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100" b="0" i="0" u="none" strike="noStrike" kern="1200" baseline="0" dirty="0">
                          <a:solidFill>
                            <a:schemeClr val="dk1"/>
                          </a:solidFill>
                          <a:latin typeface="+mn-lt"/>
                          <a:ea typeface="+mn-ea"/>
                          <a:cs typeface="+mn-cs"/>
                        </a:rPr>
                        <a:t>infliximab-axxqe (Avsola™)</a:t>
                      </a:r>
                    </a:p>
                  </a:txBody>
                  <a:tcPr marL="27305" marR="27305" marT="0" marB="0" anchor="ctr"/>
                </a:tc>
                <a:tc gridSpan="2">
                  <a:txBody>
                    <a:bodyPr/>
                    <a:lstStyle/>
                    <a:p>
                      <a:pPr marL="0" marR="0" algn="ctr">
                        <a:spcBef>
                          <a:spcPts val="200"/>
                        </a:spcBef>
                        <a:spcAft>
                          <a:spcPts val="200"/>
                        </a:spcAft>
                      </a:pPr>
                      <a:r>
                        <a:rPr lang="en-US" sz="1100" b="1" dirty="0">
                          <a:latin typeface="+mn-lt"/>
                          <a:ea typeface="Times New Roman"/>
                          <a:cs typeface="Times New Roman"/>
                        </a:rPr>
                        <a:t>X</a:t>
                      </a:r>
                    </a:p>
                  </a:txBody>
                  <a:tcPr marL="27305" marR="27305" marT="0" marB="0" anchor="ctr"/>
                </a:tc>
                <a:tc hMerge="1">
                  <a:txBody>
                    <a:bodyPr/>
                    <a:lstStyle/>
                    <a:p>
                      <a:endParaRPr lang="en-US"/>
                    </a:p>
                  </a:txBody>
                  <a:tcPr/>
                </a:tc>
                <a:tc>
                  <a:txBody>
                    <a:bodyPr/>
                    <a:lstStyle/>
                    <a:p>
                      <a:pPr marL="0" marR="0" algn="ctr">
                        <a:spcBef>
                          <a:spcPts val="200"/>
                        </a:spcBef>
                        <a:spcAft>
                          <a:spcPts val="200"/>
                        </a:spcAft>
                      </a:pPr>
                      <a:r>
                        <a:rPr lang="en-US" sz="1100" dirty="0">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100" b="1" dirty="0">
                          <a:latin typeface="+mn-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100" dirty="0">
                          <a:latin typeface="+mn-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100" b="1" dirty="0">
                          <a:latin typeface="+mn-lt"/>
                          <a:ea typeface="Times New Roman"/>
                          <a:cs typeface="Times New Roman"/>
                        </a:rPr>
                        <a:t>X</a:t>
                      </a:r>
                    </a:p>
                  </a:txBody>
                  <a:tcPr marL="27305" marR="2730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100" b="0" i="0" u="none" strike="noStrike" kern="1200" baseline="0" dirty="0">
                          <a:solidFill>
                            <a:schemeClr val="dk1"/>
                          </a:solidFill>
                          <a:latin typeface="+mn-lt"/>
                          <a:ea typeface="+mn-ea"/>
                          <a:cs typeface="+mn-cs"/>
                        </a:rPr>
                        <a:t>X</a:t>
                      </a:r>
                    </a:p>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100" b="0" i="0" u="none" strike="noStrike" kern="1200" baseline="0" dirty="0">
                          <a:solidFill>
                            <a:schemeClr val="dk1"/>
                          </a:solidFill>
                          <a:latin typeface="+mn-lt"/>
                          <a:ea typeface="+mn-ea"/>
                          <a:cs typeface="+mn-cs"/>
                        </a:rPr>
                        <a:t>(≥ 6 years) </a:t>
                      </a:r>
                      <a:endParaRPr lang="en-US" sz="1100" dirty="0">
                        <a:latin typeface="+mn-lt"/>
                        <a:ea typeface="Times New Roman"/>
                        <a:cs typeface="Times New Roman"/>
                      </a:endParaRPr>
                    </a:p>
                  </a:txBody>
                  <a:tcPr marL="27305" marR="2730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100" b="0" i="0" u="none" strike="noStrike" kern="1200" baseline="0" dirty="0">
                          <a:solidFill>
                            <a:schemeClr val="dk1"/>
                          </a:solidFill>
                          <a:latin typeface="+mn-lt"/>
                          <a:ea typeface="+mn-ea"/>
                          <a:cs typeface="+mn-cs"/>
                        </a:rPr>
                        <a:t>X</a:t>
                      </a:r>
                    </a:p>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100" b="0" i="0" u="none" strike="noStrike" kern="1200" baseline="0" dirty="0">
                          <a:solidFill>
                            <a:schemeClr val="dk1"/>
                          </a:solidFill>
                          <a:latin typeface="+mn-lt"/>
                          <a:ea typeface="+mn-ea"/>
                          <a:cs typeface="+mn-cs"/>
                        </a:rPr>
                        <a:t>(≥ 6 years) </a:t>
                      </a:r>
                      <a:endParaRPr lang="en-US" sz="1100" dirty="0">
                        <a:latin typeface="+mn-lt"/>
                        <a:ea typeface="Times New Roman"/>
                        <a:cs typeface="Times New Roman"/>
                      </a:endParaRPr>
                    </a:p>
                  </a:txBody>
                  <a:tcPr marL="27305" marR="27305" marT="0" marB="0" anchor="ctr"/>
                </a:tc>
                <a:extLst>
                  <a:ext uri="{0D108BD9-81ED-4DB2-BD59-A6C34878D82A}">
                    <a16:rowId xmlns:a16="http://schemas.microsoft.com/office/drawing/2014/main" val="10003"/>
                  </a:ext>
                </a:extLst>
              </a:tr>
              <a:tr h="564246">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100" b="0" i="0" u="none" strike="noStrike" kern="1200" baseline="0" dirty="0">
                          <a:solidFill>
                            <a:schemeClr val="dk1"/>
                          </a:solidFill>
                          <a:latin typeface="+mn-lt"/>
                          <a:ea typeface="+mn-ea"/>
                          <a:cs typeface="+mn-cs"/>
                        </a:rPr>
                        <a:t>infliximab-dyybe (Inflectra®)</a:t>
                      </a:r>
                    </a:p>
                  </a:txBody>
                  <a:tcPr marL="27305" marR="27305" marT="0" marB="0" anchor="ctr"/>
                </a:tc>
                <a:tc gridSpan="2">
                  <a:txBody>
                    <a:bodyPr/>
                    <a:lstStyle/>
                    <a:p>
                      <a:pPr marL="0" marR="0" algn="ctr">
                        <a:spcBef>
                          <a:spcPts val="200"/>
                        </a:spcBef>
                        <a:spcAft>
                          <a:spcPts val="200"/>
                        </a:spcAft>
                      </a:pPr>
                      <a:r>
                        <a:rPr lang="en-US" sz="1100" b="1" dirty="0">
                          <a:latin typeface="+mn-lt"/>
                          <a:ea typeface="Times New Roman"/>
                          <a:cs typeface="Times New Roman"/>
                        </a:rPr>
                        <a:t>X</a:t>
                      </a:r>
                    </a:p>
                  </a:txBody>
                  <a:tcPr marL="27305" marR="27305" marT="0" marB="0" anchor="ctr"/>
                </a:tc>
                <a:tc hMerge="1">
                  <a:txBody>
                    <a:bodyPr/>
                    <a:lstStyle/>
                    <a:p>
                      <a:endParaRPr lang="en-US"/>
                    </a:p>
                  </a:txBody>
                  <a:tcPr/>
                </a:tc>
                <a:tc>
                  <a:txBody>
                    <a:bodyPr/>
                    <a:lstStyle/>
                    <a:p>
                      <a:pPr marL="0" marR="0" algn="ctr">
                        <a:spcBef>
                          <a:spcPts val="200"/>
                        </a:spcBef>
                        <a:spcAft>
                          <a:spcPts val="200"/>
                        </a:spcAft>
                      </a:pPr>
                      <a:r>
                        <a:rPr lang="en-US" sz="1100" b="1" dirty="0">
                          <a:latin typeface="+mn-lt"/>
                          <a:ea typeface="Times New Roman"/>
                          <a:cs typeface="Times New Roman"/>
                        </a:rPr>
                        <a:t>__</a:t>
                      </a:r>
                    </a:p>
                  </a:txBody>
                  <a:tcPr marL="27305" marR="27305" marT="0" marB="0" anchor="ctr"/>
                </a:tc>
                <a:tc>
                  <a:txBody>
                    <a:bodyPr/>
                    <a:lstStyle/>
                    <a:p>
                      <a:pPr marL="0" marR="0" algn="ctr">
                        <a:spcBef>
                          <a:spcPts val="200"/>
                        </a:spcBef>
                        <a:spcAft>
                          <a:spcPts val="200"/>
                        </a:spcAft>
                      </a:pPr>
                      <a:r>
                        <a:rPr lang="en-US" sz="1100" b="1" dirty="0">
                          <a:latin typeface="+mn-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100" b="1" dirty="0">
                          <a:latin typeface="+mn-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100" b="1" dirty="0">
                          <a:latin typeface="+mn-lt"/>
                          <a:ea typeface="Times New Roman"/>
                          <a:cs typeface="Times New Roman"/>
                        </a:rPr>
                        <a:t>X</a:t>
                      </a:r>
                    </a:p>
                  </a:txBody>
                  <a:tcPr marL="27305" marR="2730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100" b="0" i="0" u="none" strike="noStrike" kern="1200" baseline="0" dirty="0">
                          <a:solidFill>
                            <a:schemeClr val="dk1"/>
                          </a:solidFill>
                          <a:latin typeface="+mn-lt"/>
                          <a:ea typeface="+mn-ea"/>
                          <a:cs typeface="+mn-cs"/>
                        </a:rPr>
                        <a:t>X</a:t>
                      </a:r>
                    </a:p>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100" b="0" i="0" u="none" strike="noStrike" kern="1200" baseline="0" dirty="0">
                          <a:solidFill>
                            <a:schemeClr val="dk1"/>
                          </a:solidFill>
                          <a:latin typeface="+mn-lt"/>
                          <a:ea typeface="+mn-ea"/>
                          <a:cs typeface="+mn-cs"/>
                        </a:rPr>
                        <a:t>(≥ 6 years) </a:t>
                      </a:r>
                      <a:endParaRPr lang="en-US" sz="1100" dirty="0">
                        <a:latin typeface="+mn-lt"/>
                        <a:ea typeface="Times New Roman"/>
                        <a:cs typeface="Times New Roman"/>
                      </a:endParaRPr>
                    </a:p>
                  </a:txBody>
                  <a:tcPr marL="27305" marR="2730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100" b="0" i="0" u="none" strike="noStrike" kern="1200" baseline="0" dirty="0">
                          <a:solidFill>
                            <a:schemeClr val="dk1"/>
                          </a:solidFill>
                          <a:latin typeface="+mn-lt"/>
                          <a:ea typeface="+mn-ea"/>
                          <a:cs typeface="+mn-cs"/>
                        </a:rPr>
                        <a:t>X</a:t>
                      </a:r>
                    </a:p>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100" b="0" i="0" u="none" strike="noStrike" kern="1200" baseline="0" dirty="0">
                          <a:solidFill>
                            <a:schemeClr val="dk1"/>
                          </a:solidFill>
                          <a:latin typeface="+mn-lt"/>
                          <a:ea typeface="+mn-ea"/>
                          <a:cs typeface="+mn-cs"/>
                        </a:rPr>
                        <a:t>(≥ 6 years) </a:t>
                      </a:r>
                      <a:endParaRPr lang="en-US" sz="1100" dirty="0">
                        <a:latin typeface="+mn-lt"/>
                        <a:ea typeface="Times New Roman"/>
                        <a:cs typeface="Times New Roman"/>
                      </a:endParaRPr>
                    </a:p>
                  </a:txBody>
                  <a:tcPr marL="27305" marR="27305"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034823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E8D4D-2FB8-4F2F-A726-34E609340981}"/>
              </a:ext>
            </a:extLst>
          </p:cNvPr>
          <p:cNvSpPr>
            <a:spLocks noGrp="1"/>
          </p:cNvSpPr>
          <p:nvPr>
            <p:ph type="title"/>
          </p:nvPr>
        </p:nvSpPr>
        <p:spPr/>
        <p:txBody>
          <a:bodyPr/>
          <a:lstStyle/>
          <a:p>
            <a:r>
              <a:rPr lang="en-US" altLang="en-US" dirty="0"/>
              <a:t>Cytokine and CAM Antagonists</a:t>
            </a:r>
            <a:endParaRPr lang="en-US" dirty="0"/>
          </a:p>
        </p:txBody>
      </p:sp>
      <p:graphicFrame>
        <p:nvGraphicFramePr>
          <p:cNvPr id="4" name="Content Placeholder 3">
            <a:extLst>
              <a:ext uri="{FF2B5EF4-FFF2-40B4-BE49-F238E27FC236}">
                <a16:creationId xmlns:a16="http://schemas.microsoft.com/office/drawing/2014/main" id="{4C3975E3-9A27-4A8D-AEA7-CEB833233EA6}"/>
              </a:ext>
            </a:extLst>
          </p:cNvPr>
          <p:cNvGraphicFramePr>
            <a:graphicFrameLocks noGrp="1"/>
          </p:cNvGraphicFramePr>
          <p:nvPr>
            <p:ph idx="1"/>
            <p:extLst>
              <p:ext uri="{D42A27DB-BD31-4B8C-83A1-F6EECF244321}">
                <p14:modId xmlns:p14="http://schemas.microsoft.com/office/powerpoint/2010/main" val="1213908522"/>
              </p:ext>
            </p:extLst>
          </p:nvPr>
        </p:nvGraphicFramePr>
        <p:xfrm>
          <a:off x="0" y="746723"/>
          <a:ext cx="9144000" cy="3879291"/>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gridCol w="1016000">
                  <a:extLst>
                    <a:ext uri="{9D8B030D-6E8A-4147-A177-3AD203B41FA5}">
                      <a16:colId xmlns:a16="http://schemas.microsoft.com/office/drawing/2014/main" val="20006"/>
                    </a:ext>
                  </a:extLst>
                </a:gridCol>
                <a:gridCol w="1016000">
                  <a:extLst>
                    <a:ext uri="{9D8B030D-6E8A-4147-A177-3AD203B41FA5}">
                      <a16:colId xmlns:a16="http://schemas.microsoft.com/office/drawing/2014/main" val="20007"/>
                    </a:ext>
                  </a:extLst>
                </a:gridCol>
                <a:gridCol w="1016000">
                  <a:extLst>
                    <a:ext uri="{9D8B030D-6E8A-4147-A177-3AD203B41FA5}">
                      <a16:colId xmlns:a16="http://schemas.microsoft.com/office/drawing/2014/main" val="4249489068"/>
                    </a:ext>
                  </a:extLst>
                </a:gridCol>
              </a:tblGrid>
              <a:tr h="667835">
                <a:tc>
                  <a:txBody>
                    <a:bodyPr/>
                    <a:lstStyle/>
                    <a:p>
                      <a:pPr marL="0" marR="0" algn="ctr">
                        <a:spcBef>
                          <a:spcPts val="200"/>
                        </a:spcBef>
                        <a:spcAft>
                          <a:spcPts val="200"/>
                        </a:spcAft>
                      </a:pPr>
                      <a:r>
                        <a:rPr lang="en-US" sz="1000" b="1" dirty="0">
                          <a:latin typeface="+mj-lt"/>
                          <a:ea typeface="Times New Roman"/>
                          <a:cs typeface="Times New Roman"/>
                        </a:rPr>
                        <a:t>Drug</a:t>
                      </a:r>
                    </a:p>
                  </a:txBody>
                  <a:tcPr marL="27305" marR="27305" marT="0" marB="0" anchor="ctr"/>
                </a:tc>
                <a:tc>
                  <a:txBody>
                    <a:bodyPr/>
                    <a:lstStyle/>
                    <a:p>
                      <a:pPr marL="0" marR="0" algn="ctr">
                        <a:spcBef>
                          <a:spcPts val="200"/>
                        </a:spcBef>
                        <a:spcAft>
                          <a:spcPts val="200"/>
                        </a:spcAft>
                      </a:pPr>
                      <a:r>
                        <a:rPr lang="en-US" sz="1000" b="1" dirty="0">
                          <a:latin typeface="+mj-lt"/>
                          <a:ea typeface="Times New Roman"/>
                          <a:cs typeface="Times New Roman"/>
                        </a:rPr>
                        <a:t>Rheumatoid Arthritis </a:t>
                      </a:r>
                    </a:p>
                  </a:txBody>
                  <a:tcPr marL="27305" marR="27305" marT="0" marB="0" anchor="ctr"/>
                </a:tc>
                <a:tc>
                  <a:txBody>
                    <a:bodyPr/>
                    <a:lstStyle/>
                    <a:p>
                      <a:pPr marL="0" marR="0" algn="ctr">
                        <a:spcBef>
                          <a:spcPts val="200"/>
                        </a:spcBef>
                        <a:spcAft>
                          <a:spcPts val="200"/>
                        </a:spcAft>
                      </a:pPr>
                      <a:r>
                        <a:rPr lang="en-US" sz="1000" b="1" dirty="0">
                          <a:latin typeface="+mj-lt"/>
                          <a:ea typeface="Times New Roman"/>
                          <a:cs typeface="Times New Roman"/>
                        </a:rPr>
                        <a:t>Juvenile Idiopathic Arthritis </a:t>
                      </a:r>
                    </a:p>
                  </a:txBody>
                  <a:tcPr marL="27305" marR="27305" marT="0" marB="0" anchor="ctr"/>
                </a:tc>
                <a:tc>
                  <a:txBody>
                    <a:bodyPr/>
                    <a:lstStyle/>
                    <a:p>
                      <a:pPr marL="0" marR="0" algn="ctr">
                        <a:spcBef>
                          <a:spcPts val="200"/>
                        </a:spcBef>
                        <a:spcAft>
                          <a:spcPts val="200"/>
                        </a:spcAft>
                      </a:pPr>
                      <a:r>
                        <a:rPr lang="en-US" sz="1000" b="1" dirty="0">
                          <a:latin typeface="+mj-lt"/>
                          <a:ea typeface="Times New Roman"/>
                          <a:cs typeface="Times New Roman"/>
                        </a:rPr>
                        <a:t>Ankylosing Spondylitis</a:t>
                      </a:r>
                    </a:p>
                  </a:txBody>
                  <a:tcPr marL="27305" marR="27305" marT="0" marB="0" anchor="ctr"/>
                </a:tc>
                <a:tc>
                  <a:txBody>
                    <a:bodyPr/>
                    <a:lstStyle/>
                    <a:p>
                      <a:pPr marL="0" marR="0" algn="ctr">
                        <a:spcBef>
                          <a:spcPts val="200"/>
                        </a:spcBef>
                        <a:spcAft>
                          <a:spcPts val="200"/>
                        </a:spcAft>
                      </a:pPr>
                      <a:r>
                        <a:rPr lang="en-US" sz="1000" b="1" dirty="0">
                          <a:latin typeface="+mj-lt"/>
                          <a:ea typeface="Times New Roman"/>
                          <a:cs typeface="Times New Roman"/>
                        </a:rPr>
                        <a:t>Plaque Psoriasis</a:t>
                      </a:r>
                    </a:p>
                  </a:txBody>
                  <a:tcPr marL="27305" marR="27305" marT="0" marB="0" anchor="ctr"/>
                </a:tc>
                <a:tc>
                  <a:txBody>
                    <a:bodyPr/>
                    <a:lstStyle/>
                    <a:p>
                      <a:pPr marL="0" marR="0" algn="ctr">
                        <a:spcBef>
                          <a:spcPts val="200"/>
                        </a:spcBef>
                        <a:spcAft>
                          <a:spcPts val="200"/>
                        </a:spcAft>
                      </a:pPr>
                      <a:r>
                        <a:rPr lang="en-US" sz="1000" b="1" dirty="0">
                          <a:latin typeface="+mj-lt"/>
                          <a:ea typeface="Times New Roman"/>
                          <a:cs typeface="Times New Roman"/>
                        </a:rPr>
                        <a:t>Psoriatic Arthritis</a:t>
                      </a:r>
                    </a:p>
                  </a:txBody>
                  <a:tcPr marL="27305" marR="27305" marT="0" marB="0" anchor="ctr"/>
                </a:tc>
                <a:tc>
                  <a:txBody>
                    <a:bodyPr/>
                    <a:lstStyle/>
                    <a:p>
                      <a:pPr marL="0" marR="0" algn="ctr">
                        <a:spcBef>
                          <a:spcPts val="200"/>
                        </a:spcBef>
                        <a:spcAft>
                          <a:spcPts val="200"/>
                        </a:spcAft>
                      </a:pPr>
                      <a:r>
                        <a:rPr lang="en-US" sz="1000" b="1" dirty="0">
                          <a:latin typeface="+mj-lt"/>
                          <a:ea typeface="Times New Roman"/>
                          <a:cs typeface="Times New Roman"/>
                        </a:rPr>
                        <a:t>Crohn’s Disease </a:t>
                      </a:r>
                    </a:p>
                  </a:txBody>
                  <a:tcPr marL="27305" marR="27305" marT="0" marB="0" anchor="ctr"/>
                </a:tc>
                <a:tc>
                  <a:txBody>
                    <a:bodyPr/>
                    <a:lstStyle/>
                    <a:p>
                      <a:pPr marL="0" marR="0" algn="ctr">
                        <a:spcBef>
                          <a:spcPts val="200"/>
                        </a:spcBef>
                        <a:spcAft>
                          <a:spcPts val="200"/>
                        </a:spcAft>
                      </a:pPr>
                      <a:r>
                        <a:rPr lang="en-US" sz="1000" b="1" dirty="0">
                          <a:latin typeface="+mj-lt"/>
                          <a:ea typeface="Times New Roman"/>
                          <a:cs typeface="Times New Roman"/>
                        </a:rPr>
                        <a:t>Ulcerative Colitis</a:t>
                      </a:r>
                    </a:p>
                  </a:txBody>
                  <a:tcPr marL="27305" marR="2730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b="1" i="0" u="none" strike="noStrike" kern="1200" baseline="0" dirty="0">
                          <a:solidFill>
                            <a:schemeClr val="lt1"/>
                          </a:solidFill>
                          <a:latin typeface="+mj-lt"/>
                          <a:ea typeface="+mn-ea"/>
                          <a:cs typeface="Times New Roman"/>
                        </a:rPr>
                        <a:t>Select Periodic Fever Syndromes </a:t>
                      </a:r>
                      <a:endParaRPr lang="en-US" sz="1000" b="0" i="0" u="none" strike="noStrike" kern="1200" baseline="0" dirty="0">
                        <a:solidFill>
                          <a:schemeClr val="lt1"/>
                        </a:solidFill>
                        <a:latin typeface="+mj-lt"/>
                        <a:ea typeface="+mn-ea"/>
                        <a:cs typeface="+mn-cs"/>
                      </a:endParaRPr>
                    </a:p>
                  </a:txBody>
                  <a:tcPr marL="27305" marR="27305" marT="0" marB="0" anchor="ctr"/>
                </a:tc>
                <a:extLst>
                  <a:ext uri="{0D108BD9-81ED-4DB2-BD59-A6C34878D82A}">
                    <a16:rowId xmlns:a16="http://schemas.microsoft.com/office/drawing/2014/main" val="10000"/>
                  </a:ext>
                </a:extLst>
              </a:tr>
              <a:tr h="165544">
                <a:tc gridSpan="8">
                  <a:txBody>
                    <a:bodyPr/>
                    <a:lstStyle/>
                    <a:p>
                      <a:pPr marL="0" algn="ctr" defTabSz="914400" rtl="0" eaLnBrk="1" latinLnBrk="0" hangingPunct="1"/>
                      <a:r>
                        <a:rPr lang="en-US" sz="1200" kern="1200" dirty="0">
                          <a:solidFill>
                            <a:schemeClr val="dk1"/>
                          </a:solidFill>
                          <a:latin typeface="+mj-lt"/>
                          <a:ea typeface="+mn-ea"/>
                          <a:cs typeface="+mn-cs"/>
                        </a:rPr>
                        <a:t>                Other Biologic Agents</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endParaRPr lang="en-US" sz="1000" dirty="0">
                        <a:latin typeface="+mj-lt"/>
                      </a:endParaRPr>
                    </a:p>
                  </a:txBody>
                  <a:tcPr/>
                </a:tc>
                <a:extLst>
                  <a:ext uri="{0D108BD9-81ED-4DB2-BD59-A6C34878D82A}">
                    <a16:rowId xmlns:a16="http://schemas.microsoft.com/office/drawing/2014/main" val="10001"/>
                  </a:ext>
                </a:extLst>
              </a:tr>
              <a:tr h="490910">
                <a:tc>
                  <a:txBody>
                    <a:bodyPr/>
                    <a:lstStyle/>
                    <a:p>
                      <a:r>
                        <a:rPr lang="en-US" sz="1000" kern="1200" dirty="0">
                          <a:solidFill>
                            <a:schemeClr val="dk1"/>
                          </a:solidFill>
                          <a:latin typeface="+mj-lt"/>
                          <a:ea typeface="+mn-ea"/>
                          <a:cs typeface="Times New Roman"/>
                        </a:rPr>
                        <a:t>abatacept</a:t>
                      </a:r>
                      <a:br>
                        <a:rPr lang="en-US" sz="1000" kern="1200" baseline="30000" dirty="0">
                          <a:solidFill>
                            <a:srgbClr val="595959"/>
                          </a:solidFill>
                          <a:latin typeface="+mj-lt"/>
                          <a:ea typeface="+mn-ea"/>
                          <a:cs typeface="Times New Roman"/>
                        </a:rPr>
                      </a:br>
                      <a:r>
                        <a:rPr lang="en-US" sz="1000" kern="1200" dirty="0">
                          <a:solidFill>
                            <a:schemeClr val="dk1"/>
                          </a:solidFill>
                          <a:latin typeface="+mj-lt"/>
                          <a:ea typeface="+mn-ea"/>
                          <a:cs typeface="Times New Roman"/>
                        </a:rPr>
                        <a:t>(Orencia®)</a:t>
                      </a:r>
                    </a:p>
                  </a:txBody>
                  <a:tcPr marL="27305" marR="27305" marT="0" marB="0" anchor="ctr"/>
                </a:tc>
                <a:tc>
                  <a:txBody>
                    <a:bodyPr/>
                    <a:lstStyle/>
                    <a:p>
                      <a:pPr marL="0" marR="0" algn="ctr">
                        <a:spcBef>
                          <a:spcPts val="200"/>
                        </a:spcBef>
                        <a:spcAft>
                          <a:spcPts val="200"/>
                        </a:spcAft>
                      </a:pPr>
                      <a:r>
                        <a:rPr lang="en-US" sz="1000" b="1" dirty="0">
                          <a:latin typeface="+mj-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000" b="1" dirty="0">
                          <a:latin typeface="+mj-lt"/>
                          <a:ea typeface="Times New Roman"/>
                          <a:cs typeface="Times New Roman"/>
                        </a:rPr>
                        <a:t>X</a:t>
                      </a:r>
                      <a:br>
                        <a:rPr lang="en-US" sz="1000" b="1" dirty="0">
                          <a:latin typeface="+mj-lt"/>
                          <a:ea typeface="Times New Roman"/>
                          <a:cs typeface="Times New Roman"/>
                        </a:rPr>
                      </a:br>
                      <a:r>
                        <a:rPr lang="en-US" sz="1000" b="1" dirty="0">
                          <a:latin typeface="+mj-lt"/>
                          <a:ea typeface="Times New Roman"/>
                          <a:cs typeface="Times New Roman"/>
                        </a:rPr>
                        <a:t>(≥ 6 years: IV)</a:t>
                      </a:r>
                    </a:p>
                    <a:p>
                      <a:pPr marL="0" marR="0" algn="ctr">
                        <a:spcBef>
                          <a:spcPts val="200"/>
                        </a:spcBef>
                        <a:spcAft>
                          <a:spcPts val="200"/>
                        </a:spcAft>
                      </a:pPr>
                      <a:r>
                        <a:rPr lang="en-US" sz="1000" b="1" dirty="0">
                          <a:latin typeface="+mj-lt"/>
                          <a:ea typeface="Times New Roman"/>
                          <a:cs typeface="Times New Roman"/>
                        </a:rPr>
                        <a:t>(≥ 2 years: SC)</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b="1" dirty="0">
                          <a:latin typeface="+mj-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extLst>
                  <a:ext uri="{0D108BD9-81ED-4DB2-BD59-A6C34878D82A}">
                    <a16:rowId xmlns:a16="http://schemas.microsoft.com/office/drawing/2014/main" val="10002"/>
                  </a:ext>
                </a:extLst>
              </a:tr>
              <a:tr h="544477">
                <a:tc>
                  <a:txBody>
                    <a:bodyPr/>
                    <a:lstStyle/>
                    <a:p>
                      <a:pPr marL="0" marR="0">
                        <a:spcBef>
                          <a:spcPts val="200"/>
                        </a:spcBef>
                        <a:spcAft>
                          <a:spcPts val="200"/>
                        </a:spcAft>
                      </a:pPr>
                      <a:r>
                        <a:rPr lang="en-US" sz="1000" dirty="0">
                          <a:latin typeface="+mj-lt"/>
                          <a:ea typeface="Times New Roman"/>
                          <a:cs typeface="Times New Roman"/>
                        </a:rPr>
                        <a:t>anakinra</a:t>
                      </a:r>
                      <a:br>
                        <a:rPr lang="en-US" sz="1000" dirty="0">
                          <a:latin typeface="+mj-lt"/>
                          <a:ea typeface="Times New Roman"/>
                          <a:cs typeface="Times New Roman"/>
                        </a:rPr>
                      </a:br>
                      <a:r>
                        <a:rPr lang="en-US" sz="1000" dirty="0">
                          <a:latin typeface="+mj-lt"/>
                          <a:ea typeface="Times New Roman"/>
                          <a:cs typeface="Times New Roman"/>
                        </a:rPr>
                        <a:t>(Kineret®)</a:t>
                      </a:r>
                    </a:p>
                  </a:txBody>
                  <a:tcPr marL="27305" marR="27305" marT="0" marB="0" anchor="ctr"/>
                </a:tc>
                <a:tc>
                  <a:txBody>
                    <a:bodyPr/>
                    <a:lstStyle/>
                    <a:p>
                      <a:pPr marL="0" marR="0" algn="ctr">
                        <a:spcBef>
                          <a:spcPts val="200"/>
                        </a:spcBef>
                        <a:spcAft>
                          <a:spcPts val="200"/>
                        </a:spcAft>
                      </a:pPr>
                      <a:r>
                        <a:rPr lang="en-US" sz="1000" b="1" dirty="0">
                          <a:latin typeface="+mj-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tc>
                  <a:txBody>
                    <a:bodyPr/>
                    <a:lstStyle/>
                    <a:p>
                      <a:pPr algn="ctr"/>
                      <a:r>
                        <a:rPr lang="en-US" sz="1000" b="0" i="0" u="none" strike="noStrike" kern="1200" baseline="0" dirty="0">
                          <a:solidFill>
                            <a:schemeClr val="dk1"/>
                          </a:solidFill>
                          <a:latin typeface="+mj-lt"/>
                          <a:ea typeface="+mn-ea"/>
                          <a:cs typeface="+mn-cs"/>
                        </a:rPr>
                        <a:t>X </a:t>
                      </a:r>
                    </a:p>
                    <a:p>
                      <a:pPr algn="ctr"/>
                      <a:r>
                        <a:rPr lang="en-US" sz="1000" b="0" i="0" u="none" strike="noStrike" kern="1200" baseline="0" dirty="0">
                          <a:solidFill>
                            <a:schemeClr val="dk1"/>
                          </a:solidFill>
                          <a:latin typeface="+mj-lt"/>
                          <a:ea typeface="+mn-ea"/>
                          <a:cs typeface="+mn-cs"/>
                        </a:rPr>
                        <a:t>(pediatrics) 	</a:t>
                      </a:r>
                    </a:p>
                  </a:txBody>
                  <a:tcPr marL="27305" marR="27305" marT="0" marB="0" anchor="ctr"/>
                </a:tc>
                <a:extLst>
                  <a:ext uri="{0D108BD9-81ED-4DB2-BD59-A6C34878D82A}">
                    <a16:rowId xmlns:a16="http://schemas.microsoft.com/office/drawing/2014/main" val="10003"/>
                  </a:ext>
                </a:extLst>
              </a:tr>
              <a:tr h="382909">
                <a:tc>
                  <a:txBody>
                    <a:bodyPr/>
                    <a:lstStyle/>
                    <a:p>
                      <a:pPr marL="0" marR="0">
                        <a:spcBef>
                          <a:spcPts val="200"/>
                        </a:spcBef>
                        <a:spcAft>
                          <a:spcPts val="200"/>
                        </a:spcAft>
                      </a:pPr>
                      <a:r>
                        <a:rPr lang="en-US" sz="1000" dirty="0">
                          <a:latin typeface="+mj-lt"/>
                          <a:ea typeface="Times New Roman"/>
                          <a:cs typeface="Times New Roman"/>
                        </a:rPr>
                        <a:t>brodalumab (Siliq™)</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b="1" dirty="0">
                          <a:latin typeface="+mj-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extLst>
                  <a:ext uri="{0D108BD9-81ED-4DB2-BD59-A6C34878D82A}">
                    <a16:rowId xmlns:a16="http://schemas.microsoft.com/office/drawing/2014/main" val="10004"/>
                  </a:ext>
                </a:extLst>
              </a:tr>
              <a:tr h="544477">
                <a:tc>
                  <a:txBody>
                    <a:bodyPr/>
                    <a:lstStyle/>
                    <a:p>
                      <a:pPr marL="0" marR="0">
                        <a:spcBef>
                          <a:spcPts val="200"/>
                        </a:spcBef>
                        <a:spcAft>
                          <a:spcPts val="200"/>
                        </a:spcAft>
                      </a:pPr>
                      <a:r>
                        <a:rPr lang="en-US" sz="1000" dirty="0">
                          <a:latin typeface="+mj-lt"/>
                          <a:ea typeface="Times New Roman"/>
                          <a:cs typeface="Times New Roman"/>
                        </a:rPr>
                        <a:t>canakinumab (Ilaris®) </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b="1" dirty="0">
                          <a:latin typeface="+mj-lt"/>
                          <a:ea typeface="Times New Roman"/>
                          <a:cs typeface="Times New Roman"/>
                        </a:rPr>
                        <a:t>X</a:t>
                      </a:r>
                      <a:br>
                        <a:rPr lang="en-US" sz="1000" b="1" dirty="0">
                          <a:latin typeface="+mj-lt"/>
                          <a:ea typeface="Times New Roman"/>
                          <a:cs typeface="Times New Roman"/>
                        </a:rPr>
                      </a:br>
                      <a:r>
                        <a:rPr lang="en-US" sz="1000" b="1" dirty="0">
                          <a:latin typeface="+mj-lt"/>
                          <a:ea typeface="Times New Roman"/>
                          <a:cs typeface="Times New Roman"/>
                        </a:rPr>
                        <a:t>(≥ 2 years)</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tc>
                  <a:txBody>
                    <a:bodyPr/>
                    <a:lstStyle/>
                    <a:p>
                      <a:pPr algn="ctr"/>
                      <a:r>
                        <a:rPr lang="en-US" sz="1000" b="0" i="0" u="none" strike="noStrike" kern="1200" baseline="0" dirty="0">
                          <a:solidFill>
                            <a:schemeClr val="dk1"/>
                          </a:solidFill>
                          <a:latin typeface="+mj-lt"/>
                          <a:ea typeface="+mn-ea"/>
                          <a:cs typeface="+mn-cs"/>
                        </a:rPr>
                        <a:t>X </a:t>
                      </a:r>
                    </a:p>
                    <a:p>
                      <a:pPr algn="ctr"/>
                      <a:r>
                        <a:rPr lang="en-US" sz="1000" b="0" i="0" u="none" strike="noStrike" kern="1200" baseline="0" dirty="0">
                          <a:solidFill>
                            <a:schemeClr val="dk1"/>
                          </a:solidFill>
                          <a:latin typeface="+mj-lt"/>
                          <a:ea typeface="+mn-ea"/>
                          <a:cs typeface="+mn-cs"/>
                        </a:rPr>
                        <a:t>(≥ 4 years) 	</a:t>
                      </a:r>
                    </a:p>
                  </a:txBody>
                  <a:tcPr marL="27305" marR="27305" marT="0" marB="0" anchor="ctr"/>
                </a:tc>
                <a:extLst>
                  <a:ext uri="{0D108BD9-81ED-4DB2-BD59-A6C34878D82A}">
                    <a16:rowId xmlns:a16="http://schemas.microsoft.com/office/drawing/2014/main" val="10005"/>
                  </a:ext>
                </a:extLst>
              </a:tr>
              <a:tr h="382909">
                <a:tc>
                  <a:txBody>
                    <a:bodyPr/>
                    <a:lstStyle/>
                    <a:p>
                      <a:pPr marL="0" marR="0" algn="l" defTabSz="914400" rtl="0" eaLnBrk="1" latinLnBrk="0" hangingPunct="1">
                        <a:spcBef>
                          <a:spcPts val="200"/>
                        </a:spcBef>
                        <a:spcAft>
                          <a:spcPts val="200"/>
                        </a:spcAft>
                      </a:pPr>
                      <a:r>
                        <a:rPr lang="en-US" sz="1000" kern="1200" dirty="0">
                          <a:solidFill>
                            <a:schemeClr val="dk1"/>
                          </a:solidFill>
                          <a:latin typeface="+mj-lt"/>
                          <a:ea typeface="Times New Roman"/>
                          <a:cs typeface="Times New Roman"/>
                        </a:rPr>
                        <a:t>guselkumab</a:t>
                      </a:r>
                      <a:br>
                        <a:rPr lang="en-US" sz="1000" kern="1200" dirty="0">
                          <a:solidFill>
                            <a:srgbClr val="595959"/>
                          </a:solidFill>
                          <a:latin typeface="+mj-lt"/>
                          <a:ea typeface="Times New Roman"/>
                          <a:cs typeface="Times New Roman"/>
                        </a:rPr>
                      </a:br>
                      <a:r>
                        <a:rPr lang="en-US" sz="1000" kern="1200" dirty="0">
                          <a:solidFill>
                            <a:schemeClr val="dk1"/>
                          </a:solidFill>
                          <a:latin typeface="+mj-lt"/>
                          <a:ea typeface="Times New Roman"/>
                          <a:cs typeface="Times New Roman"/>
                        </a:rPr>
                        <a:t>(Tremfya™)</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b="1" dirty="0">
                          <a:latin typeface="+mj-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extLst>
                  <a:ext uri="{0D108BD9-81ED-4DB2-BD59-A6C34878D82A}">
                    <a16:rowId xmlns:a16="http://schemas.microsoft.com/office/drawing/2014/main" val="10006"/>
                  </a:ext>
                </a:extLst>
              </a:tr>
              <a:tr h="574364">
                <a:tc>
                  <a:txBody>
                    <a:bodyPr/>
                    <a:lstStyle/>
                    <a:p>
                      <a:pPr marL="0" marR="0" algn="l" defTabSz="914400" rtl="0" eaLnBrk="1" latinLnBrk="0" hangingPunct="1">
                        <a:spcBef>
                          <a:spcPts val="200"/>
                        </a:spcBef>
                        <a:spcAft>
                          <a:spcPts val="200"/>
                        </a:spcAft>
                      </a:pPr>
                      <a:r>
                        <a:rPr lang="en-US" sz="1000" kern="1200" dirty="0">
                          <a:solidFill>
                            <a:schemeClr val="dk1"/>
                          </a:solidFill>
                          <a:latin typeface="+mj-lt"/>
                          <a:ea typeface="+mn-ea"/>
                          <a:cs typeface="Times New Roman"/>
                        </a:rPr>
                        <a:t>inebilizumab-cdoni(Uplizna®)</a:t>
                      </a:r>
                      <a:endParaRPr lang="en-US" sz="1000" kern="1200" dirty="0">
                        <a:solidFill>
                          <a:schemeClr val="dk1"/>
                        </a:solidFill>
                        <a:latin typeface="+mj-lt"/>
                        <a:ea typeface="Times New Roman"/>
                        <a:cs typeface="Times New Roman"/>
                      </a:endParaRP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5429906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BE07-B72F-403C-BCE3-25130D4A4C8E}"/>
              </a:ext>
            </a:extLst>
          </p:cNvPr>
          <p:cNvSpPr>
            <a:spLocks noGrp="1"/>
          </p:cNvSpPr>
          <p:nvPr>
            <p:ph type="title"/>
          </p:nvPr>
        </p:nvSpPr>
        <p:spPr/>
        <p:txBody>
          <a:bodyPr/>
          <a:lstStyle/>
          <a:p>
            <a:r>
              <a:rPr lang="en-US" altLang="en-US" dirty="0"/>
              <a:t>Cytokine and CAM Antagonists</a:t>
            </a:r>
            <a:endParaRPr lang="en-US" dirty="0"/>
          </a:p>
        </p:txBody>
      </p:sp>
      <p:graphicFrame>
        <p:nvGraphicFramePr>
          <p:cNvPr id="4" name="Content Placeholder 3">
            <a:extLst>
              <a:ext uri="{FF2B5EF4-FFF2-40B4-BE49-F238E27FC236}">
                <a16:creationId xmlns:a16="http://schemas.microsoft.com/office/drawing/2014/main" id="{B95BD735-331B-4242-A7E5-ABB076E5439A}"/>
              </a:ext>
            </a:extLst>
          </p:cNvPr>
          <p:cNvGraphicFramePr>
            <a:graphicFrameLocks noGrp="1"/>
          </p:cNvGraphicFramePr>
          <p:nvPr>
            <p:ph idx="1"/>
            <p:extLst>
              <p:ext uri="{D42A27DB-BD31-4B8C-83A1-F6EECF244321}">
                <p14:modId xmlns:p14="http://schemas.microsoft.com/office/powerpoint/2010/main" val="2906209781"/>
              </p:ext>
            </p:extLst>
          </p:nvPr>
        </p:nvGraphicFramePr>
        <p:xfrm>
          <a:off x="0" y="742950"/>
          <a:ext cx="9144000" cy="3289616"/>
        </p:xfrm>
        <a:graphic>
          <a:graphicData uri="http://schemas.openxmlformats.org/drawingml/2006/table">
            <a:tbl>
              <a:tblPr firstRow="1" bandRow="1">
                <a:tableStyleId>{5C22544A-7EE6-4342-B048-85BDC9FD1C3A}</a:tableStyleId>
              </a:tblPr>
              <a:tblGrid>
                <a:gridCol w="1973448">
                  <a:extLst>
                    <a:ext uri="{9D8B030D-6E8A-4147-A177-3AD203B41FA5}">
                      <a16:colId xmlns:a16="http://schemas.microsoft.com/office/drawing/2014/main" val="20000"/>
                    </a:ext>
                  </a:extLst>
                </a:gridCol>
                <a:gridCol w="896319">
                  <a:extLst>
                    <a:ext uri="{9D8B030D-6E8A-4147-A177-3AD203B41FA5}">
                      <a16:colId xmlns:a16="http://schemas.microsoft.com/office/drawing/2014/main" val="20001"/>
                    </a:ext>
                  </a:extLst>
                </a:gridCol>
                <a:gridCol w="896319">
                  <a:extLst>
                    <a:ext uri="{9D8B030D-6E8A-4147-A177-3AD203B41FA5}">
                      <a16:colId xmlns:a16="http://schemas.microsoft.com/office/drawing/2014/main" val="20002"/>
                    </a:ext>
                  </a:extLst>
                </a:gridCol>
                <a:gridCol w="896319">
                  <a:extLst>
                    <a:ext uri="{9D8B030D-6E8A-4147-A177-3AD203B41FA5}">
                      <a16:colId xmlns:a16="http://schemas.microsoft.com/office/drawing/2014/main" val="20003"/>
                    </a:ext>
                  </a:extLst>
                </a:gridCol>
                <a:gridCol w="896319">
                  <a:extLst>
                    <a:ext uri="{9D8B030D-6E8A-4147-A177-3AD203B41FA5}">
                      <a16:colId xmlns:a16="http://schemas.microsoft.com/office/drawing/2014/main" val="20004"/>
                    </a:ext>
                  </a:extLst>
                </a:gridCol>
                <a:gridCol w="896319">
                  <a:extLst>
                    <a:ext uri="{9D8B030D-6E8A-4147-A177-3AD203B41FA5}">
                      <a16:colId xmlns:a16="http://schemas.microsoft.com/office/drawing/2014/main" val="20005"/>
                    </a:ext>
                  </a:extLst>
                </a:gridCol>
                <a:gridCol w="896319">
                  <a:extLst>
                    <a:ext uri="{9D8B030D-6E8A-4147-A177-3AD203B41FA5}">
                      <a16:colId xmlns:a16="http://schemas.microsoft.com/office/drawing/2014/main" val="20006"/>
                    </a:ext>
                  </a:extLst>
                </a:gridCol>
                <a:gridCol w="896319">
                  <a:extLst>
                    <a:ext uri="{9D8B030D-6E8A-4147-A177-3AD203B41FA5}">
                      <a16:colId xmlns:a16="http://schemas.microsoft.com/office/drawing/2014/main" val="20007"/>
                    </a:ext>
                  </a:extLst>
                </a:gridCol>
                <a:gridCol w="896319">
                  <a:extLst>
                    <a:ext uri="{9D8B030D-6E8A-4147-A177-3AD203B41FA5}">
                      <a16:colId xmlns:a16="http://schemas.microsoft.com/office/drawing/2014/main" val="2585624742"/>
                    </a:ext>
                  </a:extLst>
                </a:gridCol>
              </a:tblGrid>
              <a:tr h="762000">
                <a:tc>
                  <a:txBody>
                    <a:bodyPr/>
                    <a:lstStyle/>
                    <a:p>
                      <a:pPr marL="0" marR="0" algn="ctr">
                        <a:spcBef>
                          <a:spcPts val="200"/>
                        </a:spcBef>
                        <a:spcAft>
                          <a:spcPts val="200"/>
                        </a:spcAft>
                      </a:pPr>
                      <a:r>
                        <a:rPr lang="en-US" sz="1200" b="1" dirty="0">
                          <a:latin typeface="Calibri"/>
                          <a:ea typeface="Times New Roman"/>
                          <a:cs typeface="Times New Roman"/>
                        </a:rPr>
                        <a:t>Drug</a:t>
                      </a:r>
                    </a:p>
                  </a:txBody>
                  <a:tcPr marL="27305" marR="27305" marT="0" marB="0" anchor="ctr"/>
                </a:tc>
                <a:tc>
                  <a:txBody>
                    <a:bodyPr/>
                    <a:lstStyle/>
                    <a:p>
                      <a:pPr marL="0" marR="0" algn="ctr">
                        <a:spcBef>
                          <a:spcPts val="200"/>
                        </a:spcBef>
                        <a:spcAft>
                          <a:spcPts val="200"/>
                        </a:spcAft>
                      </a:pPr>
                      <a:r>
                        <a:rPr lang="en-US" sz="1200" b="1" dirty="0">
                          <a:latin typeface="Calibri"/>
                          <a:ea typeface="Times New Roman"/>
                          <a:cs typeface="Times New Roman"/>
                        </a:rPr>
                        <a:t>Rheumatoid Arthritis </a:t>
                      </a:r>
                    </a:p>
                  </a:txBody>
                  <a:tcPr marL="27305" marR="27305" marT="0" marB="0" anchor="ctr"/>
                </a:tc>
                <a:tc>
                  <a:txBody>
                    <a:bodyPr/>
                    <a:lstStyle/>
                    <a:p>
                      <a:pPr marL="0" marR="0" algn="ctr">
                        <a:spcBef>
                          <a:spcPts val="200"/>
                        </a:spcBef>
                        <a:spcAft>
                          <a:spcPts val="200"/>
                        </a:spcAft>
                      </a:pPr>
                      <a:r>
                        <a:rPr lang="en-US" sz="1200" b="1" dirty="0">
                          <a:latin typeface="Calibri"/>
                          <a:ea typeface="Times New Roman"/>
                          <a:cs typeface="Times New Roman"/>
                        </a:rPr>
                        <a:t>Juvenile Idiopathic Arthritis </a:t>
                      </a:r>
                    </a:p>
                  </a:txBody>
                  <a:tcPr marL="27305" marR="27305" marT="0" marB="0" anchor="ctr"/>
                </a:tc>
                <a:tc>
                  <a:txBody>
                    <a:bodyPr/>
                    <a:lstStyle/>
                    <a:p>
                      <a:pPr marL="0" marR="0" algn="ctr">
                        <a:spcBef>
                          <a:spcPts val="200"/>
                        </a:spcBef>
                        <a:spcAft>
                          <a:spcPts val="200"/>
                        </a:spcAft>
                      </a:pPr>
                      <a:r>
                        <a:rPr lang="en-US" sz="1200" b="1" dirty="0">
                          <a:latin typeface="Calibri"/>
                          <a:ea typeface="Times New Roman"/>
                          <a:cs typeface="Times New Roman"/>
                        </a:rPr>
                        <a:t>Ankylosing Spondylitis</a:t>
                      </a:r>
                    </a:p>
                  </a:txBody>
                  <a:tcPr marL="27305" marR="27305" marT="0" marB="0" anchor="ctr"/>
                </a:tc>
                <a:tc>
                  <a:txBody>
                    <a:bodyPr/>
                    <a:lstStyle/>
                    <a:p>
                      <a:pPr marL="0" marR="0" algn="ctr">
                        <a:spcBef>
                          <a:spcPts val="200"/>
                        </a:spcBef>
                        <a:spcAft>
                          <a:spcPts val="200"/>
                        </a:spcAft>
                      </a:pPr>
                      <a:r>
                        <a:rPr lang="en-US" sz="1200" b="1" dirty="0">
                          <a:latin typeface="Calibri"/>
                          <a:ea typeface="Times New Roman"/>
                          <a:cs typeface="Times New Roman"/>
                        </a:rPr>
                        <a:t>Plaque Psoriasis</a:t>
                      </a:r>
                    </a:p>
                  </a:txBody>
                  <a:tcPr marL="27305" marR="27305" marT="0" marB="0" anchor="ctr"/>
                </a:tc>
                <a:tc>
                  <a:txBody>
                    <a:bodyPr/>
                    <a:lstStyle/>
                    <a:p>
                      <a:pPr marL="0" marR="0" algn="ctr">
                        <a:spcBef>
                          <a:spcPts val="200"/>
                        </a:spcBef>
                        <a:spcAft>
                          <a:spcPts val="200"/>
                        </a:spcAft>
                      </a:pPr>
                      <a:r>
                        <a:rPr lang="en-US" sz="1200" b="1" dirty="0">
                          <a:latin typeface="Calibri"/>
                          <a:ea typeface="Times New Roman"/>
                          <a:cs typeface="Times New Roman"/>
                        </a:rPr>
                        <a:t>Psoriatic Arthritis</a:t>
                      </a:r>
                    </a:p>
                  </a:txBody>
                  <a:tcPr marL="27305" marR="27305" marT="0" marB="0" anchor="ctr"/>
                </a:tc>
                <a:tc>
                  <a:txBody>
                    <a:bodyPr/>
                    <a:lstStyle/>
                    <a:p>
                      <a:pPr marL="0" marR="0" algn="ctr">
                        <a:spcBef>
                          <a:spcPts val="200"/>
                        </a:spcBef>
                        <a:spcAft>
                          <a:spcPts val="200"/>
                        </a:spcAft>
                      </a:pPr>
                      <a:r>
                        <a:rPr lang="en-US" sz="1200" b="1" dirty="0">
                          <a:latin typeface="Calibri"/>
                          <a:ea typeface="Times New Roman"/>
                          <a:cs typeface="Times New Roman"/>
                        </a:rPr>
                        <a:t>Crohn’s Disease </a:t>
                      </a:r>
                    </a:p>
                  </a:txBody>
                  <a:tcPr marL="27305" marR="27305" marT="0" marB="0" anchor="ctr"/>
                </a:tc>
                <a:tc>
                  <a:txBody>
                    <a:bodyPr/>
                    <a:lstStyle/>
                    <a:p>
                      <a:pPr marL="0" marR="0" algn="ctr">
                        <a:spcBef>
                          <a:spcPts val="200"/>
                        </a:spcBef>
                        <a:spcAft>
                          <a:spcPts val="200"/>
                        </a:spcAft>
                      </a:pPr>
                      <a:r>
                        <a:rPr lang="en-US" sz="1200" b="1" dirty="0">
                          <a:latin typeface="Calibri"/>
                          <a:ea typeface="Times New Roman"/>
                          <a:cs typeface="Times New Roman"/>
                        </a:rPr>
                        <a:t>Ulcerative Colitis</a:t>
                      </a:r>
                    </a:p>
                  </a:txBody>
                  <a:tcPr marL="27305" marR="2730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200" b="1" i="0" u="none" strike="noStrike" kern="1200" baseline="0" dirty="0">
                          <a:solidFill>
                            <a:schemeClr val="lt1"/>
                          </a:solidFill>
                          <a:latin typeface="Calibri"/>
                          <a:ea typeface="+mn-ea"/>
                          <a:cs typeface="+mn-cs"/>
                        </a:rPr>
                        <a:t>Select Periodic Fever Syndromes </a:t>
                      </a:r>
                      <a:endParaRPr lang="en-US" sz="1200" b="0" i="0" u="none" strike="noStrike" kern="1200" baseline="0" dirty="0">
                        <a:solidFill>
                          <a:schemeClr val="lt1"/>
                        </a:solidFill>
                        <a:latin typeface="Calibri"/>
                        <a:ea typeface="+mn-ea"/>
                        <a:cs typeface="+mn-cs"/>
                      </a:endParaRPr>
                    </a:p>
                  </a:txBody>
                  <a:tcPr marL="27305" marR="27305" marT="0" marB="0" anchor="ctr"/>
                </a:tc>
                <a:extLst>
                  <a:ext uri="{0D108BD9-81ED-4DB2-BD59-A6C34878D82A}">
                    <a16:rowId xmlns:a16="http://schemas.microsoft.com/office/drawing/2014/main" val="10000"/>
                  </a:ext>
                </a:extLst>
              </a:tr>
              <a:tr h="295512">
                <a:tc gridSpan="8">
                  <a:txBody>
                    <a:bodyPr/>
                    <a:lstStyle/>
                    <a:p>
                      <a:pPr algn="ctr"/>
                      <a:r>
                        <a:rPr lang="en-US" sz="1200" dirty="0">
                          <a:latin typeface="Calibri"/>
                        </a:rPr>
                        <a:t>Other</a:t>
                      </a:r>
                      <a:r>
                        <a:rPr lang="en-US" sz="1200" baseline="0" dirty="0">
                          <a:latin typeface="Calibri"/>
                        </a:rPr>
                        <a:t> Biologic</a:t>
                      </a:r>
                      <a:r>
                        <a:rPr lang="en-US" sz="1200" dirty="0">
                          <a:latin typeface="Calibri"/>
                        </a:rPr>
                        <a:t> Agents</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endParaRPr lang="en-US" sz="1200" dirty="0">
                        <a:latin typeface="Calibri"/>
                      </a:endParaRPr>
                    </a:p>
                  </a:txBody>
                  <a:tcPr/>
                </a:tc>
                <a:extLst>
                  <a:ext uri="{0D108BD9-81ED-4DB2-BD59-A6C34878D82A}">
                    <a16:rowId xmlns:a16="http://schemas.microsoft.com/office/drawing/2014/main" val="10001"/>
                  </a:ext>
                </a:extLst>
              </a:tr>
              <a:tr h="385887">
                <a:tc>
                  <a:txBody>
                    <a:bodyPr/>
                    <a:lstStyle/>
                    <a:p>
                      <a:pPr marL="0" marR="0">
                        <a:spcBef>
                          <a:spcPts val="200"/>
                        </a:spcBef>
                        <a:spcAft>
                          <a:spcPts val="200"/>
                        </a:spcAft>
                      </a:pPr>
                      <a:r>
                        <a:rPr lang="en-US" sz="1200" dirty="0">
                          <a:latin typeface="Calibri"/>
                          <a:ea typeface="Times New Roman"/>
                          <a:cs typeface="Times New Roman"/>
                        </a:rPr>
                        <a:t>ixekizumab (Taltz®)</a:t>
                      </a:r>
                    </a:p>
                  </a:txBody>
                  <a:tcPr marL="27305" marR="27305" marT="0" marB="0" anchor="ctr"/>
                </a:tc>
                <a:tc>
                  <a:txBody>
                    <a:bodyPr/>
                    <a:lstStyle/>
                    <a:p>
                      <a:pPr marL="0" marR="0" algn="ctr">
                        <a:spcBef>
                          <a:spcPts val="200"/>
                        </a:spcBef>
                        <a:spcAft>
                          <a:spcPts val="200"/>
                        </a:spcAft>
                      </a:pPr>
                      <a:r>
                        <a:rPr lang="en-US" sz="12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b="1" dirty="0">
                          <a:latin typeface="Calibri"/>
                          <a:ea typeface="Times New Roman"/>
                          <a:cs typeface="Times New Roman"/>
                        </a:rPr>
                        <a:t>X</a:t>
                      </a:r>
                    </a:p>
                  </a:txBody>
                  <a:tcPr marL="27305" marR="27305" marT="0" marB="0" anchor="ctr"/>
                </a:tc>
                <a:tc>
                  <a:txBody>
                    <a:bodyPr/>
                    <a:lstStyle/>
                    <a:p>
                      <a:pPr marL="0" marR="0" algn="ctr">
                        <a:spcBef>
                          <a:spcPts val="200"/>
                        </a:spcBef>
                        <a:spcAft>
                          <a:spcPts val="200"/>
                        </a:spcAft>
                      </a:pPr>
                      <a:r>
                        <a:rPr lang="en-US" sz="12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Calibri"/>
                          <a:ea typeface="Times New Roman"/>
                          <a:cs typeface="Times New Roman"/>
                        </a:rPr>
                        <a:t>--</a:t>
                      </a:r>
                    </a:p>
                  </a:txBody>
                  <a:tcPr marL="27305" marR="27305" marT="0" marB="0" anchor="ctr"/>
                </a:tc>
                <a:extLst>
                  <a:ext uri="{0D108BD9-81ED-4DB2-BD59-A6C34878D82A}">
                    <a16:rowId xmlns:a16="http://schemas.microsoft.com/office/drawing/2014/main" val="10002"/>
                  </a:ext>
                </a:extLst>
              </a:tr>
              <a:tr h="394016">
                <a:tc>
                  <a:txBody>
                    <a:bodyPr/>
                    <a:lstStyle/>
                    <a:p>
                      <a:pPr marL="0" marR="0">
                        <a:spcBef>
                          <a:spcPts val="200"/>
                        </a:spcBef>
                        <a:spcAft>
                          <a:spcPts val="200"/>
                        </a:spcAft>
                      </a:pPr>
                      <a:r>
                        <a:rPr lang="en-US" sz="1200" dirty="0">
                          <a:latin typeface="Calibri"/>
                          <a:ea typeface="Times New Roman"/>
                          <a:cs typeface="Times New Roman"/>
                        </a:rPr>
                        <a:t>rilonacept</a:t>
                      </a:r>
                      <a:br>
                        <a:rPr lang="en-US" sz="1200" dirty="0">
                          <a:latin typeface="Calibri"/>
                          <a:ea typeface="Times New Roman"/>
                          <a:cs typeface="Times New Roman"/>
                        </a:rPr>
                      </a:br>
                      <a:r>
                        <a:rPr lang="en-US" sz="1200" dirty="0">
                          <a:latin typeface="Calibri"/>
                          <a:ea typeface="Times New Roman"/>
                          <a:cs typeface="Times New Roman"/>
                        </a:rPr>
                        <a:t>(Arcalyst®)</a:t>
                      </a:r>
                    </a:p>
                  </a:txBody>
                  <a:tcPr marL="27305" marR="27305" marT="0" marB="0" anchor="ctr"/>
                </a:tc>
                <a:tc>
                  <a:txBody>
                    <a:bodyPr/>
                    <a:lstStyle/>
                    <a:p>
                      <a:pPr marL="0" marR="0" algn="ctr">
                        <a:spcBef>
                          <a:spcPts val="200"/>
                        </a:spcBef>
                        <a:spcAft>
                          <a:spcPts val="200"/>
                        </a:spcAft>
                      </a:pPr>
                      <a:r>
                        <a:rPr lang="en-US" sz="12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Calibri"/>
                          <a:ea typeface="Times New Roman"/>
                          <a:cs typeface="Times New Roman"/>
                        </a:rPr>
                        <a:t>--</a:t>
                      </a:r>
                    </a:p>
                  </a:txBody>
                  <a:tcPr marL="27305" marR="27305" marT="0" marB="0" anchor="ctr"/>
                </a:tc>
                <a:tc>
                  <a:txBody>
                    <a:bodyPr/>
                    <a:lstStyle/>
                    <a:p>
                      <a:pPr algn="ctr"/>
                      <a:r>
                        <a:rPr lang="en-US" sz="1200" b="0" i="0" u="none" strike="noStrike" kern="1200" baseline="0" dirty="0">
                          <a:solidFill>
                            <a:schemeClr val="dk1"/>
                          </a:solidFill>
                          <a:latin typeface="Calibri"/>
                          <a:ea typeface="+mn-ea"/>
                          <a:cs typeface="+mn-cs"/>
                        </a:rPr>
                        <a:t>X </a:t>
                      </a:r>
                    </a:p>
                    <a:p>
                      <a:pPr algn="ctr"/>
                      <a:r>
                        <a:rPr lang="en-US" sz="1200" b="0" i="0" u="none" strike="noStrike" kern="1200" baseline="0" dirty="0">
                          <a:solidFill>
                            <a:schemeClr val="dk1"/>
                          </a:solidFill>
                          <a:latin typeface="Calibri"/>
                          <a:ea typeface="+mn-ea"/>
                          <a:cs typeface="+mn-cs"/>
                        </a:rPr>
                        <a:t>(≥ 12 years) </a:t>
                      </a:r>
                    </a:p>
                  </a:txBody>
                  <a:tcPr marL="27305" marR="27305" marT="0" marB="0" anchor="ctr"/>
                </a:tc>
                <a:extLst>
                  <a:ext uri="{0D108BD9-81ED-4DB2-BD59-A6C34878D82A}">
                    <a16:rowId xmlns:a16="http://schemas.microsoft.com/office/drawing/2014/main" val="10003"/>
                  </a:ext>
                </a:extLst>
              </a:tr>
              <a:tr h="296185">
                <a:tc>
                  <a:txBody>
                    <a:bodyPr/>
                    <a:lstStyle/>
                    <a:p>
                      <a:pPr marL="0" marR="0">
                        <a:spcBef>
                          <a:spcPts val="200"/>
                        </a:spcBef>
                        <a:spcAft>
                          <a:spcPts val="200"/>
                        </a:spcAft>
                      </a:pPr>
                      <a:r>
                        <a:rPr lang="en-US" sz="1200" dirty="0">
                          <a:latin typeface="Calibri"/>
                          <a:ea typeface="Times New Roman"/>
                          <a:cs typeface="Times New Roman"/>
                        </a:rPr>
                        <a:t>risankizumab-rzaa (Skyrizi™)</a:t>
                      </a:r>
                    </a:p>
                  </a:txBody>
                  <a:tcPr marL="27305" marR="27305" marT="0" marB="0" anchor="ctr"/>
                </a:tc>
                <a:tc>
                  <a:txBody>
                    <a:bodyPr/>
                    <a:lstStyle/>
                    <a:p>
                      <a:pPr marL="0" marR="0" algn="ctr">
                        <a:spcBef>
                          <a:spcPts val="200"/>
                        </a:spcBef>
                        <a:spcAft>
                          <a:spcPts val="200"/>
                        </a:spcAft>
                      </a:pPr>
                      <a:r>
                        <a:rPr lang="en-US" sz="12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b="1" dirty="0">
                          <a:latin typeface="Calibri"/>
                          <a:ea typeface="Times New Roman"/>
                          <a:cs typeface="Times New Roman"/>
                        </a:rPr>
                        <a:t>X</a:t>
                      </a:r>
                    </a:p>
                  </a:txBody>
                  <a:tcPr marL="27305" marR="27305" marT="0" marB="0" anchor="ctr"/>
                </a:tc>
                <a:tc>
                  <a:txBody>
                    <a:bodyPr/>
                    <a:lstStyle/>
                    <a:p>
                      <a:pPr marL="0" marR="0" algn="ctr">
                        <a:spcBef>
                          <a:spcPts val="200"/>
                        </a:spcBef>
                        <a:spcAft>
                          <a:spcPts val="200"/>
                        </a:spcAft>
                      </a:pPr>
                      <a:r>
                        <a:rPr lang="en-US" sz="1200" b="1" dirty="0">
                          <a:highlight>
                            <a:srgbClr val="00FFFF"/>
                          </a:highlight>
                          <a:latin typeface="+mn-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2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Calibri"/>
                          <a:ea typeface="Times New Roman"/>
                          <a:cs typeface="Times New Roman"/>
                        </a:rPr>
                        <a:t>--</a:t>
                      </a:r>
                    </a:p>
                  </a:txBody>
                  <a:tcPr marL="27305" marR="27305" marT="0" marB="0" anchor="ctr"/>
                </a:tc>
                <a:extLst>
                  <a:ext uri="{0D108BD9-81ED-4DB2-BD59-A6C34878D82A}">
                    <a16:rowId xmlns:a16="http://schemas.microsoft.com/office/drawing/2014/main" val="10004"/>
                  </a:ext>
                </a:extLst>
              </a:tr>
              <a:tr h="394016">
                <a:tc>
                  <a:txBody>
                    <a:bodyPr/>
                    <a:lstStyle/>
                    <a:p>
                      <a:pPr marL="0" marR="0">
                        <a:spcBef>
                          <a:spcPts val="200"/>
                        </a:spcBef>
                        <a:spcAft>
                          <a:spcPts val="200"/>
                        </a:spcAft>
                      </a:pPr>
                      <a:r>
                        <a:rPr lang="en-US" sz="1200" dirty="0">
                          <a:latin typeface="Calibri"/>
                          <a:ea typeface="Times New Roman"/>
                          <a:cs typeface="Times New Roman"/>
                        </a:rPr>
                        <a:t>sarilumab</a:t>
                      </a:r>
                      <a:br>
                        <a:rPr lang="en-US" sz="1200" dirty="0">
                          <a:latin typeface="Calibri"/>
                          <a:ea typeface="Times New Roman"/>
                          <a:cs typeface="Times New Roman"/>
                        </a:rPr>
                      </a:br>
                      <a:r>
                        <a:rPr lang="en-US" sz="1200" dirty="0">
                          <a:latin typeface="Calibri"/>
                          <a:ea typeface="Times New Roman"/>
                          <a:cs typeface="Times New Roman"/>
                        </a:rPr>
                        <a:t>(Kevzara®)</a:t>
                      </a:r>
                      <a:r>
                        <a:rPr lang="en-US" sz="1200" baseline="30000" dirty="0">
                          <a:latin typeface="Calibri"/>
                          <a:ea typeface="Times New Roman"/>
                          <a:cs typeface="Times New Roman"/>
                        </a:rPr>
                        <a:t> </a:t>
                      </a:r>
                      <a:endParaRPr lang="en-US" sz="1200" dirty="0">
                        <a:latin typeface="Calibri"/>
                        <a:ea typeface="Times New Roman"/>
                        <a:cs typeface="Times New Roman"/>
                      </a:endParaRPr>
                    </a:p>
                  </a:txBody>
                  <a:tcPr marL="27305" marR="27305" marT="0" marB="0" anchor="ctr"/>
                </a:tc>
                <a:tc>
                  <a:txBody>
                    <a:bodyPr/>
                    <a:lstStyle/>
                    <a:p>
                      <a:pPr marL="0" marR="0" algn="ctr">
                        <a:spcBef>
                          <a:spcPts val="200"/>
                        </a:spcBef>
                        <a:spcAft>
                          <a:spcPts val="200"/>
                        </a:spcAft>
                      </a:pPr>
                      <a:r>
                        <a:rPr lang="en-US" sz="1200" b="1" dirty="0">
                          <a:latin typeface="Calibri"/>
                          <a:ea typeface="Times New Roman"/>
                          <a:cs typeface="Times New Roman"/>
                        </a:rPr>
                        <a:t>X</a:t>
                      </a:r>
                    </a:p>
                  </a:txBody>
                  <a:tcPr marL="27305" marR="27305" marT="0" marB="0" anchor="ctr"/>
                </a:tc>
                <a:tc>
                  <a:txBody>
                    <a:bodyPr/>
                    <a:lstStyle/>
                    <a:p>
                      <a:pPr marL="0" marR="0" algn="ctr">
                        <a:spcBef>
                          <a:spcPts val="200"/>
                        </a:spcBef>
                        <a:spcAft>
                          <a:spcPts val="200"/>
                        </a:spcAft>
                      </a:pPr>
                      <a:r>
                        <a:rPr lang="en-US" sz="12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Calibri"/>
                          <a:ea typeface="Times New Roman"/>
                          <a:cs typeface="Times New Roman"/>
                        </a:rPr>
                        <a:t>--</a:t>
                      </a:r>
                    </a:p>
                  </a:txBody>
                  <a:tcPr marL="27305" marR="27305" marT="0" marB="0" anchor="ctr"/>
                </a:tc>
                <a:extLst>
                  <a:ext uri="{0D108BD9-81ED-4DB2-BD59-A6C34878D82A}">
                    <a16:rowId xmlns:a16="http://schemas.microsoft.com/office/drawing/2014/main" val="10005"/>
                  </a:ext>
                </a:extLst>
              </a:tr>
              <a:tr h="367984">
                <a:tc>
                  <a:txBody>
                    <a:bodyPr/>
                    <a:lstStyle/>
                    <a:p>
                      <a:pPr marL="0" marR="0" algn="l" defTabSz="914400" rtl="0" eaLnBrk="1" latinLnBrk="0" hangingPunct="1">
                        <a:spcBef>
                          <a:spcPts val="200"/>
                        </a:spcBef>
                        <a:spcAft>
                          <a:spcPts val="200"/>
                        </a:spcAft>
                      </a:pPr>
                      <a:r>
                        <a:rPr lang="en-US" sz="1200" kern="1200" dirty="0">
                          <a:solidFill>
                            <a:schemeClr val="dk1"/>
                          </a:solidFill>
                          <a:latin typeface="Calibri"/>
                          <a:ea typeface="+mn-ea"/>
                          <a:cs typeface="Times New Roman"/>
                        </a:rPr>
                        <a:t>satralizumab-mwgem(Enspryng™)</a:t>
                      </a:r>
                      <a:endParaRPr lang="en-US" sz="1200" kern="1200" dirty="0">
                        <a:solidFill>
                          <a:schemeClr val="dk1"/>
                        </a:solidFill>
                        <a:latin typeface="Calibri"/>
                        <a:ea typeface="Times New Roman"/>
                        <a:cs typeface="Times New Roman"/>
                      </a:endParaRPr>
                    </a:p>
                  </a:txBody>
                  <a:tcPr marL="27305" marR="2730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Calibri"/>
                          <a:ea typeface="Times New Roman"/>
                          <a:cs typeface="Times New Roman"/>
                        </a:rPr>
                        <a:t>--</a:t>
                      </a:r>
                    </a:p>
                  </a:txBody>
                  <a:tcPr marL="27305" marR="2730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Calibri"/>
                          <a:ea typeface="Times New Roman"/>
                          <a:cs typeface="Times New Roman"/>
                        </a:rPr>
                        <a:t>--</a:t>
                      </a:r>
                    </a:p>
                  </a:txBody>
                  <a:tcPr marL="27305" marR="2730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Calibri"/>
                          <a:ea typeface="Times New Roman"/>
                          <a:cs typeface="Times New Roman"/>
                        </a:rPr>
                        <a:t>--</a:t>
                      </a:r>
                    </a:p>
                  </a:txBody>
                  <a:tcPr marL="27305" marR="2730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Calibri"/>
                          <a:ea typeface="Times New Roman"/>
                          <a:cs typeface="Times New Roman"/>
                        </a:rPr>
                        <a:t>--</a:t>
                      </a:r>
                    </a:p>
                  </a:txBody>
                  <a:tcPr marL="27305" marR="2730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Calibri"/>
                          <a:ea typeface="Times New Roman"/>
                          <a:cs typeface="Times New Roman"/>
                        </a:rPr>
                        <a:t>--</a:t>
                      </a:r>
                    </a:p>
                  </a:txBody>
                  <a:tcPr marL="27305" marR="2730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Calibri"/>
                          <a:ea typeface="Times New Roman"/>
                          <a:cs typeface="Times New Roman"/>
                        </a:rPr>
                        <a:t>--</a:t>
                      </a:r>
                    </a:p>
                  </a:txBody>
                  <a:tcPr marL="27305" marR="2730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Calibri"/>
                          <a:ea typeface="Times New Roman"/>
                          <a:cs typeface="Times New Roman"/>
                        </a:rPr>
                        <a:t>--</a:t>
                      </a:r>
                    </a:p>
                  </a:txBody>
                  <a:tcPr marL="27305" marR="2730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Calibri"/>
                          <a:ea typeface="Times New Roman"/>
                          <a:cs typeface="Times New Roman"/>
                        </a:rPr>
                        <a:t>--</a:t>
                      </a:r>
                    </a:p>
                  </a:txBody>
                  <a:tcPr marL="27305" marR="27305" marT="0" marB="0" anchor="ctr"/>
                </a:tc>
                <a:extLst>
                  <a:ext uri="{0D108BD9-81ED-4DB2-BD59-A6C34878D82A}">
                    <a16:rowId xmlns:a16="http://schemas.microsoft.com/office/drawing/2014/main" val="10006"/>
                  </a:ext>
                </a:extLst>
              </a:tr>
              <a:tr h="394016">
                <a:tc>
                  <a:txBody>
                    <a:bodyPr/>
                    <a:lstStyle/>
                    <a:p>
                      <a:pPr marL="0" marR="0">
                        <a:spcBef>
                          <a:spcPts val="200"/>
                        </a:spcBef>
                        <a:spcAft>
                          <a:spcPts val="200"/>
                        </a:spcAft>
                      </a:pPr>
                      <a:r>
                        <a:rPr lang="en-US" sz="1200" dirty="0">
                          <a:latin typeface="Calibri"/>
                          <a:ea typeface="Times New Roman"/>
                          <a:cs typeface="Times New Roman"/>
                        </a:rPr>
                        <a:t>secukinumab</a:t>
                      </a:r>
                      <a:br>
                        <a:rPr lang="en-US" sz="1200" dirty="0">
                          <a:latin typeface="Calibri"/>
                          <a:ea typeface="Times New Roman"/>
                          <a:cs typeface="Times New Roman"/>
                        </a:rPr>
                      </a:br>
                      <a:r>
                        <a:rPr lang="en-US" sz="1200" dirty="0">
                          <a:latin typeface="Calibri"/>
                          <a:ea typeface="Times New Roman"/>
                          <a:cs typeface="Times New Roman"/>
                        </a:rPr>
                        <a:t>(Cosentyx®</a:t>
                      </a:r>
                      <a:r>
                        <a:rPr lang="en-US" sz="1200" dirty="0">
                          <a:latin typeface="Calibri"/>
                          <a:ea typeface="Times New Roman"/>
                          <a:cs typeface="Arial"/>
                        </a:rPr>
                        <a:t>)</a:t>
                      </a:r>
                      <a:endParaRPr lang="en-US" sz="1200" dirty="0">
                        <a:latin typeface="Calibri"/>
                        <a:ea typeface="Times New Roman"/>
                        <a:cs typeface="Times New Roman"/>
                      </a:endParaRPr>
                    </a:p>
                  </a:txBody>
                  <a:tcPr marL="27305" marR="27305" marT="0" marB="0" anchor="ctr"/>
                </a:tc>
                <a:tc>
                  <a:txBody>
                    <a:bodyPr/>
                    <a:lstStyle/>
                    <a:p>
                      <a:pPr marL="0" marR="0" algn="ctr">
                        <a:spcBef>
                          <a:spcPts val="200"/>
                        </a:spcBef>
                        <a:spcAft>
                          <a:spcPts val="200"/>
                        </a:spcAft>
                      </a:pPr>
                      <a:r>
                        <a:rPr lang="en-US" sz="12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Calibri"/>
                          <a:ea typeface="Times New Roman"/>
                          <a:cs typeface="Times New Roman"/>
                        </a:rPr>
                        <a:t>--</a:t>
                      </a:r>
                    </a:p>
                  </a:txBody>
                  <a:tcPr marL="27305" marR="27305" marT="0" marB="0" anchor="ctr"/>
                </a:tc>
                <a:tc>
                  <a:txBody>
                    <a:bodyPr/>
                    <a:lstStyle/>
                    <a:p>
                      <a:pPr marL="0" marR="0" algn="ctr" defTabSz="914400" rtl="0" eaLnBrk="1" latinLnBrk="0" hangingPunct="1">
                        <a:spcBef>
                          <a:spcPts val="200"/>
                        </a:spcBef>
                        <a:spcAft>
                          <a:spcPts val="200"/>
                        </a:spcAft>
                      </a:pPr>
                      <a:r>
                        <a:rPr lang="en-US" sz="1000" b="1" kern="1200" dirty="0">
                          <a:solidFill>
                            <a:schemeClr val="dk1"/>
                          </a:solidFill>
                          <a:latin typeface="Calibri"/>
                          <a:ea typeface="+mn-ea"/>
                          <a:cs typeface="Times New Roman"/>
                        </a:rPr>
                        <a:t>X</a:t>
                      </a:r>
                    </a:p>
                  </a:txBody>
                  <a:tcPr marL="27305" marR="27305" marT="0" marB="0" anchor="ctr"/>
                </a:tc>
                <a:tc>
                  <a:txBody>
                    <a:bodyPr/>
                    <a:lstStyle/>
                    <a:p>
                      <a:pPr marL="0" marR="0" algn="ctr" defTabSz="914400" rtl="0" eaLnBrk="1" latinLnBrk="0" hangingPunct="1">
                        <a:spcBef>
                          <a:spcPts val="200"/>
                        </a:spcBef>
                        <a:spcAft>
                          <a:spcPts val="200"/>
                        </a:spcAft>
                      </a:pPr>
                      <a:r>
                        <a:rPr lang="en-US" sz="1000" b="1" kern="1200" dirty="0">
                          <a:solidFill>
                            <a:schemeClr val="dk1"/>
                          </a:solidFill>
                          <a:latin typeface="Calibri"/>
                          <a:ea typeface="+mn-ea"/>
                          <a:cs typeface="Times New Roman"/>
                        </a:rPr>
                        <a:t>X</a:t>
                      </a:r>
                    </a:p>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b="1" kern="1200" dirty="0">
                          <a:solidFill>
                            <a:schemeClr val="dk1"/>
                          </a:solidFill>
                          <a:highlight>
                            <a:srgbClr val="00FFFF"/>
                          </a:highlight>
                          <a:latin typeface="Calibri"/>
                          <a:ea typeface="+mn-ea"/>
                          <a:cs typeface="Times New Roman"/>
                        </a:rPr>
                        <a:t>(≥ 6 years)</a:t>
                      </a:r>
                      <a:endParaRPr lang="en-US" sz="1000" b="1" kern="1200" dirty="0">
                        <a:solidFill>
                          <a:schemeClr val="dk1"/>
                        </a:solidFill>
                        <a:highlight>
                          <a:srgbClr val="00FFFF"/>
                        </a:highlight>
                        <a:latin typeface="Calibri"/>
                        <a:ea typeface="Times New Roman"/>
                        <a:cs typeface="Times New Roman"/>
                      </a:endParaRPr>
                    </a:p>
                  </a:txBody>
                  <a:tcPr marL="27305" marR="27305" marT="0" marB="0" anchor="ctr"/>
                </a:tc>
                <a:tc>
                  <a:txBody>
                    <a:bodyPr/>
                    <a:lstStyle/>
                    <a:p>
                      <a:pPr marL="0" marR="0" algn="ctr" defTabSz="914400" rtl="0" eaLnBrk="1" latinLnBrk="0" hangingPunct="1">
                        <a:spcBef>
                          <a:spcPts val="200"/>
                        </a:spcBef>
                        <a:spcAft>
                          <a:spcPts val="200"/>
                        </a:spcAft>
                      </a:pPr>
                      <a:r>
                        <a:rPr lang="en-US" sz="1000" b="1" kern="1200" dirty="0">
                          <a:solidFill>
                            <a:schemeClr val="dk1"/>
                          </a:solidFill>
                          <a:latin typeface="Calibri"/>
                          <a:ea typeface="+mn-ea"/>
                          <a:cs typeface="Times New Roman"/>
                        </a:rPr>
                        <a:t>X</a:t>
                      </a:r>
                    </a:p>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b="1" kern="1200" dirty="0">
                          <a:solidFill>
                            <a:schemeClr val="dk1"/>
                          </a:solidFill>
                          <a:highlight>
                            <a:srgbClr val="00FFFF"/>
                          </a:highlight>
                          <a:latin typeface="Calibri"/>
                          <a:ea typeface="+mn-ea"/>
                          <a:cs typeface="Times New Roman"/>
                        </a:rPr>
                        <a:t>(≥ 2 years)</a:t>
                      </a:r>
                    </a:p>
                  </a:txBody>
                  <a:tcPr marL="27305" marR="27305" marT="0" marB="0" anchor="ctr"/>
                </a:tc>
                <a:tc>
                  <a:txBody>
                    <a:bodyPr/>
                    <a:lstStyle/>
                    <a:p>
                      <a:pPr marL="0" marR="0" algn="ctr">
                        <a:spcBef>
                          <a:spcPts val="200"/>
                        </a:spcBef>
                        <a:spcAft>
                          <a:spcPts val="200"/>
                        </a:spcAft>
                      </a:pPr>
                      <a:r>
                        <a:rPr lang="en-US" sz="12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endParaRPr lang="en-US" sz="1200" dirty="0">
                        <a:latin typeface="Calibri"/>
                        <a:ea typeface="Times New Roman"/>
                        <a:cs typeface="Times New Roman"/>
                      </a:endParaRPr>
                    </a:p>
                  </a:txBody>
                  <a:tcPr marL="27305" marR="27305"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8722139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EB5C5-90FA-48F0-93D7-C094205563DD}"/>
              </a:ext>
            </a:extLst>
          </p:cNvPr>
          <p:cNvSpPr>
            <a:spLocks noGrp="1"/>
          </p:cNvSpPr>
          <p:nvPr>
            <p:ph type="title"/>
          </p:nvPr>
        </p:nvSpPr>
        <p:spPr/>
        <p:txBody>
          <a:bodyPr/>
          <a:lstStyle/>
          <a:p>
            <a:r>
              <a:rPr lang="en-US" altLang="en-US" dirty="0"/>
              <a:t>Cytokine and CAM Antagonists</a:t>
            </a:r>
            <a:endParaRPr lang="en-US" dirty="0"/>
          </a:p>
        </p:txBody>
      </p:sp>
      <p:graphicFrame>
        <p:nvGraphicFramePr>
          <p:cNvPr id="4" name="Content Placeholder 3">
            <a:extLst>
              <a:ext uri="{FF2B5EF4-FFF2-40B4-BE49-F238E27FC236}">
                <a16:creationId xmlns:a16="http://schemas.microsoft.com/office/drawing/2014/main" id="{2D7B3096-33B4-4C4C-98CD-456E7999C3C5}"/>
              </a:ext>
            </a:extLst>
          </p:cNvPr>
          <p:cNvGraphicFramePr>
            <a:graphicFrameLocks noGrp="1"/>
          </p:cNvGraphicFramePr>
          <p:nvPr>
            <p:ph idx="1"/>
            <p:extLst>
              <p:ext uri="{D42A27DB-BD31-4B8C-83A1-F6EECF244321}">
                <p14:modId xmlns:p14="http://schemas.microsoft.com/office/powerpoint/2010/main" val="1870924524"/>
              </p:ext>
            </p:extLst>
          </p:nvPr>
        </p:nvGraphicFramePr>
        <p:xfrm>
          <a:off x="0" y="763271"/>
          <a:ext cx="9144000" cy="3333445"/>
        </p:xfrm>
        <a:graphic>
          <a:graphicData uri="http://schemas.openxmlformats.org/drawingml/2006/table">
            <a:tbl>
              <a:tblPr firstRow="1" bandRow="1">
                <a:tableStyleId>{5C22544A-7EE6-4342-B048-85BDC9FD1C3A}</a:tableStyleId>
              </a:tblPr>
              <a:tblGrid>
                <a:gridCol w="1463040">
                  <a:extLst>
                    <a:ext uri="{9D8B030D-6E8A-4147-A177-3AD203B41FA5}">
                      <a16:colId xmlns:a16="http://schemas.microsoft.com/office/drawing/2014/main" val="20000"/>
                    </a:ext>
                  </a:extLst>
                </a:gridCol>
                <a:gridCol w="975360">
                  <a:extLst>
                    <a:ext uri="{9D8B030D-6E8A-4147-A177-3AD203B41FA5}">
                      <a16:colId xmlns:a16="http://schemas.microsoft.com/office/drawing/2014/main" val="20001"/>
                    </a:ext>
                  </a:extLst>
                </a:gridCol>
                <a:gridCol w="1146048">
                  <a:extLst>
                    <a:ext uri="{9D8B030D-6E8A-4147-A177-3AD203B41FA5}">
                      <a16:colId xmlns:a16="http://schemas.microsoft.com/office/drawing/2014/main" val="20002"/>
                    </a:ext>
                  </a:extLst>
                </a:gridCol>
                <a:gridCol w="975360">
                  <a:extLst>
                    <a:ext uri="{9D8B030D-6E8A-4147-A177-3AD203B41FA5}">
                      <a16:colId xmlns:a16="http://schemas.microsoft.com/office/drawing/2014/main" val="20003"/>
                    </a:ext>
                  </a:extLst>
                </a:gridCol>
                <a:gridCol w="1146048">
                  <a:extLst>
                    <a:ext uri="{9D8B030D-6E8A-4147-A177-3AD203B41FA5}">
                      <a16:colId xmlns:a16="http://schemas.microsoft.com/office/drawing/2014/main" val="20004"/>
                    </a:ext>
                  </a:extLst>
                </a:gridCol>
                <a:gridCol w="1146048">
                  <a:extLst>
                    <a:ext uri="{9D8B030D-6E8A-4147-A177-3AD203B41FA5}">
                      <a16:colId xmlns:a16="http://schemas.microsoft.com/office/drawing/2014/main" val="20005"/>
                    </a:ext>
                  </a:extLst>
                </a:gridCol>
                <a:gridCol w="1146048">
                  <a:extLst>
                    <a:ext uri="{9D8B030D-6E8A-4147-A177-3AD203B41FA5}">
                      <a16:colId xmlns:a16="http://schemas.microsoft.com/office/drawing/2014/main" val="20006"/>
                    </a:ext>
                  </a:extLst>
                </a:gridCol>
                <a:gridCol w="1146048">
                  <a:extLst>
                    <a:ext uri="{9D8B030D-6E8A-4147-A177-3AD203B41FA5}">
                      <a16:colId xmlns:a16="http://schemas.microsoft.com/office/drawing/2014/main" val="20007"/>
                    </a:ext>
                  </a:extLst>
                </a:gridCol>
              </a:tblGrid>
              <a:tr h="831536">
                <a:tc>
                  <a:txBody>
                    <a:bodyPr/>
                    <a:lstStyle/>
                    <a:p>
                      <a:pPr marL="0" marR="0" algn="ctr">
                        <a:spcBef>
                          <a:spcPts val="200"/>
                        </a:spcBef>
                        <a:spcAft>
                          <a:spcPts val="200"/>
                        </a:spcAft>
                      </a:pPr>
                      <a:r>
                        <a:rPr lang="en-US" sz="1200" b="1" dirty="0">
                          <a:latin typeface="+mj-lt"/>
                          <a:ea typeface="Times New Roman"/>
                          <a:cs typeface="Times New Roman"/>
                        </a:rPr>
                        <a:t>Drug</a:t>
                      </a:r>
                    </a:p>
                  </a:txBody>
                  <a:tcPr marL="27305" marR="27305" marT="0" marB="0" anchor="ctr"/>
                </a:tc>
                <a:tc>
                  <a:txBody>
                    <a:bodyPr/>
                    <a:lstStyle/>
                    <a:p>
                      <a:pPr marL="0" marR="0" algn="ctr">
                        <a:spcBef>
                          <a:spcPts val="200"/>
                        </a:spcBef>
                        <a:spcAft>
                          <a:spcPts val="200"/>
                        </a:spcAft>
                      </a:pPr>
                      <a:r>
                        <a:rPr lang="en-US" sz="1200" b="1" dirty="0">
                          <a:latin typeface="+mj-lt"/>
                          <a:ea typeface="Times New Roman"/>
                          <a:cs typeface="Times New Roman"/>
                        </a:rPr>
                        <a:t>Rheumatoid Arthritis </a:t>
                      </a:r>
                    </a:p>
                  </a:txBody>
                  <a:tcPr marL="27305" marR="27305" marT="0" marB="0" anchor="ctr"/>
                </a:tc>
                <a:tc>
                  <a:txBody>
                    <a:bodyPr/>
                    <a:lstStyle/>
                    <a:p>
                      <a:pPr marL="0" marR="0" algn="ctr">
                        <a:spcBef>
                          <a:spcPts val="200"/>
                        </a:spcBef>
                        <a:spcAft>
                          <a:spcPts val="200"/>
                        </a:spcAft>
                      </a:pPr>
                      <a:r>
                        <a:rPr lang="en-US" sz="1200" b="1" dirty="0">
                          <a:latin typeface="+mj-lt"/>
                          <a:ea typeface="Times New Roman"/>
                          <a:cs typeface="Times New Roman"/>
                        </a:rPr>
                        <a:t>Juvenile Idiopathic Arthritis </a:t>
                      </a:r>
                    </a:p>
                  </a:txBody>
                  <a:tcPr marL="27305" marR="27305" marT="0" marB="0" anchor="ctr"/>
                </a:tc>
                <a:tc>
                  <a:txBody>
                    <a:bodyPr/>
                    <a:lstStyle/>
                    <a:p>
                      <a:pPr marL="0" marR="0" algn="ctr">
                        <a:spcBef>
                          <a:spcPts val="200"/>
                        </a:spcBef>
                        <a:spcAft>
                          <a:spcPts val="200"/>
                        </a:spcAft>
                      </a:pPr>
                      <a:r>
                        <a:rPr lang="en-US" sz="1200" b="1" dirty="0">
                          <a:latin typeface="+mj-lt"/>
                          <a:ea typeface="Times New Roman"/>
                          <a:cs typeface="Times New Roman"/>
                        </a:rPr>
                        <a:t>Ankylosing Spondylitis</a:t>
                      </a:r>
                    </a:p>
                  </a:txBody>
                  <a:tcPr marL="27305" marR="27305" marT="0" marB="0" anchor="ctr"/>
                </a:tc>
                <a:tc>
                  <a:txBody>
                    <a:bodyPr/>
                    <a:lstStyle/>
                    <a:p>
                      <a:pPr marL="0" marR="0" algn="ctr">
                        <a:spcBef>
                          <a:spcPts val="200"/>
                        </a:spcBef>
                        <a:spcAft>
                          <a:spcPts val="200"/>
                        </a:spcAft>
                      </a:pPr>
                      <a:r>
                        <a:rPr lang="en-US" sz="1200" b="1" dirty="0">
                          <a:latin typeface="+mj-lt"/>
                          <a:ea typeface="Times New Roman"/>
                          <a:cs typeface="Times New Roman"/>
                        </a:rPr>
                        <a:t>Plaque Psoriasis</a:t>
                      </a:r>
                    </a:p>
                  </a:txBody>
                  <a:tcPr marL="27305" marR="27305" marT="0" marB="0" anchor="ctr"/>
                </a:tc>
                <a:tc>
                  <a:txBody>
                    <a:bodyPr/>
                    <a:lstStyle/>
                    <a:p>
                      <a:pPr marL="0" marR="0" algn="ctr">
                        <a:spcBef>
                          <a:spcPts val="200"/>
                        </a:spcBef>
                        <a:spcAft>
                          <a:spcPts val="200"/>
                        </a:spcAft>
                      </a:pPr>
                      <a:r>
                        <a:rPr lang="en-US" sz="1200" b="1" dirty="0">
                          <a:latin typeface="+mj-lt"/>
                          <a:ea typeface="Times New Roman"/>
                          <a:cs typeface="Times New Roman"/>
                        </a:rPr>
                        <a:t>Psoriatic Arthritis</a:t>
                      </a:r>
                    </a:p>
                  </a:txBody>
                  <a:tcPr marL="27305" marR="27305" marT="0" marB="0" anchor="ctr"/>
                </a:tc>
                <a:tc>
                  <a:txBody>
                    <a:bodyPr/>
                    <a:lstStyle/>
                    <a:p>
                      <a:pPr marL="0" marR="0" algn="ctr">
                        <a:spcBef>
                          <a:spcPts val="200"/>
                        </a:spcBef>
                        <a:spcAft>
                          <a:spcPts val="200"/>
                        </a:spcAft>
                      </a:pPr>
                      <a:r>
                        <a:rPr lang="en-US" sz="1200" b="1" dirty="0">
                          <a:latin typeface="+mj-lt"/>
                          <a:ea typeface="Times New Roman"/>
                          <a:cs typeface="Times New Roman"/>
                        </a:rPr>
                        <a:t>Crohn’s Disease </a:t>
                      </a:r>
                    </a:p>
                  </a:txBody>
                  <a:tcPr marL="27305" marR="27305" marT="0" marB="0" anchor="ctr"/>
                </a:tc>
                <a:tc>
                  <a:txBody>
                    <a:bodyPr/>
                    <a:lstStyle/>
                    <a:p>
                      <a:pPr marL="0" marR="0" algn="ctr">
                        <a:spcBef>
                          <a:spcPts val="200"/>
                        </a:spcBef>
                        <a:spcAft>
                          <a:spcPts val="200"/>
                        </a:spcAft>
                      </a:pPr>
                      <a:r>
                        <a:rPr lang="en-US" sz="1200" b="1" dirty="0">
                          <a:latin typeface="+mj-lt"/>
                          <a:ea typeface="Times New Roman"/>
                          <a:cs typeface="Times New Roman"/>
                        </a:rPr>
                        <a:t>Ulcerative Colitis</a:t>
                      </a:r>
                    </a:p>
                  </a:txBody>
                  <a:tcPr marL="27305" marR="27305" marT="0" marB="0" anchor="ctr"/>
                </a:tc>
                <a:extLst>
                  <a:ext uri="{0D108BD9-81ED-4DB2-BD59-A6C34878D82A}">
                    <a16:rowId xmlns:a16="http://schemas.microsoft.com/office/drawing/2014/main" val="10000"/>
                  </a:ext>
                </a:extLst>
              </a:tr>
              <a:tr h="273352">
                <a:tc gridSpan="8">
                  <a:txBody>
                    <a:bodyPr/>
                    <a:lstStyle/>
                    <a:p>
                      <a:pPr algn="ctr"/>
                      <a:r>
                        <a:rPr lang="en-US" sz="1200" dirty="0">
                          <a:latin typeface="+mj-lt"/>
                        </a:rPr>
                        <a:t>Other</a:t>
                      </a:r>
                      <a:r>
                        <a:rPr lang="en-US" sz="1200" baseline="0" dirty="0">
                          <a:latin typeface="+mj-lt"/>
                        </a:rPr>
                        <a:t> Biologic Agents</a:t>
                      </a:r>
                      <a:endParaRPr lang="en-US" sz="1200" dirty="0">
                        <a:latin typeface="+mj-lt"/>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530249">
                <a:tc>
                  <a:txBody>
                    <a:bodyPr/>
                    <a:lstStyle/>
                    <a:p>
                      <a:r>
                        <a:rPr lang="en-US" sz="1200" kern="1200" dirty="0">
                          <a:solidFill>
                            <a:schemeClr val="dk1"/>
                          </a:solidFill>
                          <a:effectLst/>
                          <a:latin typeface="+mj-lt"/>
                          <a:ea typeface="+mn-ea"/>
                          <a:cs typeface="Times New Roman" panose="02020603050405020304" pitchFamily="18" charset="0"/>
                        </a:rPr>
                        <a:t>tildrakizumab-asmn (Ilumya™</a:t>
                      </a:r>
                      <a:r>
                        <a:rPr lang="en-US" sz="1200" kern="1200" dirty="0">
                          <a:solidFill>
                            <a:schemeClr val="dk1"/>
                          </a:solidFill>
                          <a:effectLst/>
                          <a:latin typeface="+mj-lt"/>
                          <a:ea typeface="+mn-ea"/>
                          <a:cs typeface="+mn-cs"/>
                        </a:rPr>
                        <a:t>)</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b="1" dirty="0">
                          <a:latin typeface="+mj-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extLst>
                  <a:ext uri="{0D108BD9-81ED-4DB2-BD59-A6C34878D82A}">
                    <a16:rowId xmlns:a16="http://schemas.microsoft.com/office/drawing/2014/main" val="10002"/>
                  </a:ext>
                </a:extLst>
              </a:tr>
              <a:tr h="611825">
                <a:tc>
                  <a:txBody>
                    <a:bodyPr/>
                    <a:lstStyle/>
                    <a:p>
                      <a:pPr marL="0" marR="0">
                        <a:spcBef>
                          <a:spcPts val="200"/>
                        </a:spcBef>
                        <a:spcAft>
                          <a:spcPts val="200"/>
                        </a:spcAft>
                      </a:pPr>
                      <a:r>
                        <a:rPr lang="en-US" sz="1200" dirty="0">
                          <a:latin typeface="+mj-lt"/>
                          <a:ea typeface="Times New Roman"/>
                          <a:cs typeface="Times New Roman"/>
                        </a:rPr>
                        <a:t>tocilizumab</a:t>
                      </a:r>
                      <a:br>
                        <a:rPr lang="en-US" sz="1200" dirty="0">
                          <a:solidFill>
                            <a:srgbClr val="000000"/>
                          </a:solidFill>
                          <a:latin typeface="+mj-lt"/>
                          <a:ea typeface="Times New Roman"/>
                          <a:cs typeface="Times New Roman"/>
                        </a:rPr>
                      </a:br>
                      <a:r>
                        <a:rPr lang="en-US" sz="1200" dirty="0">
                          <a:latin typeface="+mj-lt"/>
                          <a:ea typeface="Times New Roman"/>
                          <a:cs typeface="Times New Roman"/>
                        </a:rPr>
                        <a:t>(Actemra®)</a:t>
                      </a:r>
                    </a:p>
                  </a:txBody>
                  <a:tcPr marL="27305" marR="27305" marT="0" marB="0" anchor="ctr"/>
                </a:tc>
                <a:tc>
                  <a:txBody>
                    <a:bodyPr/>
                    <a:lstStyle/>
                    <a:p>
                      <a:pPr marL="0" marR="0" algn="ctr">
                        <a:spcBef>
                          <a:spcPts val="200"/>
                        </a:spcBef>
                        <a:spcAft>
                          <a:spcPts val="200"/>
                        </a:spcAft>
                      </a:pPr>
                      <a:r>
                        <a:rPr lang="en-US" sz="1200" b="1" dirty="0">
                          <a:latin typeface="+mj-lt"/>
                          <a:ea typeface="Times New Roman"/>
                          <a:cs typeface="Times New Roman"/>
                        </a:rPr>
                        <a:t>X </a:t>
                      </a:r>
                    </a:p>
                  </a:txBody>
                  <a:tcPr marL="27305" marR="27305" marT="0" marB="0" anchor="ctr"/>
                </a:tc>
                <a:tc>
                  <a:txBody>
                    <a:bodyPr/>
                    <a:lstStyle/>
                    <a:p>
                      <a:pPr marL="0" marR="0" algn="ctr">
                        <a:spcBef>
                          <a:spcPts val="200"/>
                        </a:spcBef>
                        <a:spcAft>
                          <a:spcPts val="200"/>
                        </a:spcAft>
                      </a:pPr>
                      <a:r>
                        <a:rPr lang="en-US" sz="1200" b="1" dirty="0">
                          <a:latin typeface="+mj-lt"/>
                          <a:ea typeface="Times New Roman"/>
                          <a:cs typeface="Times New Roman"/>
                        </a:rPr>
                        <a:t>X </a:t>
                      </a:r>
                      <a:br>
                        <a:rPr lang="en-US" sz="1200" b="1" dirty="0">
                          <a:latin typeface="+mj-lt"/>
                          <a:ea typeface="Times New Roman"/>
                          <a:cs typeface="Times New Roman"/>
                        </a:rPr>
                      </a:br>
                      <a:r>
                        <a:rPr lang="en-US" sz="1200" b="1" dirty="0">
                          <a:latin typeface="+mj-lt"/>
                          <a:ea typeface="Times New Roman"/>
                          <a:cs typeface="Times New Roman"/>
                        </a:rPr>
                        <a:t>(≥ 2 years)</a:t>
                      </a:r>
                      <a:br>
                        <a:rPr lang="en-US" sz="1200" b="1" dirty="0">
                          <a:latin typeface="+mj-lt"/>
                          <a:ea typeface="Times New Roman"/>
                          <a:cs typeface="Times New Roman"/>
                        </a:rPr>
                      </a:br>
                      <a:r>
                        <a:rPr lang="en-US" sz="1200" b="1" dirty="0">
                          <a:latin typeface="+mj-lt"/>
                          <a:ea typeface="Times New Roman"/>
                          <a:cs typeface="Times New Roman"/>
                        </a:rPr>
                        <a:t>(IV only)</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extLst>
                  <a:ext uri="{0D108BD9-81ED-4DB2-BD59-A6C34878D82A}">
                    <a16:rowId xmlns:a16="http://schemas.microsoft.com/office/drawing/2014/main" val="1510770482"/>
                  </a:ext>
                </a:extLst>
              </a:tr>
              <a:tr h="530249">
                <a:tc>
                  <a:txBody>
                    <a:bodyPr/>
                    <a:lstStyle/>
                    <a:p>
                      <a:pPr marL="0" marR="0">
                        <a:spcBef>
                          <a:spcPts val="200"/>
                        </a:spcBef>
                        <a:spcAft>
                          <a:spcPts val="200"/>
                        </a:spcAft>
                      </a:pPr>
                      <a:r>
                        <a:rPr lang="en-US" sz="1200" dirty="0">
                          <a:latin typeface="+mj-lt"/>
                          <a:ea typeface="Times New Roman"/>
                          <a:cs typeface="Arial"/>
                        </a:rPr>
                        <a:t>ustekinumab</a:t>
                      </a:r>
                      <a:br>
                        <a:rPr lang="en-US" sz="1200" dirty="0">
                          <a:latin typeface="+mj-lt"/>
                          <a:ea typeface="Times New Roman"/>
                          <a:cs typeface="Times New Roman"/>
                        </a:rPr>
                      </a:br>
                      <a:r>
                        <a:rPr lang="en-US" sz="1200" dirty="0">
                          <a:latin typeface="+mj-lt"/>
                          <a:ea typeface="Times New Roman"/>
                          <a:cs typeface="Arial"/>
                        </a:rPr>
                        <a:t>(Stelara</a:t>
                      </a:r>
                      <a:r>
                        <a:rPr lang="en-US" sz="1200" dirty="0">
                          <a:latin typeface="+mj-lt"/>
                          <a:ea typeface="Times New Roman"/>
                          <a:cs typeface="Times New Roman"/>
                        </a:rPr>
                        <a:t>®</a:t>
                      </a:r>
                      <a:r>
                        <a:rPr lang="en-US" sz="1200" dirty="0">
                          <a:latin typeface="+mj-lt"/>
                          <a:ea typeface="Times New Roman"/>
                          <a:cs typeface="Arial"/>
                        </a:rPr>
                        <a:t>)</a:t>
                      </a:r>
                      <a:endParaRPr lang="en-US" sz="1200" dirty="0">
                        <a:latin typeface="+mj-lt"/>
                        <a:ea typeface="Times New Roman"/>
                        <a:cs typeface="Times New Roman"/>
                      </a:endParaRP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b="1" dirty="0">
                          <a:latin typeface="+mj-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200" b="1" dirty="0">
                          <a:latin typeface="+mj-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200" b="1" dirty="0">
                          <a:latin typeface="+mj-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extLst>
                  <a:ext uri="{0D108BD9-81ED-4DB2-BD59-A6C34878D82A}">
                    <a16:rowId xmlns:a16="http://schemas.microsoft.com/office/drawing/2014/main" val="10003"/>
                  </a:ext>
                </a:extLst>
              </a:tr>
              <a:tr h="555266">
                <a:tc>
                  <a:txBody>
                    <a:bodyPr/>
                    <a:lstStyle/>
                    <a:p>
                      <a:pPr marL="0" marR="0">
                        <a:spcBef>
                          <a:spcPts val="200"/>
                        </a:spcBef>
                        <a:spcAft>
                          <a:spcPts val="200"/>
                        </a:spcAft>
                      </a:pPr>
                      <a:r>
                        <a:rPr lang="en-US" sz="1200" dirty="0">
                          <a:latin typeface="+mj-lt"/>
                          <a:ea typeface="Times New Roman"/>
                          <a:cs typeface="Arial"/>
                        </a:rPr>
                        <a:t>vedolizumab (Entyvio</a:t>
                      </a:r>
                      <a:r>
                        <a:rPr lang="en-US" sz="1200" dirty="0">
                          <a:latin typeface="+mj-lt"/>
                          <a:ea typeface="Times New Roman"/>
                          <a:cs typeface="Times New Roman"/>
                        </a:rPr>
                        <a:t>®</a:t>
                      </a:r>
                      <a:r>
                        <a:rPr lang="en-US" sz="1200" dirty="0">
                          <a:latin typeface="+mj-lt"/>
                          <a:ea typeface="Times New Roman"/>
                          <a:cs typeface="Arial"/>
                        </a:rPr>
                        <a:t>)</a:t>
                      </a:r>
                      <a:endParaRPr lang="en-US" sz="1200" dirty="0">
                        <a:latin typeface="+mj-lt"/>
                        <a:ea typeface="Times New Roman"/>
                        <a:cs typeface="Times New Roman"/>
                      </a:endParaRP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b="1" dirty="0">
                          <a:latin typeface="+mj-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200" b="1" dirty="0">
                          <a:latin typeface="+mj-lt"/>
                          <a:ea typeface="Times New Roman"/>
                          <a:cs typeface="Times New Roman"/>
                        </a:rPr>
                        <a:t>X</a:t>
                      </a:r>
                    </a:p>
                  </a:txBody>
                  <a:tcPr marL="27305" marR="27305"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317289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6AA73-5FF5-4E28-AFD5-2FC862281557}"/>
              </a:ext>
            </a:extLst>
          </p:cNvPr>
          <p:cNvSpPr>
            <a:spLocks noGrp="1"/>
          </p:cNvSpPr>
          <p:nvPr>
            <p:ph type="title"/>
          </p:nvPr>
        </p:nvSpPr>
        <p:spPr/>
        <p:txBody>
          <a:bodyPr/>
          <a:lstStyle/>
          <a:p>
            <a:r>
              <a:rPr lang="en-US" altLang="en-US" dirty="0"/>
              <a:t>Cytokine and CAM Antagonists</a:t>
            </a:r>
            <a:endParaRPr lang="en-US" dirty="0"/>
          </a:p>
        </p:txBody>
      </p:sp>
      <p:graphicFrame>
        <p:nvGraphicFramePr>
          <p:cNvPr id="4" name="Content Placeholder 3">
            <a:extLst>
              <a:ext uri="{FF2B5EF4-FFF2-40B4-BE49-F238E27FC236}">
                <a16:creationId xmlns:a16="http://schemas.microsoft.com/office/drawing/2014/main" id="{3453C519-7F6D-493A-A549-F4AFF420F0AC}"/>
              </a:ext>
            </a:extLst>
          </p:cNvPr>
          <p:cNvGraphicFramePr>
            <a:graphicFrameLocks noGrp="1"/>
          </p:cNvGraphicFramePr>
          <p:nvPr>
            <p:ph idx="1"/>
            <p:extLst>
              <p:ext uri="{D42A27DB-BD31-4B8C-83A1-F6EECF244321}">
                <p14:modId xmlns:p14="http://schemas.microsoft.com/office/powerpoint/2010/main" val="1730150976"/>
              </p:ext>
            </p:extLst>
          </p:nvPr>
        </p:nvGraphicFramePr>
        <p:xfrm>
          <a:off x="0" y="742950"/>
          <a:ext cx="9144000" cy="3922001"/>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tblGrid>
              <a:tr h="680582">
                <a:tc>
                  <a:txBody>
                    <a:bodyPr/>
                    <a:lstStyle/>
                    <a:p>
                      <a:pPr marL="0" marR="0" algn="ctr">
                        <a:spcBef>
                          <a:spcPts val="200"/>
                        </a:spcBef>
                        <a:spcAft>
                          <a:spcPts val="200"/>
                        </a:spcAft>
                      </a:pPr>
                      <a:r>
                        <a:rPr lang="en-US" sz="1200" b="1" dirty="0">
                          <a:latin typeface="+mj-lt"/>
                          <a:ea typeface="Times New Roman"/>
                          <a:cs typeface="Times New Roman"/>
                        </a:rPr>
                        <a:t>Drug</a:t>
                      </a:r>
                    </a:p>
                  </a:txBody>
                  <a:tcPr marL="27305" marR="27305" marT="0" marB="0" anchor="ctr"/>
                </a:tc>
                <a:tc>
                  <a:txBody>
                    <a:bodyPr/>
                    <a:lstStyle/>
                    <a:p>
                      <a:pPr marL="0" marR="0" algn="ctr">
                        <a:spcBef>
                          <a:spcPts val="200"/>
                        </a:spcBef>
                        <a:spcAft>
                          <a:spcPts val="200"/>
                        </a:spcAft>
                      </a:pPr>
                      <a:r>
                        <a:rPr lang="en-US" sz="1200" b="1" dirty="0">
                          <a:latin typeface="+mj-lt"/>
                          <a:ea typeface="Times New Roman"/>
                          <a:cs typeface="Times New Roman"/>
                        </a:rPr>
                        <a:t>Rheumatoid Arthritis </a:t>
                      </a:r>
                    </a:p>
                  </a:txBody>
                  <a:tcPr marL="27305" marR="27305" marT="0" marB="0" anchor="ctr"/>
                </a:tc>
                <a:tc>
                  <a:txBody>
                    <a:bodyPr/>
                    <a:lstStyle/>
                    <a:p>
                      <a:pPr marL="0" marR="0" algn="ctr">
                        <a:spcBef>
                          <a:spcPts val="200"/>
                        </a:spcBef>
                        <a:spcAft>
                          <a:spcPts val="200"/>
                        </a:spcAft>
                      </a:pPr>
                      <a:r>
                        <a:rPr lang="en-US" sz="1200" b="1" dirty="0">
                          <a:latin typeface="+mj-lt"/>
                          <a:ea typeface="Times New Roman"/>
                          <a:cs typeface="Times New Roman"/>
                        </a:rPr>
                        <a:t>Juvenile Idiopathic Arthritis </a:t>
                      </a:r>
                    </a:p>
                  </a:txBody>
                  <a:tcPr marL="27305" marR="27305" marT="0" marB="0" anchor="ctr"/>
                </a:tc>
                <a:tc>
                  <a:txBody>
                    <a:bodyPr/>
                    <a:lstStyle/>
                    <a:p>
                      <a:pPr marL="0" marR="0" algn="ctr">
                        <a:spcBef>
                          <a:spcPts val="200"/>
                        </a:spcBef>
                        <a:spcAft>
                          <a:spcPts val="200"/>
                        </a:spcAft>
                      </a:pPr>
                      <a:r>
                        <a:rPr lang="en-US" sz="1200" b="1" dirty="0">
                          <a:latin typeface="+mj-lt"/>
                          <a:ea typeface="Times New Roman"/>
                          <a:cs typeface="Times New Roman"/>
                        </a:rPr>
                        <a:t>Ankylosing Spondylitis</a:t>
                      </a:r>
                      <a:br>
                        <a:rPr lang="en-US" sz="1200" b="1" dirty="0">
                          <a:latin typeface="+mj-lt"/>
                          <a:ea typeface="Times New Roman"/>
                          <a:cs typeface="Times New Roman"/>
                        </a:rPr>
                      </a:br>
                      <a:endParaRPr lang="en-US" sz="1200" b="1" dirty="0">
                        <a:latin typeface="+mj-lt"/>
                        <a:ea typeface="Times New Roman"/>
                        <a:cs typeface="Times New Roman"/>
                      </a:endParaRPr>
                    </a:p>
                  </a:txBody>
                  <a:tcPr marL="27305" marR="27305" marT="0" marB="0" anchor="ctr"/>
                </a:tc>
                <a:tc>
                  <a:txBody>
                    <a:bodyPr/>
                    <a:lstStyle/>
                    <a:p>
                      <a:pPr marL="0" marR="0" algn="ctr">
                        <a:spcBef>
                          <a:spcPts val="200"/>
                        </a:spcBef>
                        <a:spcAft>
                          <a:spcPts val="200"/>
                        </a:spcAft>
                      </a:pPr>
                      <a:r>
                        <a:rPr lang="en-US" sz="1200" b="1" dirty="0">
                          <a:latin typeface="+mj-lt"/>
                          <a:ea typeface="Times New Roman"/>
                          <a:cs typeface="Times New Roman"/>
                        </a:rPr>
                        <a:t>Plaque Psoriasis</a:t>
                      </a:r>
                    </a:p>
                  </a:txBody>
                  <a:tcPr marL="27305" marR="27305" marT="0" marB="0" anchor="ctr"/>
                </a:tc>
                <a:tc>
                  <a:txBody>
                    <a:bodyPr/>
                    <a:lstStyle/>
                    <a:p>
                      <a:pPr marL="0" marR="0" algn="ctr">
                        <a:spcBef>
                          <a:spcPts val="200"/>
                        </a:spcBef>
                        <a:spcAft>
                          <a:spcPts val="200"/>
                        </a:spcAft>
                      </a:pPr>
                      <a:r>
                        <a:rPr lang="en-US" sz="1200" b="1" dirty="0">
                          <a:latin typeface="+mj-lt"/>
                          <a:ea typeface="Times New Roman"/>
                          <a:cs typeface="Times New Roman"/>
                        </a:rPr>
                        <a:t>Psoriatic Arthritis</a:t>
                      </a:r>
                      <a:br>
                        <a:rPr lang="en-US" sz="1200" b="1" dirty="0">
                          <a:latin typeface="+mj-lt"/>
                          <a:ea typeface="Times New Roman"/>
                          <a:cs typeface="Times New Roman"/>
                        </a:rPr>
                      </a:br>
                      <a:endParaRPr lang="en-US" sz="1200" b="1" dirty="0">
                        <a:latin typeface="+mj-lt"/>
                        <a:ea typeface="Times New Roman"/>
                        <a:cs typeface="Times New Roman"/>
                      </a:endParaRPr>
                    </a:p>
                  </a:txBody>
                  <a:tcPr marL="27305" marR="27305" marT="0" marB="0" anchor="ctr"/>
                </a:tc>
                <a:tc>
                  <a:txBody>
                    <a:bodyPr/>
                    <a:lstStyle/>
                    <a:p>
                      <a:pPr marL="0" marR="0" algn="ctr">
                        <a:spcBef>
                          <a:spcPts val="200"/>
                        </a:spcBef>
                        <a:spcAft>
                          <a:spcPts val="200"/>
                        </a:spcAft>
                      </a:pPr>
                      <a:r>
                        <a:rPr lang="en-US" sz="1200" b="1" dirty="0">
                          <a:latin typeface="+mj-lt"/>
                          <a:ea typeface="Times New Roman"/>
                          <a:cs typeface="Times New Roman"/>
                        </a:rPr>
                        <a:t>Crohn’s Disease </a:t>
                      </a:r>
                      <a:br>
                        <a:rPr lang="en-US" sz="1200" b="1" dirty="0">
                          <a:latin typeface="+mj-lt"/>
                          <a:ea typeface="Times New Roman"/>
                          <a:cs typeface="Times New Roman"/>
                        </a:rPr>
                      </a:br>
                      <a:endParaRPr lang="en-US" sz="1200" b="1" dirty="0">
                        <a:latin typeface="+mj-lt"/>
                        <a:ea typeface="Times New Roman"/>
                        <a:cs typeface="Times New Roman"/>
                      </a:endParaRPr>
                    </a:p>
                  </a:txBody>
                  <a:tcPr marL="27305" marR="27305" marT="0" marB="0" anchor="ctr"/>
                </a:tc>
                <a:tc>
                  <a:txBody>
                    <a:bodyPr/>
                    <a:lstStyle/>
                    <a:p>
                      <a:pPr marL="0" marR="0" algn="ctr">
                        <a:spcBef>
                          <a:spcPts val="200"/>
                        </a:spcBef>
                        <a:spcAft>
                          <a:spcPts val="200"/>
                        </a:spcAft>
                      </a:pPr>
                      <a:r>
                        <a:rPr lang="en-US" sz="1200" b="1" dirty="0">
                          <a:latin typeface="+mj-lt"/>
                          <a:ea typeface="Times New Roman"/>
                          <a:cs typeface="Times New Roman"/>
                        </a:rPr>
                        <a:t>Ulcerative Colitis</a:t>
                      </a:r>
                    </a:p>
                    <a:p>
                      <a:pPr marL="0" marR="0" algn="ctr">
                        <a:spcBef>
                          <a:spcPts val="200"/>
                        </a:spcBef>
                        <a:spcAft>
                          <a:spcPts val="200"/>
                        </a:spcAft>
                      </a:pPr>
                      <a:r>
                        <a:rPr lang="en-US" sz="1200" b="1" dirty="0">
                          <a:latin typeface="+mj-lt"/>
                          <a:ea typeface="Times New Roman"/>
                          <a:cs typeface="Times New Roman"/>
                        </a:rPr>
                        <a:t> </a:t>
                      </a:r>
                    </a:p>
                  </a:txBody>
                  <a:tcPr marL="27305" marR="27305" marT="0" marB="0" anchor="ctr"/>
                </a:tc>
                <a:extLst>
                  <a:ext uri="{0D108BD9-81ED-4DB2-BD59-A6C34878D82A}">
                    <a16:rowId xmlns:a16="http://schemas.microsoft.com/office/drawing/2014/main" val="10000"/>
                  </a:ext>
                </a:extLst>
              </a:tr>
              <a:tr h="267698">
                <a:tc gridSpan="8">
                  <a:txBody>
                    <a:bodyPr/>
                    <a:lstStyle/>
                    <a:p>
                      <a:pPr algn="ctr"/>
                      <a:r>
                        <a:rPr lang="en-US" sz="1200" dirty="0">
                          <a:latin typeface="+mj-lt"/>
                        </a:rPr>
                        <a:t>Non-Biologic Agents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562579">
                <a:tc>
                  <a:txBody>
                    <a:bodyPr/>
                    <a:lstStyle/>
                    <a:p>
                      <a:pPr marL="0" marR="0">
                        <a:spcBef>
                          <a:spcPts val="200"/>
                        </a:spcBef>
                        <a:spcAft>
                          <a:spcPts val="200"/>
                        </a:spcAft>
                      </a:pPr>
                      <a:r>
                        <a:rPr lang="en-US" sz="1200" dirty="0" err="1">
                          <a:highlight>
                            <a:srgbClr val="00FFFF"/>
                          </a:highlight>
                          <a:latin typeface="+mj-lt"/>
                          <a:ea typeface="Times New Roman"/>
                          <a:cs typeface="Times New Roman"/>
                        </a:rPr>
                        <a:t>abrocitinib</a:t>
                      </a:r>
                      <a:r>
                        <a:rPr lang="en-US" sz="1200" dirty="0">
                          <a:highlight>
                            <a:srgbClr val="00FFFF"/>
                          </a:highlight>
                          <a:latin typeface="+mj-lt"/>
                          <a:ea typeface="Times New Roman"/>
                          <a:cs typeface="Times New Roman"/>
                        </a:rPr>
                        <a:t> (</a:t>
                      </a:r>
                      <a:r>
                        <a:rPr lang="en-US" sz="1200" dirty="0" err="1">
                          <a:highlight>
                            <a:srgbClr val="00FFFF"/>
                          </a:highlight>
                          <a:latin typeface="+mj-lt"/>
                          <a:ea typeface="Times New Roman"/>
                          <a:cs typeface="Times New Roman"/>
                        </a:rPr>
                        <a:t>Cibinqo</a:t>
                      </a:r>
                      <a:r>
                        <a:rPr lang="en-US" sz="1200" kern="1200" dirty="0">
                          <a:solidFill>
                            <a:schemeClr val="dk1"/>
                          </a:solidFill>
                          <a:highlight>
                            <a:srgbClr val="00FFFF"/>
                          </a:highlight>
                          <a:latin typeface="+mn-lt"/>
                          <a:ea typeface="Times New Roman"/>
                          <a:cs typeface="Times New Roman"/>
                        </a:rPr>
                        <a:t>™</a:t>
                      </a:r>
                      <a:r>
                        <a:rPr lang="en-US" sz="1200" dirty="0">
                          <a:highlight>
                            <a:srgbClr val="00FFFF"/>
                          </a:highlight>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extLst>
                  <a:ext uri="{0D108BD9-81ED-4DB2-BD59-A6C34878D82A}">
                    <a16:rowId xmlns:a16="http://schemas.microsoft.com/office/drawing/2014/main" val="3864677151"/>
                  </a:ext>
                </a:extLst>
              </a:tr>
              <a:tr h="562579">
                <a:tc>
                  <a:txBody>
                    <a:bodyPr/>
                    <a:lstStyle/>
                    <a:p>
                      <a:pPr marL="0" marR="0">
                        <a:spcBef>
                          <a:spcPts val="200"/>
                        </a:spcBef>
                        <a:spcAft>
                          <a:spcPts val="200"/>
                        </a:spcAft>
                      </a:pPr>
                      <a:r>
                        <a:rPr lang="en-US" sz="1200" dirty="0">
                          <a:latin typeface="+mj-lt"/>
                          <a:ea typeface="Times New Roman"/>
                          <a:cs typeface="Times New Roman"/>
                        </a:rPr>
                        <a:t>apremilast (Otezla®)</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b="1" dirty="0">
                          <a:latin typeface="+mj-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200" b="1" dirty="0">
                          <a:latin typeface="+mj-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extLst>
                  <a:ext uri="{0D108BD9-81ED-4DB2-BD59-A6C34878D82A}">
                    <a16:rowId xmlns:a16="http://schemas.microsoft.com/office/drawing/2014/main" val="10002"/>
                  </a:ext>
                </a:extLst>
              </a:tr>
              <a:tr h="562579">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200" kern="1200" dirty="0">
                          <a:solidFill>
                            <a:schemeClr val="dk1"/>
                          </a:solidFill>
                          <a:effectLst/>
                          <a:latin typeface="+mj-lt"/>
                          <a:ea typeface="+mn-ea"/>
                          <a:cs typeface="Times New Roman" panose="02020603050405020304" pitchFamily="18" charset="0"/>
                        </a:rPr>
                        <a:t>baricitinib</a:t>
                      </a:r>
                      <a:r>
                        <a:rPr lang="en-US" sz="1200" kern="1200" baseline="30000" dirty="0">
                          <a:solidFill>
                            <a:schemeClr val="dk1"/>
                          </a:solidFill>
                          <a:effectLst/>
                          <a:latin typeface="+mj-lt"/>
                          <a:ea typeface="+mn-ea"/>
                          <a:cs typeface="Times New Roman" panose="02020603050405020304" pitchFamily="18" charset="0"/>
                        </a:rPr>
                        <a:t>r</a:t>
                      </a:r>
                      <a:r>
                        <a:rPr lang="en-US" sz="1200" kern="1200" dirty="0">
                          <a:solidFill>
                            <a:schemeClr val="dk1"/>
                          </a:solidFill>
                          <a:effectLst/>
                          <a:latin typeface="+mj-lt"/>
                          <a:ea typeface="+mn-ea"/>
                          <a:cs typeface="Times New Roman" panose="02020603050405020304" pitchFamily="18" charset="0"/>
                        </a:rPr>
                        <a:t> (Olumiant®)</a:t>
                      </a:r>
                      <a:endParaRPr lang="en-US" sz="1200" dirty="0">
                        <a:latin typeface="+mj-lt"/>
                        <a:ea typeface="Times New Roman"/>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b="1"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b="1"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extLst>
                  <a:ext uri="{0D108BD9-81ED-4DB2-BD59-A6C34878D82A}">
                    <a16:rowId xmlns:a16="http://schemas.microsoft.com/office/drawing/2014/main" val="1318410132"/>
                  </a:ext>
                </a:extLst>
              </a:tr>
              <a:tr h="639681">
                <a:tc>
                  <a:txBody>
                    <a:bodyPr/>
                    <a:lstStyle/>
                    <a:p>
                      <a:pPr marL="0" marR="0">
                        <a:spcBef>
                          <a:spcPts val="200"/>
                        </a:spcBef>
                        <a:spcAft>
                          <a:spcPts val="200"/>
                        </a:spcAft>
                      </a:pPr>
                      <a:r>
                        <a:rPr lang="en-US" sz="1200" dirty="0">
                          <a:latin typeface="+mj-lt"/>
                          <a:ea typeface="Times New Roman"/>
                          <a:cs typeface="Times New Roman"/>
                        </a:rPr>
                        <a:t>tofacitinib</a:t>
                      </a:r>
                      <a:br>
                        <a:rPr lang="en-US" sz="1200" dirty="0">
                          <a:latin typeface="+mj-lt"/>
                          <a:ea typeface="Times New Roman"/>
                          <a:cs typeface="Times New Roman"/>
                        </a:rPr>
                      </a:br>
                      <a:r>
                        <a:rPr lang="en-US" sz="1200" dirty="0">
                          <a:latin typeface="+mj-lt"/>
                          <a:ea typeface="Times New Roman"/>
                          <a:cs typeface="Times New Roman"/>
                        </a:rPr>
                        <a:t>(Xeljanz®, Xeljanz XR®)</a:t>
                      </a:r>
                    </a:p>
                  </a:txBody>
                  <a:tcPr marL="27305" marR="27305" marT="0" marB="0" anchor="ctr"/>
                </a:tc>
                <a:tc>
                  <a:txBody>
                    <a:bodyPr/>
                    <a:lstStyle/>
                    <a:p>
                      <a:pPr marL="0" marR="0" algn="ctr">
                        <a:spcBef>
                          <a:spcPts val="200"/>
                        </a:spcBef>
                        <a:spcAft>
                          <a:spcPts val="200"/>
                        </a:spcAft>
                      </a:pPr>
                      <a:r>
                        <a:rPr lang="en-US" sz="1200" b="1" dirty="0">
                          <a:latin typeface="+mj-lt"/>
                          <a:ea typeface="Times New Roman"/>
                          <a:cs typeface="Times New Roman"/>
                        </a:rPr>
                        <a:t>X</a:t>
                      </a:r>
                    </a:p>
                  </a:txBody>
                  <a:tcPr marL="27305" marR="27305" marT="0" marB="0" anchor="ctr"/>
                </a:tc>
                <a:tc>
                  <a:txBody>
                    <a:bodyPr/>
                    <a:lstStyle/>
                    <a:p>
                      <a:pPr algn="ctr"/>
                      <a:r>
                        <a:rPr lang="en-US" sz="1100" b="0" i="0" u="none" strike="noStrike" kern="1200" baseline="0" dirty="0">
                          <a:solidFill>
                            <a:schemeClr val="dk1"/>
                          </a:solidFill>
                          <a:latin typeface="+mn-lt"/>
                          <a:ea typeface="+mn-ea"/>
                          <a:cs typeface="+mn-cs"/>
                        </a:rPr>
                        <a:t>X (≥ 2 years) </a:t>
                      </a:r>
                      <a:r>
                        <a:rPr lang="en-US" sz="1800" b="0" i="0" u="none" strike="noStrike" kern="1200" baseline="0" dirty="0">
                          <a:solidFill>
                            <a:schemeClr val="dk1"/>
                          </a:solidFill>
                          <a:latin typeface="+mn-lt"/>
                          <a:ea typeface="+mn-ea"/>
                          <a:cs typeface="+mn-cs"/>
                        </a:rPr>
                        <a:t>	</a:t>
                      </a:r>
                    </a:p>
                  </a:txBody>
                  <a:tcPr marL="27305" marR="27305" marT="0" marB="0" anchor="ctr"/>
                </a:tc>
                <a:tc>
                  <a:txBody>
                    <a:bodyPr/>
                    <a:lstStyle/>
                    <a:p>
                      <a:pPr marL="0" marR="0" algn="ctr">
                        <a:spcBef>
                          <a:spcPts val="200"/>
                        </a:spcBef>
                        <a:spcAft>
                          <a:spcPts val="200"/>
                        </a:spcAft>
                      </a:pPr>
                      <a:r>
                        <a:rPr lang="en-US" sz="1200" b="1" kern="1200" dirty="0">
                          <a:solidFill>
                            <a:schemeClr val="dk1"/>
                          </a:solidFill>
                          <a:highlight>
                            <a:srgbClr val="00FFFF"/>
                          </a:highlight>
                          <a:latin typeface="+mn-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extLst>
                  <a:ext uri="{0D108BD9-81ED-4DB2-BD59-A6C34878D82A}">
                    <a16:rowId xmlns:a16="http://schemas.microsoft.com/office/drawing/2014/main" val="10003"/>
                  </a:ext>
                </a:extLst>
              </a:tr>
              <a:tr h="639681">
                <a:tc>
                  <a:txBody>
                    <a:bodyPr/>
                    <a:lstStyle/>
                    <a:p>
                      <a:pPr marL="0" marR="0">
                        <a:spcBef>
                          <a:spcPts val="200"/>
                        </a:spcBef>
                        <a:spcAft>
                          <a:spcPts val="200"/>
                        </a:spcAft>
                      </a:pPr>
                      <a:r>
                        <a:rPr lang="en-US" sz="1200" dirty="0">
                          <a:latin typeface="+mj-lt"/>
                          <a:ea typeface="Times New Roman"/>
                          <a:cs typeface="Times New Roman"/>
                        </a:rPr>
                        <a:t>upadacitinib (Rinvoq™)</a:t>
                      </a:r>
                    </a:p>
                  </a:txBody>
                  <a:tcPr marL="27305" marR="27305" marT="0" marB="0" anchor="ctr"/>
                </a:tc>
                <a:tc>
                  <a:txBody>
                    <a:bodyPr/>
                    <a:lstStyle/>
                    <a:p>
                      <a:pPr marL="0" marR="0" algn="ctr">
                        <a:spcBef>
                          <a:spcPts val="200"/>
                        </a:spcBef>
                        <a:spcAft>
                          <a:spcPts val="200"/>
                        </a:spcAft>
                      </a:pPr>
                      <a:r>
                        <a:rPr lang="en-US" sz="1200" b="1" dirty="0">
                          <a:latin typeface="+mj-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tc>
                  <a:txBody>
                    <a:bodyPr/>
                    <a:lstStyle/>
                    <a:p>
                      <a:pPr algn="ctr"/>
                      <a:r>
                        <a:rPr lang="en-US" sz="1200" b="1" kern="1200" dirty="0">
                          <a:solidFill>
                            <a:schemeClr val="dk1"/>
                          </a:solidFill>
                          <a:latin typeface="+mn-lt"/>
                          <a:ea typeface="+mn-ea"/>
                          <a:cs typeface="Times New Roman"/>
                        </a:rPr>
                        <a:t>            </a:t>
                      </a:r>
                      <a:r>
                        <a:rPr lang="en-US" sz="1200" b="1" kern="1200" dirty="0">
                          <a:solidFill>
                            <a:schemeClr val="dk1"/>
                          </a:solidFill>
                          <a:highlight>
                            <a:srgbClr val="00FFFF"/>
                          </a:highlight>
                          <a:latin typeface="+mn-lt"/>
                          <a:ea typeface="+mn-ea"/>
                          <a:cs typeface="Times New Roman"/>
                        </a:rPr>
                        <a:t> X</a:t>
                      </a:r>
                      <a:r>
                        <a:rPr lang="en-US" sz="1800" b="0" i="0" u="none" strike="noStrike" kern="1200" baseline="0" dirty="0">
                          <a:solidFill>
                            <a:schemeClr val="dk1"/>
                          </a:solidFill>
                          <a:latin typeface="+mn-lt"/>
                          <a:ea typeface="+mn-ea"/>
                          <a:cs typeface="+mn-cs"/>
                        </a:rPr>
                        <a:t>	</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b="1" kern="1200" dirty="0">
                          <a:solidFill>
                            <a:schemeClr val="dk1"/>
                          </a:solidFill>
                          <a:highlight>
                            <a:srgbClr val="00FFFF"/>
                          </a:highlight>
                          <a:latin typeface="+mn-lt"/>
                          <a:ea typeface="Times New Roman"/>
                          <a:cs typeface="Times New Roman"/>
                        </a:rPr>
                        <a:t>X</a:t>
                      </a:r>
                    </a:p>
                  </a:txBody>
                  <a:tcPr marL="27305" marR="27305" marT="0" marB="0" anchor="ctr"/>
                </a:tc>
                <a:extLst>
                  <a:ext uri="{0D108BD9-81ED-4DB2-BD59-A6C34878D82A}">
                    <a16:rowId xmlns:a16="http://schemas.microsoft.com/office/drawing/2014/main" val="3531447955"/>
                  </a:ext>
                </a:extLst>
              </a:tr>
            </a:tbl>
          </a:graphicData>
        </a:graphic>
      </p:graphicFrame>
    </p:spTree>
    <p:extLst>
      <p:ext uri="{BB962C8B-B14F-4D97-AF65-F5344CB8AC3E}">
        <p14:creationId xmlns:p14="http://schemas.microsoft.com/office/powerpoint/2010/main" val="28279126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F2A30-7259-4936-807A-95A7FD95D0D5}"/>
              </a:ext>
            </a:extLst>
          </p:cNvPr>
          <p:cNvSpPr>
            <a:spLocks noGrp="1"/>
          </p:cNvSpPr>
          <p:nvPr>
            <p:ph type="title"/>
          </p:nvPr>
        </p:nvSpPr>
        <p:spPr/>
        <p:txBody>
          <a:bodyPr/>
          <a:lstStyle/>
          <a:p>
            <a:r>
              <a:rPr lang="en-US" altLang="en-US" dirty="0"/>
              <a:t>Cytokine and CAM Antagonists</a:t>
            </a:r>
            <a:endParaRPr lang="en-US" dirty="0"/>
          </a:p>
        </p:txBody>
      </p:sp>
      <p:sp>
        <p:nvSpPr>
          <p:cNvPr id="3" name="Content Placeholder 2">
            <a:extLst>
              <a:ext uri="{FF2B5EF4-FFF2-40B4-BE49-F238E27FC236}">
                <a16:creationId xmlns:a16="http://schemas.microsoft.com/office/drawing/2014/main" id="{76AE1166-D997-460B-AE5D-F78AD0E5D106}"/>
              </a:ext>
            </a:extLst>
          </p:cNvPr>
          <p:cNvSpPr>
            <a:spLocks noGrp="1"/>
          </p:cNvSpPr>
          <p:nvPr>
            <p:ph idx="1"/>
          </p:nvPr>
        </p:nvSpPr>
        <p:spPr>
          <a:xfrm>
            <a:off x="152400" y="992888"/>
            <a:ext cx="8763000" cy="3560061"/>
          </a:xfrm>
        </p:spPr>
        <p:txBody>
          <a:bodyPr/>
          <a:lstStyle/>
          <a:p>
            <a:r>
              <a:rPr lang="en-US" sz="1800" dirty="0">
                <a:solidFill>
                  <a:srgbClr val="000000"/>
                </a:solidFill>
              </a:rPr>
              <a:t>Cytokines and cell adhesion molecules (CAMs) have indications for use in rheumatoid arthritis (RA), plaque psoriasis, psoriatic arthritis, Crohn’s disease, ankylosing spondylitis (AS), idiopathic Juvenile Arthritis (JIA), </a:t>
            </a:r>
            <a:r>
              <a:rPr lang="en-US" sz="1800" u="none" strike="noStrike" baseline="0" dirty="0">
                <a:solidFill>
                  <a:srgbClr val="000000"/>
                </a:solidFill>
                <a:latin typeface="Calibri" panose="020F0502020204030204" pitchFamily="34" charset="0"/>
              </a:rPr>
              <a:t>Adult-Onset Still’s Disease (AOSD)</a:t>
            </a:r>
            <a:r>
              <a:rPr lang="en-US" sz="1800" b="1" i="1" u="none" strike="noStrike" baseline="0" dirty="0">
                <a:solidFill>
                  <a:srgbClr val="000000"/>
                </a:solidFill>
                <a:latin typeface="Calibri" panose="020F0502020204030204" pitchFamily="34" charset="0"/>
              </a:rPr>
              <a:t>, </a:t>
            </a:r>
            <a:r>
              <a:rPr lang="en-US" sz="1800" dirty="0">
                <a:solidFill>
                  <a:srgbClr val="000000"/>
                </a:solidFill>
              </a:rPr>
              <a:t>and nonradiographic axial spondylarthritis (nr-axSpA),  as well as other disease states</a:t>
            </a:r>
          </a:p>
          <a:p>
            <a:r>
              <a:rPr lang="en-US" sz="1800" dirty="0">
                <a:solidFill>
                  <a:srgbClr val="000000"/>
                </a:solidFill>
              </a:rPr>
              <a:t>For many disease states, including rheumatoid arthritis there is no evidence for using one tumor necrosis factor (TNF) antagonist over another</a:t>
            </a:r>
          </a:p>
          <a:p>
            <a:r>
              <a:rPr lang="en-US" sz="1800" dirty="0">
                <a:solidFill>
                  <a:srgbClr val="000000"/>
                </a:solidFill>
              </a:rPr>
              <a:t>There is no evidence that any one TNF antagonist is more effective than any other for the treatment of RA or AS</a:t>
            </a:r>
          </a:p>
          <a:p>
            <a:r>
              <a:rPr lang="en-US" sz="1800" dirty="0">
                <a:solidFill>
                  <a:srgbClr val="000000"/>
                </a:solidFill>
              </a:rPr>
              <a:t>In general, there is no indication of a specific ‘first choice’ for treatment in many of the targeted diseases so secondary indicators such as adverse reactions and cost may be considered</a:t>
            </a:r>
          </a:p>
          <a:p>
            <a:r>
              <a:rPr lang="en-US" sz="1800" dirty="0">
                <a:solidFill>
                  <a:srgbClr val="000000"/>
                </a:solidFill>
              </a:rPr>
              <a:t>Many of the guideline documents do not include some of the newer agents </a:t>
            </a:r>
          </a:p>
          <a:p>
            <a:endParaRPr lang="en-US" sz="1800" b="1" dirty="0"/>
          </a:p>
        </p:txBody>
      </p:sp>
    </p:spTree>
    <p:extLst>
      <p:ext uri="{BB962C8B-B14F-4D97-AF65-F5344CB8AC3E}">
        <p14:creationId xmlns:p14="http://schemas.microsoft.com/office/powerpoint/2010/main" val="9045134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C3493-7B6E-4190-AC05-831311DE4016}"/>
              </a:ext>
            </a:extLst>
          </p:cNvPr>
          <p:cNvSpPr>
            <a:spLocks noGrp="1"/>
          </p:cNvSpPr>
          <p:nvPr>
            <p:ph type="title"/>
          </p:nvPr>
        </p:nvSpPr>
        <p:spPr/>
        <p:txBody>
          <a:bodyPr/>
          <a:lstStyle/>
          <a:p>
            <a:r>
              <a:rPr lang="en-US" sz="3200" dirty="0" err="1">
                <a:latin typeface="Calibri" panose="020F0502020204030204" pitchFamily="34" charset="0"/>
              </a:rPr>
              <a:t>Cibinqo</a:t>
            </a:r>
            <a:r>
              <a:rPr lang="en-US" sz="3200" dirty="0">
                <a:latin typeface="Calibri" panose="020F0502020204030204" pitchFamily="34" charset="0"/>
              </a:rPr>
              <a:t> (</a:t>
            </a:r>
            <a:r>
              <a:rPr lang="en-US" sz="3200" dirty="0" err="1">
                <a:latin typeface="Calibri" panose="020F0502020204030204" pitchFamily="34" charset="0"/>
              </a:rPr>
              <a:t>abrocitinib</a:t>
            </a:r>
            <a:r>
              <a:rPr lang="en-US" sz="3200" dirty="0">
                <a:latin typeface="Calibri" panose="020F0502020204030204" pitchFamily="34" charset="0"/>
              </a:rPr>
              <a:t>)</a:t>
            </a:r>
            <a:endParaRPr lang="en-US" dirty="0"/>
          </a:p>
        </p:txBody>
      </p:sp>
      <p:sp>
        <p:nvSpPr>
          <p:cNvPr id="3" name="Content Placeholder 2">
            <a:extLst>
              <a:ext uri="{FF2B5EF4-FFF2-40B4-BE49-F238E27FC236}">
                <a16:creationId xmlns:a16="http://schemas.microsoft.com/office/drawing/2014/main" id="{F84ABA98-6882-4123-914A-27E1B2EC945E}"/>
              </a:ext>
            </a:extLst>
          </p:cNvPr>
          <p:cNvSpPr>
            <a:spLocks noGrp="1"/>
          </p:cNvSpPr>
          <p:nvPr>
            <p:ph idx="1"/>
          </p:nvPr>
        </p:nvSpPr>
        <p:spPr>
          <a:xfrm>
            <a:off x="421640" y="992888"/>
            <a:ext cx="8229600" cy="3483861"/>
          </a:xfrm>
        </p:spPr>
        <p:txBody>
          <a:bodyPr/>
          <a:lstStyle/>
          <a:p>
            <a:pPr fontAlgn="base">
              <a:spcBef>
                <a:spcPts val="0"/>
              </a:spcBef>
              <a:buClr>
                <a:srgbClr val="000000"/>
              </a:buClr>
            </a:pPr>
            <a:r>
              <a:rPr lang="en-US" sz="1800" dirty="0" err="1">
                <a:latin typeface="Calibri" panose="020F0502020204030204" pitchFamily="34" charset="0"/>
              </a:rPr>
              <a:t>Cibinqo</a:t>
            </a:r>
            <a:r>
              <a:rPr lang="en-US" sz="1800" dirty="0">
                <a:latin typeface="Calibri" panose="020F0502020204030204" pitchFamily="34" charset="0"/>
              </a:rPr>
              <a:t> (</a:t>
            </a:r>
            <a:r>
              <a:rPr lang="en-US" sz="1800" dirty="0" err="1">
                <a:latin typeface="Calibri" panose="020F0502020204030204" pitchFamily="34" charset="0"/>
              </a:rPr>
              <a:t>abrocitinib</a:t>
            </a:r>
            <a:r>
              <a:rPr lang="en-US" sz="1800" dirty="0">
                <a:latin typeface="Calibri" panose="020F0502020204030204" pitchFamily="34" charset="0"/>
              </a:rPr>
              <a:t>), a JAK inhibitor, is indicated for the treatment of adults with refractory, moderate-to-severe atopic dermatitis whose disease is not adequately controlled with other systemic drug products, including biologics, or when use of those therapies is inadvisable.  </a:t>
            </a:r>
          </a:p>
          <a:p>
            <a:pPr fontAlgn="base">
              <a:spcBef>
                <a:spcPts val="0"/>
              </a:spcBef>
              <a:buClr>
                <a:srgbClr val="000000"/>
              </a:buClr>
            </a:pPr>
            <a:endParaRPr lang="en-US" sz="1800" dirty="0">
              <a:latin typeface="Calibri" panose="020F0502020204030204" pitchFamily="34" charset="0"/>
            </a:endParaRPr>
          </a:p>
          <a:p>
            <a:pPr fontAlgn="base">
              <a:spcBef>
                <a:spcPts val="0"/>
              </a:spcBef>
              <a:buClr>
                <a:srgbClr val="000000"/>
              </a:buClr>
            </a:pPr>
            <a:r>
              <a:rPr lang="en-US" sz="1800" dirty="0">
                <a:latin typeface="Calibri" panose="020F0502020204030204" pitchFamily="34" charset="0"/>
              </a:rPr>
              <a:t>It is not recommended for use in combination with other JAK inhibitors, biologic immunomodulators, or with other immunosuppressants.  </a:t>
            </a:r>
          </a:p>
          <a:p>
            <a:pPr fontAlgn="base">
              <a:spcBef>
                <a:spcPts val="0"/>
              </a:spcBef>
              <a:buClr>
                <a:srgbClr val="000000"/>
              </a:buClr>
            </a:pPr>
            <a:endParaRPr lang="en-US" sz="1800" dirty="0">
              <a:latin typeface="Calibri" panose="020F0502020204030204" pitchFamily="34" charset="0"/>
            </a:endParaRPr>
          </a:p>
          <a:p>
            <a:pPr fontAlgn="base">
              <a:spcBef>
                <a:spcPts val="0"/>
              </a:spcBef>
              <a:buClr>
                <a:srgbClr val="000000"/>
              </a:buClr>
            </a:pPr>
            <a:r>
              <a:rPr lang="en-US" sz="1800" dirty="0" err="1">
                <a:latin typeface="Calibri" panose="020F0502020204030204" pitchFamily="34" charset="0"/>
              </a:rPr>
              <a:t>Cibinqo</a:t>
            </a:r>
            <a:r>
              <a:rPr lang="en-US" sz="1800" dirty="0">
                <a:latin typeface="Calibri" panose="020F0502020204030204" pitchFamily="34" charset="0"/>
              </a:rPr>
              <a:t> is available in 50 mg, 100 mg, and 200 mg oral tablets with the recommended dosage of 100 mg orally once daily with a recommended increase to 200 mg orally once daily for those patients who are not responding to 100 mg once daily.  </a:t>
            </a:r>
            <a:endParaRPr lang="en-US" sz="1800"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401786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C3493-7B6E-4190-AC05-831311DE4016}"/>
              </a:ext>
            </a:extLst>
          </p:cNvPr>
          <p:cNvSpPr>
            <a:spLocks noGrp="1"/>
          </p:cNvSpPr>
          <p:nvPr>
            <p:ph type="title"/>
          </p:nvPr>
        </p:nvSpPr>
        <p:spPr/>
        <p:txBody>
          <a:bodyPr/>
          <a:lstStyle/>
          <a:p>
            <a:r>
              <a:rPr lang="en-US" sz="3200" dirty="0" err="1">
                <a:latin typeface="Calibri" panose="020F0502020204030204" pitchFamily="34" charset="0"/>
              </a:rPr>
              <a:t>Cibinqo</a:t>
            </a:r>
            <a:r>
              <a:rPr lang="en-US" sz="3200" dirty="0">
                <a:latin typeface="Calibri" panose="020F0502020204030204" pitchFamily="34" charset="0"/>
              </a:rPr>
              <a:t> (</a:t>
            </a:r>
            <a:r>
              <a:rPr lang="en-US" sz="3200" dirty="0" err="1">
                <a:latin typeface="Calibri" panose="020F0502020204030204" pitchFamily="34" charset="0"/>
              </a:rPr>
              <a:t>abrocitinib</a:t>
            </a:r>
            <a:r>
              <a:rPr lang="en-US" sz="3200" dirty="0">
                <a:latin typeface="Calibri" panose="020F0502020204030204" pitchFamily="34" charset="0"/>
              </a:rPr>
              <a:t>)</a:t>
            </a:r>
            <a:endParaRPr lang="en-US" dirty="0"/>
          </a:p>
        </p:txBody>
      </p:sp>
      <p:sp>
        <p:nvSpPr>
          <p:cNvPr id="3" name="Content Placeholder 2">
            <a:extLst>
              <a:ext uri="{FF2B5EF4-FFF2-40B4-BE49-F238E27FC236}">
                <a16:creationId xmlns:a16="http://schemas.microsoft.com/office/drawing/2014/main" id="{F84ABA98-6882-4123-914A-27E1B2EC945E}"/>
              </a:ext>
            </a:extLst>
          </p:cNvPr>
          <p:cNvSpPr>
            <a:spLocks noGrp="1"/>
          </p:cNvSpPr>
          <p:nvPr>
            <p:ph idx="1"/>
          </p:nvPr>
        </p:nvSpPr>
        <p:spPr>
          <a:xfrm>
            <a:off x="421640" y="992888"/>
            <a:ext cx="8229600" cy="3483861"/>
          </a:xfrm>
        </p:spPr>
        <p:txBody>
          <a:bodyPr/>
          <a:lstStyle/>
          <a:p>
            <a:pPr fontAlgn="base">
              <a:spcBef>
                <a:spcPts val="0"/>
              </a:spcBef>
              <a:buClr>
                <a:srgbClr val="000000"/>
              </a:buClr>
            </a:pPr>
            <a:r>
              <a:rPr lang="en-US" sz="1800" dirty="0">
                <a:latin typeface="Calibri" panose="020F0502020204030204" pitchFamily="34" charset="0"/>
              </a:rPr>
              <a:t>For patients with moderate renal impairment or CYP2C19 poor metabolizers, the recommended dosage is 50 mg once daily or 100 mg once daily for those patients who are not responding to 50 mg once daily.  </a:t>
            </a:r>
          </a:p>
          <a:p>
            <a:pPr fontAlgn="base">
              <a:spcBef>
                <a:spcPts val="0"/>
              </a:spcBef>
              <a:buClr>
                <a:srgbClr val="000000"/>
              </a:buClr>
            </a:pPr>
            <a:endParaRPr lang="en-US" sz="1800" dirty="0">
              <a:latin typeface="Calibri" panose="020F0502020204030204" pitchFamily="34" charset="0"/>
            </a:endParaRPr>
          </a:p>
          <a:p>
            <a:pPr fontAlgn="base">
              <a:spcBef>
                <a:spcPts val="0"/>
              </a:spcBef>
              <a:buClr>
                <a:srgbClr val="000000"/>
              </a:buClr>
            </a:pPr>
            <a:r>
              <a:rPr lang="en-US" sz="1800" dirty="0" err="1">
                <a:latin typeface="Calibri" panose="020F0502020204030204" pitchFamily="34" charset="0"/>
              </a:rPr>
              <a:t>Cibinqo</a:t>
            </a:r>
            <a:r>
              <a:rPr lang="en-US" sz="1800" dirty="0">
                <a:latin typeface="Calibri" panose="020F0502020204030204" pitchFamily="34" charset="0"/>
              </a:rPr>
              <a:t> has boxed warning for serious infections, mortality, malignancy, major adverse CV events (MACE), and thrombosis.  </a:t>
            </a:r>
          </a:p>
          <a:p>
            <a:pPr fontAlgn="base">
              <a:spcBef>
                <a:spcPts val="0"/>
              </a:spcBef>
              <a:buClr>
                <a:srgbClr val="000000"/>
              </a:buClr>
            </a:pPr>
            <a:endParaRPr lang="en-US" sz="1800" dirty="0">
              <a:latin typeface="Calibri" panose="020F0502020204030204" pitchFamily="34" charset="0"/>
            </a:endParaRPr>
          </a:p>
          <a:p>
            <a:pPr fontAlgn="base">
              <a:spcBef>
                <a:spcPts val="0"/>
              </a:spcBef>
              <a:buClr>
                <a:srgbClr val="000000"/>
              </a:buClr>
            </a:pPr>
            <a:r>
              <a:rPr lang="en-US" sz="1800" dirty="0">
                <a:latin typeface="Calibri" panose="020F0502020204030204" pitchFamily="34" charset="0"/>
              </a:rPr>
              <a:t>Coadministration of antiplatelet therapy with the exception of low-dose aspirin (≤ 81mg daily) during the first 3 months of treatment is a contraindication for </a:t>
            </a:r>
            <a:r>
              <a:rPr lang="en-US" sz="1800" dirty="0" err="1">
                <a:latin typeface="Calibri" panose="020F0502020204030204" pitchFamily="34" charset="0"/>
              </a:rPr>
              <a:t>Cibinqo</a:t>
            </a:r>
            <a:r>
              <a:rPr lang="en-US" sz="1800" dirty="0">
                <a:latin typeface="Calibri" panose="020F0502020204030204" pitchFamily="34" charset="0"/>
              </a:rPr>
              <a:t>.  </a:t>
            </a:r>
            <a:endParaRPr lang="en-US" sz="1800"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97051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E562E-13D3-4965-815E-306E25CB673B}"/>
              </a:ext>
            </a:extLst>
          </p:cNvPr>
          <p:cNvSpPr>
            <a:spLocks noGrp="1"/>
          </p:cNvSpPr>
          <p:nvPr>
            <p:ph type="title"/>
          </p:nvPr>
        </p:nvSpPr>
        <p:spPr/>
        <p:txBody>
          <a:bodyPr/>
          <a:lstStyle/>
          <a:p>
            <a:r>
              <a:rPr lang="en-US" altLang="en-US" dirty="0"/>
              <a:t>Analgesics, Narcotics Long Acting</a:t>
            </a:r>
            <a:endParaRPr lang="en-US" dirty="0"/>
          </a:p>
        </p:txBody>
      </p:sp>
      <p:sp>
        <p:nvSpPr>
          <p:cNvPr id="3" name="Content Placeholder 2">
            <a:extLst>
              <a:ext uri="{FF2B5EF4-FFF2-40B4-BE49-F238E27FC236}">
                <a16:creationId xmlns:a16="http://schemas.microsoft.com/office/drawing/2014/main" id="{253DB17C-7724-43D5-8B59-65C7A96DF4AF}"/>
              </a:ext>
            </a:extLst>
          </p:cNvPr>
          <p:cNvSpPr>
            <a:spLocks noGrp="1"/>
          </p:cNvSpPr>
          <p:nvPr>
            <p:ph idx="1"/>
          </p:nvPr>
        </p:nvSpPr>
        <p:spPr>
          <a:xfrm>
            <a:off x="457200" y="1047750"/>
            <a:ext cx="8229600" cy="3581400"/>
          </a:xfrm>
        </p:spPr>
        <p:txBody>
          <a:bodyPr/>
          <a:lstStyle/>
          <a:p>
            <a:pPr>
              <a:buNone/>
            </a:pPr>
            <a:r>
              <a:rPr lang="en-US" altLang="en-US" sz="2800" b="1" i="1" dirty="0">
                <a:solidFill>
                  <a:schemeClr val="tx1">
                    <a:lumMod val="50000"/>
                  </a:schemeClr>
                </a:solidFill>
              </a:rPr>
              <a:t>Class Overview: </a:t>
            </a:r>
            <a:r>
              <a:rPr lang="en-US" sz="2800" b="1" i="1" dirty="0">
                <a:solidFill>
                  <a:schemeClr val="tx1">
                    <a:lumMod val="50000"/>
                  </a:schemeClr>
                </a:solidFill>
              </a:rPr>
              <a:t>Products</a:t>
            </a:r>
          </a:p>
          <a:p>
            <a:r>
              <a:rPr lang="en-US" sz="2000" dirty="0">
                <a:solidFill>
                  <a:schemeClr val="tx1">
                    <a:lumMod val="50000"/>
                  </a:schemeClr>
                </a:solidFill>
              </a:rPr>
              <a:t>morphine sulfate (Arymo ER, </a:t>
            </a:r>
            <a:r>
              <a:rPr lang="en-US" sz="2000" dirty="0" err="1">
                <a:solidFill>
                  <a:schemeClr val="tx1">
                    <a:lumMod val="50000"/>
                  </a:schemeClr>
                </a:solidFill>
              </a:rPr>
              <a:t>Kadian</a:t>
            </a:r>
            <a:r>
              <a:rPr lang="en-US" sz="2000" dirty="0">
                <a:solidFill>
                  <a:schemeClr val="tx1">
                    <a:lumMod val="50000"/>
                  </a:schemeClr>
                </a:solidFill>
              </a:rPr>
              <a:t>*, Morphabond ER, morphine ER capsule (gen. Avinza &amp; </a:t>
            </a:r>
            <a:r>
              <a:rPr lang="en-US" sz="2000" dirty="0" err="1">
                <a:solidFill>
                  <a:schemeClr val="tx1">
                    <a:lumMod val="50000"/>
                  </a:schemeClr>
                </a:solidFill>
              </a:rPr>
              <a:t>Kadian</a:t>
            </a:r>
            <a:r>
              <a:rPr lang="en-US" sz="2000" dirty="0">
                <a:solidFill>
                  <a:schemeClr val="tx1">
                    <a:lumMod val="50000"/>
                  </a:schemeClr>
                </a:solidFill>
              </a:rPr>
              <a:t>*), morphine ER tablet, MS Contin)</a:t>
            </a:r>
          </a:p>
          <a:p>
            <a:r>
              <a:rPr lang="en-US" sz="2000" dirty="0">
                <a:solidFill>
                  <a:schemeClr val="tx1">
                    <a:lumMod val="50000"/>
                  </a:schemeClr>
                </a:solidFill>
              </a:rPr>
              <a:t>oxycodone HCl (oxycodone ER, Oxycontin)</a:t>
            </a:r>
            <a:endParaRPr lang="en-US" sz="2000" baseline="30000" dirty="0">
              <a:solidFill>
                <a:schemeClr val="tx1">
                  <a:lumMod val="50000"/>
                </a:schemeClr>
              </a:solidFill>
            </a:endParaRPr>
          </a:p>
          <a:p>
            <a:r>
              <a:rPr lang="en-US" sz="2000" dirty="0">
                <a:solidFill>
                  <a:schemeClr val="tx1">
                    <a:lumMod val="50000"/>
                  </a:schemeClr>
                </a:solidFill>
              </a:rPr>
              <a:t>oxycodone myristate (Xtampza ER)</a:t>
            </a:r>
          </a:p>
          <a:p>
            <a:r>
              <a:rPr lang="en-US" sz="2000" dirty="0">
                <a:solidFill>
                  <a:schemeClr val="tx1">
                    <a:lumMod val="50000"/>
                  </a:schemeClr>
                </a:solidFill>
              </a:rPr>
              <a:t>oxymorphone HCl (oxymorphone ER)</a:t>
            </a:r>
          </a:p>
          <a:p>
            <a:r>
              <a:rPr lang="en-US" sz="2000" dirty="0">
                <a:solidFill>
                  <a:schemeClr val="tx1">
                    <a:lumMod val="50000"/>
                  </a:schemeClr>
                </a:solidFill>
              </a:rPr>
              <a:t>tapentadol HCl (Nucynta ER)</a:t>
            </a:r>
          </a:p>
          <a:p>
            <a:r>
              <a:rPr lang="en-US" sz="2000" dirty="0">
                <a:solidFill>
                  <a:schemeClr val="tx1">
                    <a:lumMod val="50000"/>
                  </a:schemeClr>
                </a:solidFill>
              </a:rPr>
              <a:t>tramadol HCl (Conzip, tramadol ER (gen. Conzip, Ryzolt &amp; Ultram))</a:t>
            </a:r>
          </a:p>
          <a:p>
            <a:pPr marL="0" indent="0">
              <a:buNone/>
            </a:pPr>
            <a:r>
              <a:rPr lang="en-US" sz="1800" b="0" i="0" u="none" strike="noStrike" baseline="0" dirty="0">
                <a:solidFill>
                  <a:srgbClr val="000000"/>
                </a:solidFill>
                <a:latin typeface="Calibri" panose="020F0502020204030204" pitchFamily="34" charset="0"/>
              </a:rPr>
              <a:t>* </a:t>
            </a:r>
            <a:r>
              <a:rPr lang="en-US" sz="1800" b="0" i="1" u="none" strike="noStrike" baseline="0" dirty="0">
                <a:solidFill>
                  <a:srgbClr val="000000"/>
                </a:solidFill>
                <a:latin typeface="Calibri" panose="020F0502020204030204" pitchFamily="34" charset="0"/>
              </a:rPr>
              <a:t>Allergan has discontinued manufacture of </a:t>
            </a:r>
            <a:r>
              <a:rPr lang="en-US" sz="1800" b="0" i="1" u="none" strike="noStrike" baseline="0" dirty="0" err="1">
                <a:solidFill>
                  <a:srgbClr val="000000"/>
                </a:solidFill>
                <a:latin typeface="Calibri" panose="020F0502020204030204" pitchFamily="34" charset="0"/>
              </a:rPr>
              <a:t>Kadian</a:t>
            </a:r>
            <a:r>
              <a:rPr lang="en-US" sz="1800" b="0" i="1" u="none" strike="noStrike" baseline="0" dirty="0">
                <a:solidFill>
                  <a:srgbClr val="000000"/>
                </a:solidFill>
                <a:latin typeface="Calibri" panose="020F0502020204030204" pitchFamily="34" charset="0"/>
              </a:rPr>
              <a:t> capsules; generic products, approved with </a:t>
            </a:r>
            <a:r>
              <a:rPr lang="en-US" sz="1800" b="0" i="1" u="none" strike="noStrike" baseline="0" dirty="0" err="1">
                <a:solidFill>
                  <a:srgbClr val="000000"/>
                </a:solidFill>
                <a:latin typeface="Calibri" panose="020F0502020204030204" pitchFamily="34" charset="0"/>
              </a:rPr>
              <a:t>Kadian</a:t>
            </a:r>
            <a:r>
              <a:rPr lang="en-US" sz="1800" b="0" i="1" u="none" strike="noStrike" baseline="0" dirty="0">
                <a:solidFill>
                  <a:srgbClr val="000000"/>
                </a:solidFill>
                <a:latin typeface="Calibri" panose="020F0502020204030204" pitchFamily="34" charset="0"/>
              </a:rPr>
              <a:t> as the reference product, are still available. </a:t>
            </a:r>
            <a:endParaRPr lang="en-US" sz="1800" i="1" dirty="0">
              <a:solidFill>
                <a:schemeClr val="tx1">
                  <a:lumMod val="50000"/>
                </a:schemeClr>
              </a:solidFill>
            </a:endParaRPr>
          </a:p>
          <a:p>
            <a:pPr marL="0" indent="0">
              <a:buNone/>
            </a:pPr>
            <a:endParaRPr lang="en-US" dirty="0"/>
          </a:p>
        </p:txBody>
      </p:sp>
    </p:spTree>
    <p:extLst>
      <p:ext uri="{BB962C8B-B14F-4D97-AF65-F5344CB8AC3E}">
        <p14:creationId xmlns:p14="http://schemas.microsoft.com/office/powerpoint/2010/main" val="371310112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C3493-7B6E-4190-AC05-831311DE4016}"/>
              </a:ext>
            </a:extLst>
          </p:cNvPr>
          <p:cNvSpPr>
            <a:spLocks noGrp="1"/>
          </p:cNvSpPr>
          <p:nvPr>
            <p:ph type="title"/>
          </p:nvPr>
        </p:nvSpPr>
        <p:spPr/>
        <p:txBody>
          <a:bodyPr/>
          <a:lstStyle/>
          <a:p>
            <a:r>
              <a:rPr lang="en-US" sz="3200" dirty="0" err="1">
                <a:latin typeface="Calibri" panose="020F0502020204030204" pitchFamily="34" charset="0"/>
              </a:rPr>
              <a:t>Cibinqo</a:t>
            </a:r>
            <a:r>
              <a:rPr lang="en-US" sz="3200" dirty="0">
                <a:latin typeface="Calibri" panose="020F0502020204030204" pitchFamily="34" charset="0"/>
              </a:rPr>
              <a:t> (</a:t>
            </a:r>
            <a:r>
              <a:rPr lang="en-US" sz="3200" dirty="0" err="1">
                <a:latin typeface="Calibri" panose="020F0502020204030204" pitchFamily="34" charset="0"/>
              </a:rPr>
              <a:t>abrocitinib</a:t>
            </a:r>
            <a:r>
              <a:rPr lang="en-US" sz="3200" dirty="0">
                <a:latin typeface="Calibri" panose="020F0502020204030204" pitchFamily="34" charset="0"/>
              </a:rPr>
              <a:t>)</a:t>
            </a:r>
            <a:endParaRPr lang="en-US" dirty="0"/>
          </a:p>
        </p:txBody>
      </p:sp>
      <p:sp>
        <p:nvSpPr>
          <p:cNvPr id="3" name="Content Placeholder 2">
            <a:extLst>
              <a:ext uri="{FF2B5EF4-FFF2-40B4-BE49-F238E27FC236}">
                <a16:creationId xmlns:a16="http://schemas.microsoft.com/office/drawing/2014/main" id="{F84ABA98-6882-4123-914A-27E1B2EC945E}"/>
              </a:ext>
            </a:extLst>
          </p:cNvPr>
          <p:cNvSpPr>
            <a:spLocks noGrp="1"/>
          </p:cNvSpPr>
          <p:nvPr>
            <p:ph idx="1"/>
          </p:nvPr>
        </p:nvSpPr>
        <p:spPr>
          <a:xfrm>
            <a:off x="304800" y="209550"/>
            <a:ext cx="4495800" cy="3483861"/>
          </a:xfrm>
        </p:spPr>
        <p:txBody>
          <a:bodyPr/>
          <a:lstStyle/>
          <a:p>
            <a:pPr lvl="1" fontAlgn="base">
              <a:spcBef>
                <a:spcPts val="0"/>
              </a:spcBef>
              <a:buClr>
                <a:srgbClr val="000000"/>
              </a:buClr>
            </a:pPr>
            <a:endParaRPr lang="en-US" sz="1600" dirty="0">
              <a:latin typeface="Calibri" panose="020F0502020204030204" pitchFamily="34" charset="0"/>
            </a:endParaRPr>
          </a:p>
          <a:p>
            <a:pPr marL="0" lvl="1" indent="0" fontAlgn="base">
              <a:spcBef>
                <a:spcPts val="0"/>
              </a:spcBef>
              <a:spcAft>
                <a:spcPts val="1000"/>
              </a:spcAft>
              <a:buClr>
                <a:srgbClr val="000000"/>
              </a:buClr>
              <a:buNone/>
            </a:pPr>
            <a:endParaRPr lang="en-US" sz="1800" b="1" dirty="0">
              <a:cs typeface="Calibri" panose="020F0502020204030204" pitchFamily="34" charset="0"/>
            </a:endParaRPr>
          </a:p>
          <a:p>
            <a:pPr marL="0" lvl="1" indent="0" fontAlgn="base">
              <a:spcBef>
                <a:spcPts val="0"/>
              </a:spcBef>
              <a:spcAft>
                <a:spcPts val="1000"/>
              </a:spcAft>
              <a:buClr>
                <a:srgbClr val="000000"/>
              </a:buClr>
              <a:buNone/>
            </a:pPr>
            <a:r>
              <a:rPr lang="en-US" sz="1800" b="1" dirty="0">
                <a:cs typeface="Calibri" panose="020F0502020204030204" pitchFamily="34" charset="0"/>
              </a:rPr>
              <a:t>Adverse Reactions:</a:t>
            </a:r>
          </a:p>
          <a:p>
            <a:pPr marL="800100" lvl="2" fontAlgn="base">
              <a:lnSpc>
                <a:spcPct val="115000"/>
              </a:lnSpc>
              <a:spcBef>
                <a:spcPts val="0"/>
              </a:spcBef>
              <a:buClr>
                <a:srgbClr val="000000"/>
              </a:buClr>
              <a:buFont typeface="Wingdings" panose="05000000000000000000" pitchFamily="2" charset="2"/>
              <a:buChar char="Ø"/>
            </a:pPr>
            <a:r>
              <a:rPr lang="en-US" sz="1600" dirty="0">
                <a:solidFill>
                  <a:srgbClr val="000000"/>
                </a:solidFill>
                <a:cs typeface="Calibri" panose="020F0502020204030204" pitchFamily="34" charset="0"/>
              </a:rPr>
              <a:t>Nasopharyngitis</a:t>
            </a:r>
          </a:p>
          <a:p>
            <a:pPr marL="800100" lvl="2" fontAlgn="base">
              <a:lnSpc>
                <a:spcPct val="115000"/>
              </a:lnSpc>
              <a:spcBef>
                <a:spcPts val="0"/>
              </a:spcBef>
              <a:buClr>
                <a:srgbClr val="000000"/>
              </a:buClr>
              <a:buFont typeface="Wingdings" panose="05000000000000000000" pitchFamily="2" charset="2"/>
              <a:buChar char="Ø"/>
            </a:pPr>
            <a:r>
              <a:rPr lang="en-US" sz="1600" dirty="0">
                <a:solidFill>
                  <a:srgbClr val="000000"/>
                </a:solidFill>
                <a:cs typeface="Calibri" panose="020F0502020204030204" pitchFamily="34" charset="0"/>
              </a:rPr>
              <a:t>Nausea</a:t>
            </a:r>
          </a:p>
          <a:p>
            <a:pPr marL="800100" lvl="2" fontAlgn="base">
              <a:lnSpc>
                <a:spcPct val="115000"/>
              </a:lnSpc>
              <a:spcBef>
                <a:spcPts val="0"/>
              </a:spcBef>
              <a:buClr>
                <a:srgbClr val="000000"/>
              </a:buClr>
              <a:buFont typeface="Wingdings" panose="05000000000000000000" pitchFamily="2" charset="2"/>
              <a:buChar char="Ø"/>
            </a:pPr>
            <a:r>
              <a:rPr lang="en-US" sz="1600" dirty="0">
                <a:solidFill>
                  <a:srgbClr val="000000"/>
                </a:solidFill>
                <a:cs typeface="Calibri" panose="020F0502020204030204" pitchFamily="34" charset="0"/>
              </a:rPr>
              <a:t>Headache</a:t>
            </a:r>
          </a:p>
          <a:p>
            <a:pPr marL="800100" lvl="2" fontAlgn="base">
              <a:lnSpc>
                <a:spcPct val="115000"/>
              </a:lnSpc>
              <a:spcBef>
                <a:spcPts val="0"/>
              </a:spcBef>
              <a:buClr>
                <a:srgbClr val="000000"/>
              </a:buClr>
              <a:buFont typeface="Wingdings" panose="05000000000000000000" pitchFamily="2" charset="2"/>
              <a:buChar char="Ø"/>
            </a:pPr>
            <a:r>
              <a:rPr lang="en-US" sz="1600" dirty="0">
                <a:solidFill>
                  <a:srgbClr val="000000"/>
                </a:solidFill>
                <a:cs typeface="Calibri" panose="020F0502020204030204" pitchFamily="34" charset="0"/>
              </a:rPr>
              <a:t>Herpes Simplex</a:t>
            </a:r>
          </a:p>
          <a:p>
            <a:pPr marL="800100" lvl="2" fontAlgn="base">
              <a:lnSpc>
                <a:spcPct val="115000"/>
              </a:lnSpc>
              <a:spcBef>
                <a:spcPts val="0"/>
              </a:spcBef>
              <a:buClr>
                <a:srgbClr val="000000"/>
              </a:buClr>
              <a:buFont typeface="Wingdings" panose="05000000000000000000" pitchFamily="2" charset="2"/>
              <a:buChar char="Ø"/>
            </a:pPr>
            <a:r>
              <a:rPr lang="en-US" sz="1600" dirty="0">
                <a:solidFill>
                  <a:srgbClr val="000000"/>
                </a:solidFill>
                <a:cs typeface="Calibri" panose="020F0502020204030204" pitchFamily="34" charset="0"/>
              </a:rPr>
              <a:t>Increase blood creatinine phosphokinase</a:t>
            </a:r>
          </a:p>
          <a:p>
            <a:pPr marL="800100" lvl="2" fontAlgn="base">
              <a:lnSpc>
                <a:spcPct val="115000"/>
              </a:lnSpc>
              <a:spcBef>
                <a:spcPts val="0"/>
              </a:spcBef>
              <a:buClr>
                <a:srgbClr val="000000"/>
              </a:buClr>
              <a:buFont typeface="Wingdings" panose="05000000000000000000" pitchFamily="2" charset="2"/>
              <a:buChar char="Ø"/>
            </a:pPr>
            <a:r>
              <a:rPr lang="en-US" sz="1600" dirty="0">
                <a:solidFill>
                  <a:srgbClr val="000000"/>
                </a:solidFill>
                <a:cs typeface="Calibri" panose="020F0502020204030204" pitchFamily="34" charset="0"/>
              </a:rPr>
              <a:t>Dizziness</a:t>
            </a:r>
          </a:p>
          <a:p>
            <a:pPr marL="800100" lvl="2" fontAlgn="base">
              <a:lnSpc>
                <a:spcPct val="115000"/>
              </a:lnSpc>
              <a:spcBef>
                <a:spcPts val="0"/>
              </a:spcBef>
              <a:buClr>
                <a:srgbClr val="000000"/>
              </a:buClr>
              <a:buFont typeface="Wingdings" panose="05000000000000000000" pitchFamily="2" charset="2"/>
              <a:buChar char="Ø"/>
            </a:pPr>
            <a:r>
              <a:rPr lang="en-US" sz="1600" dirty="0">
                <a:solidFill>
                  <a:srgbClr val="000000"/>
                </a:solidFill>
                <a:cs typeface="Calibri" panose="020F0502020204030204" pitchFamily="34" charset="0"/>
              </a:rPr>
              <a:t>Urinary tract infection</a:t>
            </a:r>
          </a:p>
          <a:p>
            <a:pPr marL="800100" lvl="2" fontAlgn="base">
              <a:lnSpc>
                <a:spcPct val="115000"/>
              </a:lnSpc>
              <a:spcBef>
                <a:spcPts val="0"/>
              </a:spcBef>
              <a:buClr>
                <a:srgbClr val="000000"/>
              </a:buClr>
              <a:buFont typeface="Wingdings" panose="05000000000000000000" pitchFamily="2" charset="2"/>
              <a:buChar char="Ø"/>
            </a:pPr>
            <a:r>
              <a:rPr lang="en-US" sz="1600" dirty="0">
                <a:solidFill>
                  <a:srgbClr val="000000"/>
                </a:solidFill>
                <a:cs typeface="Calibri" panose="020F0502020204030204" pitchFamily="34" charset="0"/>
              </a:rPr>
              <a:t>Fatigue</a:t>
            </a:r>
          </a:p>
          <a:p>
            <a:pPr marL="800100" lvl="2" fontAlgn="base">
              <a:lnSpc>
                <a:spcPct val="115000"/>
              </a:lnSpc>
              <a:spcBef>
                <a:spcPts val="0"/>
              </a:spcBef>
              <a:buClr>
                <a:srgbClr val="000000"/>
              </a:buClr>
              <a:buFont typeface="Wingdings" panose="05000000000000000000" pitchFamily="2" charset="2"/>
              <a:buChar char="Ø"/>
            </a:pPr>
            <a:r>
              <a:rPr lang="en-US" sz="1600" dirty="0">
                <a:solidFill>
                  <a:srgbClr val="000000"/>
                </a:solidFill>
                <a:cs typeface="Calibri" panose="020F0502020204030204" pitchFamily="34" charset="0"/>
              </a:rPr>
              <a:t>Acne</a:t>
            </a:r>
          </a:p>
          <a:p>
            <a:pPr marL="800100" lvl="2" fontAlgn="base">
              <a:lnSpc>
                <a:spcPct val="115000"/>
              </a:lnSpc>
              <a:spcBef>
                <a:spcPts val="0"/>
              </a:spcBef>
              <a:buClr>
                <a:srgbClr val="000000"/>
              </a:buClr>
              <a:buFont typeface="Wingdings" panose="05000000000000000000" pitchFamily="2" charset="2"/>
              <a:buChar char="Ø"/>
            </a:pPr>
            <a:r>
              <a:rPr lang="en-US" sz="1600" dirty="0">
                <a:solidFill>
                  <a:srgbClr val="000000"/>
                </a:solidFill>
                <a:cs typeface="Calibri" panose="020F0502020204030204" pitchFamily="34" charset="0"/>
              </a:rPr>
              <a:t>Vomiting</a:t>
            </a:r>
          </a:p>
          <a:p>
            <a:pPr marL="800100" lvl="2" fontAlgn="base">
              <a:lnSpc>
                <a:spcPct val="115000"/>
              </a:lnSpc>
              <a:spcBef>
                <a:spcPts val="0"/>
              </a:spcBef>
              <a:buClr>
                <a:srgbClr val="000000"/>
              </a:buClr>
              <a:buFont typeface="Wingdings" panose="05000000000000000000" pitchFamily="2" charset="2"/>
              <a:buChar char="Ø"/>
            </a:pPr>
            <a:r>
              <a:rPr lang="en-US" sz="1600" dirty="0">
                <a:solidFill>
                  <a:srgbClr val="000000"/>
                </a:solidFill>
                <a:cs typeface="Calibri" panose="020F0502020204030204" pitchFamily="34" charset="0"/>
              </a:rPr>
              <a:t>Oropharyngeal pain</a:t>
            </a:r>
          </a:p>
          <a:p>
            <a:pPr marL="800100" lvl="2" fontAlgn="base">
              <a:lnSpc>
                <a:spcPct val="115000"/>
              </a:lnSpc>
              <a:spcBef>
                <a:spcPts val="0"/>
              </a:spcBef>
              <a:buClr>
                <a:srgbClr val="000000"/>
              </a:buClr>
              <a:buFont typeface="Wingdings" panose="05000000000000000000" pitchFamily="2" charset="2"/>
              <a:buChar char="Ø"/>
            </a:pPr>
            <a:r>
              <a:rPr lang="en-US" sz="1600" dirty="0">
                <a:solidFill>
                  <a:srgbClr val="000000"/>
                </a:solidFill>
                <a:cs typeface="Calibri" panose="020F0502020204030204" pitchFamily="34" charset="0"/>
              </a:rPr>
              <a:t>Influenza</a:t>
            </a:r>
          </a:p>
          <a:p>
            <a:pPr marL="742950" lvl="2" indent="-342900" fontAlgn="base">
              <a:spcBef>
                <a:spcPts val="0"/>
              </a:spcBef>
              <a:buClr>
                <a:srgbClr val="000000"/>
              </a:buClr>
              <a:buFont typeface="Arial" panose="020B0604020202020204" pitchFamily="34" charset="0"/>
              <a:buChar char="•"/>
            </a:pPr>
            <a:endParaRPr lang="en-US" sz="1600" dirty="0">
              <a:latin typeface="Calibri" panose="020F0502020204030204" pitchFamily="34" charset="0"/>
            </a:endParaRPr>
          </a:p>
          <a:p>
            <a:endParaRPr lang="en-US" sz="1800"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endParaRPr>
          </a:p>
        </p:txBody>
      </p:sp>
      <p:sp>
        <p:nvSpPr>
          <p:cNvPr id="4" name="Content Placeholder 2">
            <a:extLst>
              <a:ext uri="{FF2B5EF4-FFF2-40B4-BE49-F238E27FC236}">
                <a16:creationId xmlns:a16="http://schemas.microsoft.com/office/drawing/2014/main" id="{AAD997DE-9C36-432B-BC8E-C2C7C43FA84D}"/>
              </a:ext>
            </a:extLst>
          </p:cNvPr>
          <p:cNvSpPr txBox="1">
            <a:spLocks/>
          </p:cNvSpPr>
          <p:nvPr/>
        </p:nvSpPr>
        <p:spPr>
          <a:xfrm>
            <a:off x="4419600" y="829819"/>
            <a:ext cx="4038600" cy="348386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50000"/>
                  </a:schemeClr>
                </a:solidFill>
                <a:latin typeface="+mn-lt"/>
                <a:ea typeface="+mn-ea"/>
                <a:cs typeface="Arial" panose="020B0604020202020204" pitchFamily="34" charset="0"/>
              </a:defRPr>
            </a:lvl1pPr>
            <a:lvl2pPr marL="742950" indent="-285750" algn="l" defTabSz="914400" rtl="0" eaLnBrk="1" latinLnBrk="0" hangingPunct="1">
              <a:spcBef>
                <a:spcPct val="20000"/>
              </a:spcBef>
              <a:buSzPct val="70000"/>
              <a:buFont typeface="Courier New" panose="02070309020205020404" pitchFamily="49" charset="0"/>
              <a:buChar char="o"/>
              <a:defRPr sz="2200" kern="1200">
                <a:solidFill>
                  <a:schemeClr val="tx1">
                    <a:lumMod val="50000"/>
                  </a:schemeClr>
                </a:solidFill>
                <a:latin typeface="+mn-lt"/>
                <a:ea typeface="+mn-ea"/>
                <a:cs typeface="Arial" panose="020B0604020202020204" pitchFamily="34" charset="0"/>
              </a:defRPr>
            </a:lvl2pPr>
            <a:lvl3pPr marL="1143000" indent="-228600" algn="l" defTabSz="914400" rtl="0" eaLnBrk="1" latinLnBrk="0" hangingPunct="1">
              <a:spcBef>
                <a:spcPct val="20000"/>
              </a:spcBef>
              <a:buSzPct val="70000"/>
              <a:buFont typeface="Wingdings" panose="05000000000000000000" pitchFamily="2" charset="2"/>
              <a:buChar char="§"/>
              <a:defRPr sz="2000" kern="1200">
                <a:solidFill>
                  <a:schemeClr val="tx1">
                    <a:lumMod val="50000"/>
                  </a:schemeClr>
                </a:solidFill>
                <a:latin typeface="+mn-lt"/>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lumMod val="50000"/>
                  </a:schemeClr>
                </a:solidFill>
                <a:latin typeface="+mn-lt"/>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50000"/>
                  </a:schemeClr>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fontAlgn="base">
              <a:spcBef>
                <a:spcPts val="0"/>
              </a:spcBef>
              <a:spcAft>
                <a:spcPts val="1000"/>
              </a:spcAft>
              <a:buClr>
                <a:srgbClr val="000000"/>
              </a:buClr>
              <a:buNone/>
            </a:pPr>
            <a:r>
              <a:rPr lang="en-US" sz="1800" b="1" dirty="0">
                <a:cs typeface="Calibri" panose="020F0502020204030204" pitchFamily="34" charset="0"/>
              </a:rPr>
              <a:t>Adverse Reactions:</a:t>
            </a:r>
          </a:p>
          <a:p>
            <a:pPr marL="800100" lvl="2" fontAlgn="base">
              <a:lnSpc>
                <a:spcPct val="115000"/>
              </a:lnSpc>
              <a:spcBef>
                <a:spcPts val="0"/>
              </a:spcBef>
              <a:buClr>
                <a:srgbClr val="000000"/>
              </a:buClr>
              <a:buFont typeface="Wingdings" panose="05000000000000000000" pitchFamily="2" charset="2"/>
              <a:buChar char="Ø"/>
            </a:pPr>
            <a:r>
              <a:rPr lang="en-US" sz="1600" dirty="0">
                <a:solidFill>
                  <a:srgbClr val="000000"/>
                </a:solidFill>
                <a:cs typeface="Calibri" panose="020F0502020204030204" pitchFamily="34" charset="0"/>
              </a:rPr>
              <a:t>Gastroenteritis</a:t>
            </a:r>
          </a:p>
          <a:p>
            <a:pPr marL="800100" lvl="2" fontAlgn="base">
              <a:lnSpc>
                <a:spcPct val="115000"/>
              </a:lnSpc>
              <a:spcBef>
                <a:spcPts val="0"/>
              </a:spcBef>
              <a:buClr>
                <a:srgbClr val="000000"/>
              </a:buClr>
              <a:buFont typeface="Wingdings" panose="05000000000000000000" pitchFamily="2" charset="2"/>
              <a:buChar char="Ø"/>
            </a:pPr>
            <a:r>
              <a:rPr lang="en-US" sz="1600" dirty="0">
                <a:solidFill>
                  <a:srgbClr val="000000"/>
                </a:solidFill>
                <a:cs typeface="Calibri" panose="020F0502020204030204" pitchFamily="34" charset="0"/>
              </a:rPr>
              <a:t>Impetigo</a:t>
            </a:r>
          </a:p>
          <a:p>
            <a:pPr marL="800100" lvl="2" fontAlgn="base">
              <a:lnSpc>
                <a:spcPct val="115000"/>
              </a:lnSpc>
              <a:spcBef>
                <a:spcPts val="0"/>
              </a:spcBef>
              <a:buClr>
                <a:srgbClr val="000000"/>
              </a:buClr>
              <a:buFont typeface="Wingdings" panose="05000000000000000000" pitchFamily="2" charset="2"/>
              <a:buChar char="Ø"/>
            </a:pPr>
            <a:r>
              <a:rPr lang="en-US" sz="1600" dirty="0">
                <a:solidFill>
                  <a:srgbClr val="000000"/>
                </a:solidFill>
                <a:cs typeface="Calibri" panose="020F0502020204030204" pitchFamily="34" charset="0"/>
              </a:rPr>
              <a:t>Hypertension</a:t>
            </a:r>
          </a:p>
          <a:p>
            <a:pPr marL="800100" lvl="2" fontAlgn="base">
              <a:lnSpc>
                <a:spcPct val="115000"/>
              </a:lnSpc>
              <a:spcBef>
                <a:spcPts val="0"/>
              </a:spcBef>
              <a:buClr>
                <a:srgbClr val="000000"/>
              </a:buClr>
              <a:buFont typeface="Wingdings" panose="05000000000000000000" pitchFamily="2" charset="2"/>
              <a:buChar char="Ø"/>
            </a:pPr>
            <a:r>
              <a:rPr lang="en-US" sz="1600" dirty="0">
                <a:solidFill>
                  <a:srgbClr val="000000"/>
                </a:solidFill>
                <a:cs typeface="Calibri" panose="020F0502020204030204" pitchFamily="34" charset="0"/>
              </a:rPr>
              <a:t>Contact dermatitis</a:t>
            </a:r>
          </a:p>
          <a:p>
            <a:pPr marL="800100" lvl="2" fontAlgn="base">
              <a:lnSpc>
                <a:spcPct val="115000"/>
              </a:lnSpc>
              <a:spcBef>
                <a:spcPts val="0"/>
              </a:spcBef>
              <a:buClr>
                <a:srgbClr val="000000"/>
              </a:buClr>
              <a:buFont typeface="Wingdings" panose="05000000000000000000" pitchFamily="2" charset="2"/>
              <a:buChar char="Ø"/>
            </a:pPr>
            <a:r>
              <a:rPr lang="en-US" sz="1600" dirty="0">
                <a:solidFill>
                  <a:srgbClr val="000000"/>
                </a:solidFill>
                <a:cs typeface="Calibri" panose="020F0502020204030204" pitchFamily="34" charset="0"/>
              </a:rPr>
              <a:t>Abdominal discomfort</a:t>
            </a:r>
          </a:p>
          <a:p>
            <a:pPr marL="800100" lvl="2" fontAlgn="base">
              <a:lnSpc>
                <a:spcPct val="115000"/>
              </a:lnSpc>
              <a:spcBef>
                <a:spcPts val="0"/>
              </a:spcBef>
              <a:buClr>
                <a:srgbClr val="000000"/>
              </a:buClr>
              <a:buFont typeface="Wingdings" panose="05000000000000000000" pitchFamily="2" charset="2"/>
              <a:buChar char="Ø"/>
            </a:pPr>
            <a:r>
              <a:rPr lang="en-US" sz="1600" dirty="0">
                <a:solidFill>
                  <a:srgbClr val="000000"/>
                </a:solidFill>
                <a:cs typeface="Calibri" panose="020F0502020204030204" pitchFamily="34" charset="0"/>
              </a:rPr>
              <a:t>Herpes zoster</a:t>
            </a:r>
          </a:p>
          <a:p>
            <a:pPr marL="800100" lvl="2" fontAlgn="base">
              <a:lnSpc>
                <a:spcPct val="115000"/>
              </a:lnSpc>
              <a:spcBef>
                <a:spcPts val="0"/>
              </a:spcBef>
              <a:buClr>
                <a:srgbClr val="000000"/>
              </a:buClr>
              <a:buFont typeface="Wingdings" panose="05000000000000000000" pitchFamily="2" charset="2"/>
              <a:buChar char="Ø"/>
            </a:pPr>
            <a:r>
              <a:rPr lang="en-US" sz="1600" dirty="0">
                <a:solidFill>
                  <a:srgbClr val="000000"/>
                </a:solidFill>
                <a:cs typeface="Calibri" panose="020F0502020204030204" pitchFamily="34" charset="0"/>
              </a:rPr>
              <a:t>Thrombocytopenia</a:t>
            </a:r>
          </a:p>
          <a:p>
            <a:pPr marL="457200" lvl="1" indent="0" fontAlgn="base">
              <a:spcBef>
                <a:spcPts val="0"/>
              </a:spcBef>
              <a:buClr>
                <a:srgbClr val="000000"/>
              </a:buClr>
              <a:buNone/>
            </a:pPr>
            <a:endParaRPr lang="en-US" sz="1600" dirty="0">
              <a:latin typeface="Calibri" panose="020F0502020204030204" pitchFamily="34" charset="0"/>
            </a:endParaRPr>
          </a:p>
          <a:p>
            <a:pPr marL="0" lvl="1" indent="0" fontAlgn="base">
              <a:spcBef>
                <a:spcPts val="0"/>
              </a:spcBef>
              <a:spcAft>
                <a:spcPts val="1000"/>
              </a:spcAft>
              <a:buClr>
                <a:srgbClr val="000000"/>
              </a:buClr>
              <a:buNone/>
            </a:pPr>
            <a:r>
              <a:rPr lang="en-US" sz="1800" b="1" dirty="0">
                <a:cs typeface="Calibri" panose="020F0502020204030204" pitchFamily="34" charset="0"/>
              </a:rPr>
              <a:t>Warnings:</a:t>
            </a:r>
          </a:p>
          <a:p>
            <a:pPr marL="800100" lvl="2" fontAlgn="base">
              <a:lnSpc>
                <a:spcPct val="115000"/>
              </a:lnSpc>
              <a:spcBef>
                <a:spcPts val="0"/>
              </a:spcBef>
              <a:buClr>
                <a:srgbClr val="000000"/>
              </a:buClr>
              <a:buFont typeface="Wingdings" panose="05000000000000000000" pitchFamily="2" charset="2"/>
              <a:buChar char="Ø"/>
            </a:pPr>
            <a:r>
              <a:rPr lang="en-US" sz="1600" dirty="0">
                <a:solidFill>
                  <a:srgbClr val="000000"/>
                </a:solidFill>
                <a:cs typeface="Calibri" panose="020F0502020204030204" pitchFamily="34" charset="0"/>
              </a:rPr>
              <a:t>Laboratory abnormalities (platelets, lymphocytes, and lipids) </a:t>
            </a:r>
          </a:p>
          <a:p>
            <a:pPr marL="800100" lvl="2" fontAlgn="base">
              <a:lnSpc>
                <a:spcPct val="115000"/>
              </a:lnSpc>
              <a:spcBef>
                <a:spcPts val="0"/>
              </a:spcBef>
              <a:buClr>
                <a:srgbClr val="000000"/>
              </a:buClr>
              <a:buFont typeface="Wingdings" panose="05000000000000000000" pitchFamily="2" charset="2"/>
              <a:buChar char="Ø"/>
            </a:pPr>
            <a:r>
              <a:rPr lang="en-US" sz="1600" dirty="0">
                <a:solidFill>
                  <a:srgbClr val="000000"/>
                </a:solidFill>
                <a:cs typeface="Calibri" panose="020F0502020204030204" pitchFamily="34" charset="0"/>
              </a:rPr>
              <a:t>Use of live vaccines</a:t>
            </a:r>
          </a:p>
          <a:p>
            <a:pPr marL="457200" lvl="1" indent="0" fontAlgn="base">
              <a:spcBef>
                <a:spcPts val="0"/>
              </a:spcBef>
              <a:buClr>
                <a:srgbClr val="000000"/>
              </a:buClr>
              <a:buNone/>
            </a:pPr>
            <a:endParaRPr lang="en-US" sz="1600" dirty="0">
              <a:latin typeface="Calibri" panose="020F0502020204030204" pitchFamily="34" charset="0"/>
            </a:endParaRPr>
          </a:p>
          <a:p>
            <a:pPr marL="457200" lvl="1" indent="0" fontAlgn="base">
              <a:spcBef>
                <a:spcPts val="0"/>
              </a:spcBef>
              <a:buClr>
                <a:srgbClr val="000000"/>
              </a:buClr>
              <a:buNone/>
            </a:pPr>
            <a:endParaRPr lang="en-US" sz="1600" dirty="0">
              <a:latin typeface="Calibri" panose="020F0502020204030204" pitchFamily="34" charset="0"/>
            </a:endParaRPr>
          </a:p>
          <a:p>
            <a:pPr marL="457200" lvl="1" indent="0" fontAlgn="base">
              <a:spcBef>
                <a:spcPts val="0"/>
              </a:spcBef>
              <a:buClr>
                <a:srgbClr val="000000"/>
              </a:buClr>
              <a:buNone/>
            </a:pPr>
            <a:endParaRPr lang="en-US" sz="1600" dirty="0">
              <a:latin typeface="Calibri" panose="020F0502020204030204" pitchFamily="34" charset="0"/>
            </a:endParaRPr>
          </a:p>
          <a:p>
            <a:pPr marL="457200" lvl="1" indent="0" fontAlgn="base">
              <a:spcBef>
                <a:spcPts val="0"/>
              </a:spcBef>
              <a:buClr>
                <a:srgbClr val="000000"/>
              </a:buClr>
              <a:buNone/>
            </a:pPr>
            <a:endParaRPr lang="en-US" sz="1600" dirty="0">
              <a:latin typeface="Calibri" panose="020F0502020204030204" pitchFamily="34" charset="0"/>
            </a:endParaRPr>
          </a:p>
          <a:p>
            <a:pPr marL="457200" lvl="1" indent="0" fontAlgn="base">
              <a:spcBef>
                <a:spcPts val="0"/>
              </a:spcBef>
              <a:buClr>
                <a:srgbClr val="000000"/>
              </a:buClr>
              <a:buNone/>
            </a:pPr>
            <a:endParaRPr lang="en-US" sz="1600" dirty="0">
              <a:latin typeface="Calibri" panose="020F0502020204030204" pitchFamily="34" charset="0"/>
            </a:endParaRPr>
          </a:p>
          <a:p>
            <a:endParaRPr lang="en-US" sz="1800" dirty="0">
              <a:solidFill>
                <a:srgbClr val="00B050"/>
              </a:solidFill>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8731565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C3493-7B6E-4190-AC05-831311DE4016}"/>
              </a:ext>
            </a:extLst>
          </p:cNvPr>
          <p:cNvSpPr>
            <a:spLocks noGrp="1"/>
          </p:cNvSpPr>
          <p:nvPr>
            <p:ph type="title"/>
          </p:nvPr>
        </p:nvSpPr>
        <p:spPr/>
        <p:txBody>
          <a:bodyPr/>
          <a:lstStyle/>
          <a:p>
            <a:r>
              <a:rPr lang="en-US" sz="3200" dirty="0" err="1">
                <a:latin typeface="Calibri" panose="020F0502020204030204" pitchFamily="34" charset="0"/>
              </a:rPr>
              <a:t>Cibinqo</a:t>
            </a:r>
            <a:r>
              <a:rPr lang="en-US" sz="3200" dirty="0">
                <a:latin typeface="Calibri" panose="020F0502020204030204" pitchFamily="34" charset="0"/>
              </a:rPr>
              <a:t> (</a:t>
            </a:r>
            <a:r>
              <a:rPr lang="en-US" sz="3200" dirty="0" err="1">
                <a:latin typeface="Calibri" panose="020F0502020204030204" pitchFamily="34" charset="0"/>
              </a:rPr>
              <a:t>abrocitinib</a:t>
            </a:r>
            <a:r>
              <a:rPr lang="en-US" sz="3200" dirty="0">
                <a:latin typeface="Calibri" panose="020F0502020204030204" pitchFamily="34" charset="0"/>
              </a:rPr>
              <a:t>)</a:t>
            </a:r>
            <a:endParaRPr lang="en-US" dirty="0"/>
          </a:p>
        </p:txBody>
      </p:sp>
      <p:sp>
        <p:nvSpPr>
          <p:cNvPr id="3" name="Content Placeholder 2">
            <a:extLst>
              <a:ext uri="{FF2B5EF4-FFF2-40B4-BE49-F238E27FC236}">
                <a16:creationId xmlns:a16="http://schemas.microsoft.com/office/drawing/2014/main" id="{F84ABA98-6882-4123-914A-27E1B2EC945E}"/>
              </a:ext>
            </a:extLst>
          </p:cNvPr>
          <p:cNvSpPr>
            <a:spLocks noGrp="1"/>
          </p:cNvSpPr>
          <p:nvPr>
            <p:ph idx="1"/>
          </p:nvPr>
        </p:nvSpPr>
        <p:spPr>
          <a:xfrm>
            <a:off x="421640" y="992888"/>
            <a:ext cx="8229600" cy="3483861"/>
          </a:xfrm>
        </p:spPr>
        <p:txBody>
          <a:bodyPr/>
          <a:lstStyle/>
          <a:p>
            <a:pPr fontAlgn="base">
              <a:spcBef>
                <a:spcPts val="0"/>
              </a:spcBef>
              <a:buClr>
                <a:srgbClr val="000000"/>
              </a:buClr>
            </a:pPr>
            <a:r>
              <a:rPr lang="en-US" sz="1800" b="0" i="0" u="none" strike="noStrike" baseline="0" dirty="0">
                <a:solidFill>
                  <a:srgbClr val="000000"/>
                </a:solidFill>
                <a:latin typeface="Calibri" panose="020F0502020204030204" pitchFamily="34" charset="0"/>
              </a:rPr>
              <a:t>The efficacy and safety of </a:t>
            </a:r>
            <a:r>
              <a:rPr lang="en-US" sz="1800" b="0" i="0" u="none" strike="noStrike" baseline="0" dirty="0" err="1">
                <a:solidFill>
                  <a:srgbClr val="000000"/>
                </a:solidFill>
                <a:latin typeface="Calibri" panose="020F0502020204030204" pitchFamily="34" charset="0"/>
              </a:rPr>
              <a:t>abrocitinib</a:t>
            </a:r>
            <a:r>
              <a:rPr lang="en-US" sz="1800" b="0" i="0" u="none" strike="noStrike" baseline="0" dirty="0">
                <a:solidFill>
                  <a:srgbClr val="000000"/>
                </a:solidFill>
                <a:latin typeface="Calibri" panose="020F0502020204030204" pitchFamily="34" charset="0"/>
              </a:rPr>
              <a:t> was assessed in 3 randomized, double-blind, placebo-controlled studies: Trial-AD-1 (JADE MONO-1), Trial-AD-2 (JADE MONO-2), and Trial-AD-3 (JADE COMPARE). </a:t>
            </a:r>
          </a:p>
          <a:p>
            <a:pPr marL="0" indent="0" fontAlgn="base">
              <a:spcBef>
                <a:spcPts val="0"/>
              </a:spcBef>
              <a:buClr>
                <a:srgbClr val="000000"/>
              </a:buClr>
              <a:buNone/>
            </a:pPr>
            <a:endParaRPr lang="en-US" sz="1800" b="0" i="0" u="none" strike="noStrike" baseline="0" dirty="0">
              <a:solidFill>
                <a:srgbClr val="000000"/>
              </a:solidFill>
              <a:latin typeface="Calibri" panose="020F0502020204030204" pitchFamily="34" charset="0"/>
            </a:endParaRPr>
          </a:p>
          <a:p>
            <a:pPr fontAlgn="base">
              <a:spcBef>
                <a:spcPts val="0"/>
              </a:spcBef>
              <a:buClr>
                <a:srgbClr val="000000"/>
              </a:buClr>
            </a:pPr>
            <a:r>
              <a:rPr lang="en-US" sz="1800" b="0" i="0" u="none" strike="noStrike" baseline="0" dirty="0">
                <a:solidFill>
                  <a:srgbClr val="000000"/>
                </a:solidFill>
                <a:latin typeface="Calibri" panose="020F0502020204030204" pitchFamily="34" charset="0"/>
              </a:rPr>
              <a:t>Overall, a total of 1,615 patients ≥ 12 years old (not approved for use in pediatric patients) with moderate-to-severe atopic dermatitis (AD) and Peak Pruritus Numerical Rating Scale [PP-NRS] ≥ 4 at the baseline visit were evaluated. </a:t>
            </a:r>
          </a:p>
          <a:p>
            <a:pPr fontAlgn="base">
              <a:spcBef>
                <a:spcPts val="0"/>
              </a:spcBef>
              <a:buClr>
                <a:srgbClr val="000000"/>
              </a:buClr>
            </a:pPr>
            <a:endParaRPr lang="en-US"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fontAlgn="base">
              <a:spcBef>
                <a:spcPts val="0"/>
              </a:spcBef>
              <a:buClr>
                <a:srgbClr val="000000"/>
              </a:buClr>
            </a:pPr>
            <a:r>
              <a:rPr lang="en-US" sz="1800" b="0" i="0" u="none" strike="noStrike" baseline="0" dirty="0">
                <a:solidFill>
                  <a:srgbClr val="000000"/>
                </a:solidFill>
                <a:latin typeface="Calibri" panose="020F0502020204030204" pitchFamily="34" charset="0"/>
              </a:rPr>
              <a:t>All 3 studies evaluated the coprimary efficacy endpoints of IGA and EASI-75 responses at 12 weeks. </a:t>
            </a:r>
            <a:endParaRPr lang="en-US" sz="1800"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238300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C3493-7B6E-4190-AC05-831311DE4016}"/>
              </a:ext>
            </a:extLst>
          </p:cNvPr>
          <p:cNvSpPr>
            <a:spLocks noGrp="1"/>
          </p:cNvSpPr>
          <p:nvPr>
            <p:ph type="title"/>
          </p:nvPr>
        </p:nvSpPr>
        <p:spPr/>
        <p:txBody>
          <a:bodyPr/>
          <a:lstStyle/>
          <a:p>
            <a:r>
              <a:rPr lang="en-US" sz="3200" dirty="0" err="1">
                <a:latin typeface="Calibri" panose="020F0502020204030204" pitchFamily="34" charset="0"/>
              </a:rPr>
              <a:t>Cibinqo</a:t>
            </a:r>
            <a:r>
              <a:rPr lang="en-US" sz="3200" dirty="0">
                <a:latin typeface="Calibri" panose="020F0502020204030204" pitchFamily="34" charset="0"/>
              </a:rPr>
              <a:t> (</a:t>
            </a:r>
            <a:r>
              <a:rPr lang="en-US" sz="3200" dirty="0" err="1">
                <a:latin typeface="Calibri" panose="020F0502020204030204" pitchFamily="34" charset="0"/>
              </a:rPr>
              <a:t>abrocitinib</a:t>
            </a:r>
            <a:r>
              <a:rPr lang="en-US" sz="3200" dirty="0">
                <a:latin typeface="Calibri" panose="020F0502020204030204" pitchFamily="34" charset="0"/>
              </a:rPr>
              <a:t>)</a:t>
            </a:r>
            <a:endParaRPr lang="en-US" dirty="0"/>
          </a:p>
        </p:txBody>
      </p:sp>
      <p:sp>
        <p:nvSpPr>
          <p:cNvPr id="3" name="Content Placeholder 2">
            <a:extLst>
              <a:ext uri="{FF2B5EF4-FFF2-40B4-BE49-F238E27FC236}">
                <a16:creationId xmlns:a16="http://schemas.microsoft.com/office/drawing/2014/main" id="{F84ABA98-6882-4123-914A-27E1B2EC945E}"/>
              </a:ext>
            </a:extLst>
          </p:cNvPr>
          <p:cNvSpPr>
            <a:spLocks noGrp="1"/>
          </p:cNvSpPr>
          <p:nvPr>
            <p:ph idx="1"/>
          </p:nvPr>
        </p:nvSpPr>
        <p:spPr>
          <a:xfrm>
            <a:off x="421640" y="992888"/>
            <a:ext cx="8229600" cy="3483861"/>
          </a:xfrm>
        </p:spPr>
        <p:txBody>
          <a:bodyPr/>
          <a:lstStyle/>
          <a:p>
            <a:pPr fontAlgn="base">
              <a:spcBef>
                <a:spcPts val="0"/>
              </a:spcBef>
              <a:buClr>
                <a:srgbClr val="000000"/>
              </a:buClr>
            </a:pPr>
            <a:r>
              <a:rPr lang="en-US" sz="1800" b="0" i="0" u="none" strike="noStrike" baseline="0" dirty="0">
                <a:solidFill>
                  <a:srgbClr val="000000"/>
                </a:solidFill>
                <a:latin typeface="Calibri" panose="020F0502020204030204" pitchFamily="34" charset="0"/>
              </a:rPr>
              <a:t>An IGA response was a score of clear (0) or almost clear (1) on the 5-point scale and a decrease from baseline of ≥ 2 points; EASI-75 was ≥ 75% improvement in EASI score from baseline. </a:t>
            </a:r>
          </a:p>
          <a:p>
            <a:pPr fontAlgn="base">
              <a:spcBef>
                <a:spcPts val="0"/>
              </a:spcBef>
              <a:buClr>
                <a:srgbClr val="000000"/>
              </a:buClr>
            </a:pPr>
            <a:endParaRPr lang="en-US" sz="1800" dirty="0">
              <a:solidFill>
                <a:srgbClr val="000000"/>
              </a:solidFill>
              <a:latin typeface="Calibri" panose="020F0502020204030204" pitchFamily="34" charset="0"/>
            </a:endParaRPr>
          </a:p>
          <a:p>
            <a:pPr fontAlgn="base">
              <a:spcBef>
                <a:spcPts val="0"/>
              </a:spcBef>
              <a:buClr>
                <a:srgbClr val="000000"/>
              </a:buClr>
            </a:pPr>
            <a:r>
              <a:rPr lang="en-US" sz="1800" b="0" i="0" u="none" strike="noStrike" baseline="0" dirty="0">
                <a:solidFill>
                  <a:srgbClr val="000000"/>
                </a:solidFill>
                <a:latin typeface="Calibri" panose="020F0502020204030204" pitchFamily="34" charset="0"/>
              </a:rPr>
              <a:t>Trial-AD-1 (n=387) and Trial-AD-2 (n=391) were monotherapy studies of 12 weeks duration that evaluated 2 doses of </a:t>
            </a:r>
            <a:r>
              <a:rPr lang="en-US" sz="1800" b="0" i="0" u="none" strike="noStrike" baseline="0" dirty="0" err="1">
                <a:solidFill>
                  <a:srgbClr val="000000"/>
                </a:solidFill>
                <a:latin typeface="Calibri" panose="020F0502020204030204" pitchFamily="34" charset="0"/>
              </a:rPr>
              <a:t>abrocitinib</a:t>
            </a:r>
            <a:r>
              <a:rPr lang="en-US" sz="1800" b="0" i="0" u="none" strike="noStrike" baseline="0" dirty="0">
                <a:solidFill>
                  <a:srgbClr val="000000"/>
                </a:solidFill>
                <a:latin typeface="Calibri" panose="020F0502020204030204" pitchFamily="34" charset="0"/>
              </a:rPr>
              <a:t> (200 mg once daily or 100 mg once daily) to placebo. </a:t>
            </a:r>
          </a:p>
          <a:p>
            <a:pPr fontAlgn="base">
              <a:spcBef>
                <a:spcPts val="0"/>
              </a:spcBef>
              <a:buClr>
                <a:srgbClr val="000000"/>
              </a:buClr>
            </a:pPr>
            <a:endParaRPr lang="en-US" sz="1800" dirty="0">
              <a:solidFill>
                <a:srgbClr val="000000"/>
              </a:solidFill>
              <a:latin typeface="Calibri" panose="020F0502020204030204" pitchFamily="34" charset="0"/>
            </a:endParaRPr>
          </a:p>
          <a:p>
            <a:pPr fontAlgn="base">
              <a:spcBef>
                <a:spcPts val="0"/>
              </a:spcBef>
              <a:buClr>
                <a:srgbClr val="000000"/>
              </a:buClr>
            </a:pPr>
            <a:r>
              <a:rPr lang="en-US" sz="1800" b="0" i="0" u="none" strike="noStrike" baseline="0" dirty="0">
                <a:solidFill>
                  <a:srgbClr val="000000"/>
                </a:solidFill>
                <a:latin typeface="Calibri" panose="020F0502020204030204" pitchFamily="34" charset="0"/>
              </a:rPr>
              <a:t>Trial-AD-3 (n=838) was 16 weeks in duration and evaluated </a:t>
            </a:r>
            <a:r>
              <a:rPr lang="en-US" sz="1800" b="0" i="0" u="none" strike="noStrike" baseline="0" dirty="0" err="1">
                <a:solidFill>
                  <a:srgbClr val="000000"/>
                </a:solidFill>
                <a:latin typeface="Calibri" panose="020F0502020204030204" pitchFamily="34" charset="0"/>
              </a:rPr>
              <a:t>abrocitinib</a:t>
            </a:r>
            <a:r>
              <a:rPr lang="en-US" sz="1800" b="0" i="0" u="none" strike="noStrike" baseline="0" dirty="0">
                <a:solidFill>
                  <a:srgbClr val="000000"/>
                </a:solidFill>
                <a:latin typeface="Calibri" panose="020F0502020204030204" pitchFamily="34" charset="0"/>
              </a:rPr>
              <a:t> (200 mg once daily or 100 mg once daily), placebo, or dupilumab 600 mg on day 1, followed by 300 mg every 2 weeks subcutaneously (SC) in adult subjects only with all individuals receiving background topical corticosteroids.</a:t>
            </a:r>
            <a:endParaRPr lang="en-US" sz="1800"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1594012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C3493-7B6E-4190-AC05-831311DE4016}"/>
              </a:ext>
            </a:extLst>
          </p:cNvPr>
          <p:cNvSpPr>
            <a:spLocks noGrp="1"/>
          </p:cNvSpPr>
          <p:nvPr>
            <p:ph type="title"/>
          </p:nvPr>
        </p:nvSpPr>
        <p:spPr/>
        <p:txBody>
          <a:bodyPr/>
          <a:lstStyle/>
          <a:p>
            <a:r>
              <a:rPr lang="en-US" sz="3200" dirty="0" err="1">
                <a:latin typeface="Calibri" panose="020F0502020204030204" pitchFamily="34" charset="0"/>
              </a:rPr>
              <a:t>Cibinqo</a:t>
            </a:r>
            <a:r>
              <a:rPr lang="en-US" sz="3200" dirty="0">
                <a:latin typeface="Calibri" panose="020F0502020204030204" pitchFamily="34" charset="0"/>
              </a:rPr>
              <a:t> (</a:t>
            </a:r>
            <a:r>
              <a:rPr lang="en-US" sz="3200" dirty="0" err="1">
                <a:latin typeface="Calibri" panose="020F0502020204030204" pitchFamily="34" charset="0"/>
              </a:rPr>
              <a:t>abrocitinib</a:t>
            </a:r>
            <a:r>
              <a:rPr lang="en-US" sz="3200" dirty="0">
                <a:latin typeface="Calibri" panose="020F0502020204030204" pitchFamily="34" charset="0"/>
              </a:rPr>
              <a:t>)</a:t>
            </a:r>
            <a:endParaRPr lang="en-US" dirty="0"/>
          </a:p>
        </p:txBody>
      </p:sp>
      <p:sp>
        <p:nvSpPr>
          <p:cNvPr id="3" name="Content Placeholder 2">
            <a:extLst>
              <a:ext uri="{FF2B5EF4-FFF2-40B4-BE49-F238E27FC236}">
                <a16:creationId xmlns:a16="http://schemas.microsoft.com/office/drawing/2014/main" id="{F84ABA98-6882-4123-914A-27E1B2EC945E}"/>
              </a:ext>
            </a:extLst>
          </p:cNvPr>
          <p:cNvSpPr>
            <a:spLocks noGrp="1"/>
          </p:cNvSpPr>
          <p:nvPr>
            <p:ph idx="1"/>
          </p:nvPr>
        </p:nvSpPr>
        <p:spPr>
          <a:xfrm>
            <a:off x="421640" y="992888"/>
            <a:ext cx="8229600" cy="3483861"/>
          </a:xfrm>
        </p:spPr>
        <p:txBody>
          <a:bodyPr/>
          <a:lstStyle/>
          <a:p>
            <a:pPr fontAlgn="base">
              <a:spcBef>
                <a:spcPts val="0"/>
              </a:spcBef>
              <a:buClr>
                <a:srgbClr val="000000"/>
              </a:buClr>
            </a:pPr>
            <a:r>
              <a:rPr lang="en-US" sz="1800" b="0" i="0" u="none" strike="noStrike" baseline="0" dirty="0">
                <a:solidFill>
                  <a:srgbClr val="000000"/>
                </a:solidFill>
                <a:latin typeface="Calibri" panose="020F0502020204030204" pitchFamily="34" charset="0"/>
              </a:rPr>
              <a:t>In Trial-AD-1, significantly more patients who were treated with </a:t>
            </a:r>
            <a:r>
              <a:rPr lang="en-US" sz="1800" b="0" i="0" u="none" strike="noStrike" baseline="0" dirty="0" err="1">
                <a:solidFill>
                  <a:srgbClr val="000000"/>
                </a:solidFill>
                <a:latin typeface="Calibri" panose="020F0502020204030204" pitchFamily="34" charset="0"/>
              </a:rPr>
              <a:t>abrocitinib</a:t>
            </a:r>
            <a:r>
              <a:rPr lang="en-US" sz="1800" b="0" i="0" u="none" strike="noStrike" baseline="0" dirty="0">
                <a:solidFill>
                  <a:srgbClr val="000000"/>
                </a:solidFill>
                <a:latin typeface="Calibri" panose="020F0502020204030204" pitchFamily="34" charset="0"/>
              </a:rPr>
              <a:t> 200 mg (44%) or 100 mg (24%) achieved IGA response at week 12 compared to placebo (8%); the difference from placebo was 36% (95% confidence interval [CI], 26.2 to 45.7; p&lt;0.0001) for the 200 mg group and 15.8% (95% CI, 6.8 to 24.8; p=0.0037) for the 100 mg group. </a:t>
            </a:r>
          </a:p>
          <a:p>
            <a:pPr fontAlgn="base">
              <a:spcBef>
                <a:spcPts val="0"/>
              </a:spcBef>
              <a:buClr>
                <a:srgbClr val="000000"/>
              </a:buClr>
            </a:pPr>
            <a:endParaRPr lang="en-US" sz="1800" dirty="0">
              <a:solidFill>
                <a:srgbClr val="000000"/>
              </a:solidFill>
              <a:latin typeface="Calibri" panose="020F0502020204030204" pitchFamily="34" charset="0"/>
            </a:endParaRPr>
          </a:p>
          <a:p>
            <a:pPr fontAlgn="base">
              <a:spcBef>
                <a:spcPts val="0"/>
              </a:spcBef>
              <a:buClr>
                <a:srgbClr val="000000"/>
              </a:buClr>
            </a:pPr>
            <a:r>
              <a:rPr lang="en-US" sz="1800" b="0" i="0" u="none" strike="noStrike" baseline="0" dirty="0">
                <a:solidFill>
                  <a:srgbClr val="000000"/>
                </a:solidFill>
                <a:latin typeface="Calibri" panose="020F0502020204030204" pitchFamily="34" charset="0"/>
              </a:rPr>
              <a:t>Similar findings were found for the EASI-75 efficacy endpoint with 63% of patients in 200 mg arm achieving EASI-75 (difference from placebo, 51%; 95% CI, 40.5 to 61.5; p&lt;0.0001) and 40% of patients in the 100 mg group achieving EASI-75 (difference from placebo, 27.9%; 95% CI, 17.4 to 38.3; p&lt;0.0001); 12% of placebo patients achieved EASI-75.</a:t>
            </a:r>
            <a:endParaRPr lang="en-US" sz="1800"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731567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C3493-7B6E-4190-AC05-831311DE4016}"/>
              </a:ext>
            </a:extLst>
          </p:cNvPr>
          <p:cNvSpPr>
            <a:spLocks noGrp="1"/>
          </p:cNvSpPr>
          <p:nvPr>
            <p:ph type="title"/>
          </p:nvPr>
        </p:nvSpPr>
        <p:spPr/>
        <p:txBody>
          <a:bodyPr/>
          <a:lstStyle/>
          <a:p>
            <a:r>
              <a:rPr lang="en-US" sz="3200" dirty="0" err="1">
                <a:latin typeface="Calibri" panose="020F0502020204030204" pitchFamily="34" charset="0"/>
              </a:rPr>
              <a:t>Cibinqo</a:t>
            </a:r>
            <a:r>
              <a:rPr lang="en-US" sz="3200" dirty="0">
                <a:latin typeface="Calibri" panose="020F0502020204030204" pitchFamily="34" charset="0"/>
              </a:rPr>
              <a:t> (</a:t>
            </a:r>
            <a:r>
              <a:rPr lang="en-US" sz="3200" dirty="0" err="1">
                <a:latin typeface="Calibri" panose="020F0502020204030204" pitchFamily="34" charset="0"/>
              </a:rPr>
              <a:t>abrocitinib</a:t>
            </a:r>
            <a:r>
              <a:rPr lang="en-US" sz="3200" dirty="0">
                <a:latin typeface="Calibri" panose="020F0502020204030204" pitchFamily="34" charset="0"/>
              </a:rPr>
              <a:t>)</a:t>
            </a:r>
            <a:endParaRPr lang="en-US" dirty="0"/>
          </a:p>
        </p:txBody>
      </p:sp>
      <p:sp>
        <p:nvSpPr>
          <p:cNvPr id="3" name="Content Placeholder 2">
            <a:extLst>
              <a:ext uri="{FF2B5EF4-FFF2-40B4-BE49-F238E27FC236}">
                <a16:creationId xmlns:a16="http://schemas.microsoft.com/office/drawing/2014/main" id="{F84ABA98-6882-4123-914A-27E1B2EC945E}"/>
              </a:ext>
            </a:extLst>
          </p:cNvPr>
          <p:cNvSpPr>
            <a:spLocks noGrp="1"/>
          </p:cNvSpPr>
          <p:nvPr>
            <p:ph idx="1"/>
          </p:nvPr>
        </p:nvSpPr>
        <p:spPr>
          <a:xfrm>
            <a:off x="421640" y="992888"/>
            <a:ext cx="8229600" cy="3483861"/>
          </a:xfrm>
        </p:spPr>
        <p:txBody>
          <a:bodyPr/>
          <a:lstStyle/>
          <a:p>
            <a:pPr fontAlgn="base">
              <a:spcBef>
                <a:spcPts val="0"/>
              </a:spcBef>
              <a:buClr>
                <a:srgbClr val="000000"/>
              </a:buClr>
            </a:pPr>
            <a:r>
              <a:rPr lang="en-US" sz="1800" b="0" i="0" u="none" strike="noStrike" baseline="0" dirty="0">
                <a:solidFill>
                  <a:srgbClr val="000000"/>
                </a:solidFill>
                <a:latin typeface="Calibri" panose="020F0502020204030204" pitchFamily="34" charset="0"/>
              </a:rPr>
              <a:t>Trial-AD-2 also demonstrated statistically significant improvements in both coprimary efficacy endpoints with either dose of </a:t>
            </a:r>
            <a:r>
              <a:rPr lang="en-US" sz="1800" b="0" i="0" u="none" strike="noStrike" baseline="0" dirty="0" err="1">
                <a:solidFill>
                  <a:srgbClr val="000000"/>
                </a:solidFill>
                <a:latin typeface="Calibri" panose="020F0502020204030204" pitchFamily="34" charset="0"/>
              </a:rPr>
              <a:t>abrocitinib</a:t>
            </a:r>
            <a:r>
              <a:rPr lang="en-US" sz="1800" b="0" i="0" u="none" strike="noStrike" baseline="0" dirty="0">
                <a:solidFill>
                  <a:srgbClr val="000000"/>
                </a:solidFill>
                <a:latin typeface="Calibri" panose="020F0502020204030204" pitchFamily="34" charset="0"/>
              </a:rPr>
              <a:t> compared to placebo. For IGA response, 38.1% of patients in the 200 mg group (difference from placebo, 28.7%; 95% CI, 18.6 to 38.8; p&lt;0.001) and 28.4% of patients in the 100 mg group (difference from placebo, 19.3%; 95% CI, 9.6 to 29; p&lt;0.001) met the endpoint compared with 9.1% of placebo patients. </a:t>
            </a:r>
          </a:p>
          <a:p>
            <a:pPr fontAlgn="base">
              <a:spcBef>
                <a:spcPts val="0"/>
              </a:spcBef>
              <a:buClr>
                <a:srgbClr val="000000"/>
              </a:buClr>
            </a:pPr>
            <a:endParaRPr lang="en-US" sz="1800" dirty="0">
              <a:solidFill>
                <a:srgbClr val="000000"/>
              </a:solidFill>
              <a:latin typeface="Calibri" panose="020F0502020204030204" pitchFamily="34" charset="0"/>
            </a:endParaRPr>
          </a:p>
          <a:p>
            <a:pPr fontAlgn="base">
              <a:spcBef>
                <a:spcPts val="0"/>
              </a:spcBef>
              <a:buClr>
                <a:srgbClr val="000000"/>
              </a:buClr>
            </a:pPr>
            <a:r>
              <a:rPr lang="en-US" sz="1800" b="0" i="0" u="none" strike="noStrike" baseline="0" dirty="0">
                <a:solidFill>
                  <a:srgbClr val="000000"/>
                </a:solidFill>
                <a:latin typeface="Calibri" panose="020F0502020204030204" pitchFamily="34" charset="0"/>
              </a:rPr>
              <a:t>For EASI-75, 61% of 200 mg </a:t>
            </a:r>
            <a:r>
              <a:rPr lang="en-US" sz="1800" b="0" i="0" u="none" strike="noStrike" baseline="0" dirty="0" err="1">
                <a:solidFill>
                  <a:srgbClr val="000000"/>
                </a:solidFill>
                <a:latin typeface="Calibri" panose="020F0502020204030204" pitchFamily="34" charset="0"/>
              </a:rPr>
              <a:t>abrocitinib</a:t>
            </a:r>
            <a:r>
              <a:rPr lang="en-US" sz="1800" b="0" i="0" u="none" strike="noStrike" baseline="0" dirty="0">
                <a:solidFill>
                  <a:srgbClr val="000000"/>
                </a:solidFill>
                <a:latin typeface="Calibri" panose="020F0502020204030204" pitchFamily="34" charset="0"/>
              </a:rPr>
              <a:t>-treated patients achieved the endpoint (difference from placebo 50.5%; 95% CI, 40 to 60.9; p&lt;0.001) and 44.5% of 100 mg </a:t>
            </a:r>
            <a:r>
              <a:rPr lang="en-US" sz="1800" b="0" i="0" u="none" strike="noStrike" baseline="0" dirty="0" err="1">
                <a:solidFill>
                  <a:srgbClr val="000000"/>
                </a:solidFill>
                <a:latin typeface="Calibri" panose="020F0502020204030204" pitchFamily="34" charset="0"/>
              </a:rPr>
              <a:t>abrocitinib</a:t>
            </a:r>
            <a:r>
              <a:rPr lang="en-US" sz="1800" b="0" i="0" u="none" strike="noStrike" baseline="0" dirty="0">
                <a:solidFill>
                  <a:srgbClr val="000000"/>
                </a:solidFill>
                <a:latin typeface="Calibri" panose="020F0502020204030204" pitchFamily="34" charset="0"/>
              </a:rPr>
              <a:t>-treated patients reached the endpoint (difference from placebo 33.9%; 95% CI, 23.3 to 44.4; p&lt;0.001) compared with 10.4% of placebo patients.</a:t>
            </a:r>
            <a:endParaRPr lang="en-US" sz="1800"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4588939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C3493-7B6E-4190-AC05-831311DE4016}"/>
              </a:ext>
            </a:extLst>
          </p:cNvPr>
          <p:cNvSpPr>
            <a:spLocks noGrp="1"/>
          </p:cNvSpPr>
          <p:nvPr>
            <p:ph type="title"/>
          </p:nvPr>
        </p:nvSpPr>
        <p:spPr/>
        <p:txBody>
          <a:bodyPr/>
          <a:lstStyle/>
          <a:p>
            <a:r>
              <a:rPr lang="en-US" sz="3200" dirty="0" err="1">
                <a:latin typeface="Calibri" panose="020F0502020204030204" pitchFamily="34" charset="0"/>
              </a:rPr>
              <a:t>Cibinqo</a:t>
            </a:r>
            <a:r>
              <a:rPr lang="en-US" sz="3200" dirty="0">
                <a:latin typeface="Calibri" panose="020F0502020204030204" pitchFamily="34" charset="0"/>
              </a:rPr>
              <a:t> (</a:t>
            </a:r>
            <a:r>
              <a:rPr lang="en-US" sz="3200" dirty="0" err="1">
                <a:latin typeface="Calibri" panose="020F0502020204030204" pitchFamily="34" charset="0"/>
              </a:rPr>
              <a:t>abrocitinib</a:t>
            </a:r>
            <a:r>
              <a:rPr lang="en-US" sz="3200" dirty="0">
                <a:latin typeface="Calibri" panose="020F0502020204030204" pitchFamily="34" charset="0"/>
              </a:rPr>
              <a:t>)</a:t>
            </a:r>
            <a:endParaRPr lang="en-US" dirty="0"/>
          </a:p>
        </p:txBody>
      </p:sp>
      <p:sp>
        <p:nvSpPr>
          <p:cNvPr id="3" name="Content Placeholder 2">
            <a:extLst>
              <a:ext uri="{FF2B5EF4-FFF2-40B4-BE49-F238E27FC236}">
                <a16:creationId xmlns:a16="http://schemas.microsoft.com/office/drawing/2014/main" id="{F84ABA98-6882-4123-914A-27E1B2EC945E}"/>
              </a:ext>
            </a:extLst>
          </p:cNvPr>
          <p:cNvSpPr>
            <a:spLocks noGrp="1"/>
          </p:cNvSpPr>
          <p:nvPr>
            <p:ph idx="1"/>
          </p:nvPr>
        </p:nvSpPr>
        <p:spPr>
          <a:xfrm>
            <a:off x="421640" y="992888"/>
            <a:ext cx="8229600" cy="3483861"/>
          </a:xfrm>
        </p:spPr>
        <p:txBody>
          <a:bodyPr/>
          <a:lstStyle/>
          <a:p>
            <a:pPr fontAlgn="base">
              <a:spcBef>
                <a:spcPts val="0"/>
              </a:spcBef>
              <a:buClr>
                <a:srgbClr val="000000"/>
              </a:buClr>
            </a:pPr>
            <a:r>
              <a:rPr lang="en-US" sz="1800" b="0" i="0" u="none" strike="noStrike" baseline="0" dirty="0">
                <a:solidFill>
                  <a:srgbClr val="000000"/>
                </a:solidFill>
                <a:latin typeface="Calibri" panose="020F0502020204030204" pitchFamily="34" charset="0"/>
              </a:rPr>
              <a:t>In Trial-AD-3, a significantly greater proportion of patients in the </a:t>
            </a:r>
            <a:r>
              <a:rPr lang="en-US" sz="1800" b="0" i="0" u="none" strike="noStrike" baseline="0" dirty="0" err="1">
                <a:solidFill>
                  <a:srgbClr val="000000"/>
                </a:solidFill>
                <a:latin typeface="Calibri" panose="020F0502020204030204" pitchFamily="34" charset="0"/>
              </a:rPr>
              <a:t>abrocitinib</a:t>
            </a:r>
            <a:r>
              <a:rPr lang="en-US" sz="1800" b="0" i="0" u="none" strike="noStrike" baseline="0" dirty="0">
                <a:solidFill>
                  <a:srgbClr val="000000"/>
                </a:solidFill>
                <a:latin typeface="Calibri" panose="020F0502020204030204" pitchFamily="34" charset="0"/>
              </a:rPr>
              <a:t> study arms achieved IGA response and EASI-75 at week 12 compared to placebo. For IGA response, 48.4% of patients in the 200 mg group (difference from placebo, 34.8%; 95% CI, 26.1 to 43.5; p&lt;0.001), 36.6% of patients in the 100 mg group (difference from placebo, 23.1%; 95% CI, 14.7 to 31.4; p&lt;0.001), 36.5% of patients in the dupilumab group achieved this endpoint compared with 14% of patients in the placebo group. </a:t>
            </a:r>
          </a:p>
          <a:p>
            <a:pPr fontAlgn="base">
              <a:spcBef>
                <a:spcPts val="0"/>
              </a:spcBef>
              <a:buClr>
                <a:srgbClr val="000000"/>
              </a:buClr>
            </a:pPr>
            <a:endParaRPr lang="en-US" sz="1800" dirty="0">
              <a:solidFill>
                <a:srgbClr val="000000"/>
              </a:solidFill>
              <a:latin typeface="Calibri" panose="020F0502020204030204" pitchFamily="34" charset="0"/>
            </a:endParaRPr>
          </a:p>
          <a:p>
            <a:pPr fontAlgn="base">
              <a:spcBef>
                <a:spcPts val="0"/>
              </a:spcBef>
              <a:buClr>
                <a:srgbClr val="000000"/>
              </a:buClr>
            </a:pPr>
            <a:r>
              <a:rPr lang="en-US" sz="1800" b="0" i="0" u="none" strike="noStrike" baseline="0" dirty="0">
                <a:solidFill>
                  <a:srgbClr val="000000"/>
                </a:solidFill>
                <a:latin typeface="Calibri" panose="020F0502020204030204" pitchFamily="34" charset="0"/>
              </a:rPr>
              <a:t>For EASI-75, 70.3% of patients in the 200 mg group (difference from placebo, 43.2%; 95% CI, 33.7 to 52.7; p&lt;0.001), 58.7% of patients in the 100 mg group (difference from placebo, 31.9%; 95% CI, 22.2 to 41.6; p&lt;0.001), and 58.1% of patients in the dupilumab arm achieved the endpoint compared to 27.1% of placebo patients.</a:t>
            </a:r>
            <a:endParaRPr lang="en-US" sz="1800"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4784734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C3493-7B6E-4190-AC05-831311DE4016}"/>
              </a:ext>
            </a:extLst>
          </p:cNvPr>
          <p:cNvSpPr>
            <a:spLocks noGrp="1"/>
          </p:cNvSpPr>
          <p:nvPr>
            <p:ph type="title"/>
          </p:nvPr>
        </p:nvSpPr>
        <p:spPr/>
        <p:txBody>
          <a:bodyPr/>
          <a:lstStyle/>
          <a:p>
            <a:r>
              <a:rPr lang="en-US" sz="3200" dirty="0" err="1">
                <a:latin typeface="Calibri" panose="020F0502020204030204" pitchFamily="34" charset="0"/>
              </a:rPr>
              <a:t>Cibinqo</a:t>
            </a:r>
            <a:r>
              <a:rPr lang="en-US" sz="3200" dirty="0">
                <a:latin typeface="Calibri" panose="020F0502020204030204" pitchFamily="34" charset="0"/>
              </a:rPr>
              <a:t> (</a:t>
            </a:r>
            <a:r>
              <a:rPr lang="en-US" sz="3200" dirty="0" err="1">
                <a:latin typeface="Calibri" panose="020F0502020204030204" pitchFamily="34" charset="0"/>
              </a:rPr>
              <a:t>abrocitinib</a:t>
            </a:r>
            <a:r>
              <a:rPr lang="en-US" sz="3200" dirty="0">
                <a:latin typeface="Calibri" panose="020F0502020204030204" pitchFamily="34" charset="0"/>
              </a:rPr>
              <a:t>)</a:t>
            </a:r>
            <a:endParaRPr lang="en-US" dirty="0"/>
          </a:p>
        </p:txBody>
      </p:sp>
      <p:sp>
        <p:nvSpPr>
          <p:cNvPr id="3" name="Content Placeholder 2">
            <a:extLst>
              <a:ext uri="{FF2B5EF4-FFF2-40B4-BE49-F238E27FC236}">
                <a16:creationId xmlns:a16="http://schemas.microsoft.com/office/drawing/2014/main" id="{F84ABA98-6882-4123-914A-27E1B2EC945E}"/>
              </a:ext>
            </a:extLst>
          </p:cNvPr>
          <p:cNvSpPr>
            <a:spLocks noGrp="1"/>
          </p:cNvSpPr>
          <p:nvPr>
            <p:ph idx="1"/>
          </p:nvPr>
        </p:nvSpPr>
        <p:spPr>
          <a:xfrm>
            <a:off x="421640" y="992888"/>
            <a:ext cx="8229600" cy="3483861"/>
          </a:xfrm>
        </p:spPr>
        <p:txBody>
          <a:bodyPr/>
          <a:lstStyle/>
          <a:p>
            <a:r>
              <a:rPr lang="en-US" sz="1800" b="0" i="0" u="none" strike="noStrike" baseline="0" dirty="0">
                <a:solidFill>
                  <a:srgbClr val="000000"/>
                </a:solidFill>
                <a:latin typeface="Calibri" panose="020F0502020204030204" pitchFamily="34" charset="0"/>
              </a:rPr>
              <a:t>The secondary endpoints assessing itching in all 3 trials also demonstrated numerical improvements with either dose of </a:t>
            </a:r>
            <a:r>
              <a:rPr lang="en-US" sz="1800" b="0" i="0" u="none" strike="noStrike" baseline="0" dirty="0" err="1">
                <a:solidFill>
                  <a:srgbClr val="000000"/>
                </a:solidFill>
                <a:latin typeface="Calibri" panose="020F0502020204030204" pitchFamily="34" charset="0"/>
              </a:rPr>
              <a:t>abrocitinib</a:t>
            </a:r>
            <a:r>
              <a:rPr lang="en-US" sz="1800" b="0" i="0" u="none" strike="noStrike" baseline="0" dirty="0">
                <a:solidFill>
                  <a:srgbClr val="000000"/>
                </a:solidFill>
                <a:latin typeface="Calibri" panose="020F0502020204030204" pitchFamily="34" charset="0"/>
              </a:rPr>
              <a:t> compared to placebo. Across all 3 trials, various subgroups (age, gender, reach, body weight, past systemic AD therapy), showed similar treatment responses.</a:t>
            </a:r>
            <a:endParaRPr lang="en-US" sz="1800"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6039009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C3493-7B6E-4190-AC05-831311DE4016}"/>
              </a:ext>
            </a:extLst>
          </p:cNvPr>
          <p:cNvSpPr>
            <a:spLocks noGrp="1"/>
          </p:cNvSpPr>
          <p:nvPr>
            <p:ph type="title"/>
          </p:nvPr>
        </p:nvSpPr>
        <p:spPr/>
        <p:txBody>
          <a:bodyPr/>
          <a:lstStyle/>
          <a:p>
            <a:r>
              <a:rPr lang="en-US" altLang="en-US" dirty="0"/>
              <a:t>Cytokine and CAM Antagonists</a:t>
            </a:r>
            <a:endParaRPr lang="en-US" dirty="0"/>
          </a:p>
        </p:txBody>
      </p:sp>
      <p:sp>
        <p:nvSpPr>
          <p:cNvPr id="3" name="Content Placeholder 2">
            <a:extLst>
              <a:ext uri="{FF2B5EF4-FFF2-40B4-BE49-F238E27FC236}">
                <a16:creationId xmlns:a16="http://schemas.microsoft.com/office/drawing/2014/main" id="{F84ABA98-6882-4123-914A-27E1B2EC945E}"/>
              </a:ext>
            </a:extLst>
          </p:cNvPr>
          <p:cNvSpPr>
            <a:spLocks noGrp="1"/>
          </p:cNvSpPr>
          <p:nvPr>
            <p:ph idx="1"/>
          </p:nvPr>
        </p:nvSpPr>
        <p:spPr>
          <a:xfrm>
            <a:off x="457200" y="742950"/>
            <a:ext cx="8229600" cy="3483861"/>
          </a:xfrm>
        </p:spPr>
        <p:txBody>
          <a:bodyPr/>
          <a:lstStyle/>
          <a:p>
            <a:pPr>
              <a:buFontTx/>
              <a:buNone/>
            </a:pPr>
            <a:r>
              <a:rPr lang="en-US" altLang="en-US" sz="2000" b="1" i="1" dirty="0">
                <a:solidFill>
                  <a:srgbClr val="2C2C2C"/>
                </a:solidFill>
              </a:rPr>
              <a:t>Product/Guideline Updates:</a:t>
            </a:r>
          </a:p>
          <a:p>
            <a:pPr fontAlgn="base">
              <a:spcBef>
                <a:spcPts val="0"/>
              </a:spcBef>
              <a:buClr>
                <a:srgbClr val="000000"/>
              </a:buClr>
            </a:pPr>
            <a:r>
              <a:rPr lang="en-US" sz="1800" dirty="0">
                <a:latin typeface="Calibri" panose="020F0502020204030204" pitchFamily="34" charset="0"/>
              </a:rPr>
              <a:t>Cosentyx (</a:t>
            </a:r>
            <a:r>
              <a:rPr lang="en-US" sz="1800" dirty="0" err="1">
                <a:latin typeface="Calibri" panose="020F0502020204030204" pitchFamily="34" charset="0"/>
              </a:rPr>
              <a:t>secukinumab</a:t>
            </a:r>
            <a:r>
              <a:rPr lang="en-US" sz="1800" dirty="0">
                <a:latin typeface="Calibri" panose="020F0502020204030204" pitchFamily="34" charset="0"/>
              </a:rPr>
              <a:t>) is now approved to treat moderate to severe plaque psoriasis in patients who are candidates for systemic therapy or phototherapy to include patients 6 years old and older.  It was previously approved for adults for this indication.  </a:t>
            </a:r>
          </a:p>
          <a:p>
            <a:pPr fontAlgn="base">
              <a:spcBef>
                <a:spcPts val="0"/>
              </a:spcBef>
              <a:buClr>
                <a:srgbClr val="000000"/>
              </a:buClr>
            </a:pPr>
            <a:endParaRPr lang="en-US" sz="1800" dirty="0">
              <a:latin typeface="Calibri" panose="020F0502020204030204" pitchFamily="34" charset="0"/>
            </a:endParaRPr>
          </a:p>
          <a:p>
            <a:pPr fontAlgn="base">
              <a:spcBef>
                <a:spcPts val="0"/>
              </a:spcBef>
              <a:buClr>
                <a:srgbClr val="000000"/>
              </a:buClr>
            </a:pPr>
            <a:r>
              <a:rPr lang="en-US" sz="1800" dirty="0">
                <a:latin typeface="Calibri" panose="020F0502020204030204" pitchFamily="34" charset="0"/>
              </a:rPr>
              <a:t>For pediatric patients 6 years of age and older, the recommended dosage is based on body weight and administered by subcutaneous injection at weeks 0,1,2,3, and 4 and every 4 weeks thereafter.  For pediatric patients with body weight &lt; 50 kg, the recommended dose is 75 mg; for pediatric patients with body weight ≥ 50 kg, the recommended dose is 150 mg.  </a:t>
            </a:r>
          </a:p>
          <a:p>
            <a:pPr fontAlgn="base">
              <a:spcBef>
                <a:spcPts val="0"/>
              </a:spcBef>
              <a:buClr>
                <a:srgbClr val="000000"/>
              </a:buClr>
            </a:pPr>
            <a:endParaRPr lang="en-US" sz="1800" dirty="0">
              <a:latin typeface="Calibri" panose="020F0502020204030204" pitchFamily="34" charset="0"/>
            </a:endParaRPr>
          </a:p>
          <a:p>
            <a:pPr fontAlgn="base">
              <a:spcBef>
                <a:spcPts val="0"/>
              </a:spcBef>
              <a:buClr>
                <a:srgbClr val="000000"/>
              </a:buClr>
            </a:pPr>
            <a:r>
              <a:rPr lang="en-US" sz="1800" dirty="0">
                <a:latin typeface="Calibri" panose="020F0502020204030204" pitchFamily="34" charset="0"/>
              </a:rPr>
              <a:t>There is a new 75 mg/0.5 mL single-dose prefilled syringe presentation for peds patients &lt; 50 kg.  </a:t>
            </a:r>
            <a:endParaRPr lang="en-US" sz="1800"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9260237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C3493-7B6E-4190-AC05-831311DE4016}"/>
              </a:ext>
            </a:extLst>
          </p:cNvPr>
          <p:cNvSpPr>
            <a:spLocks noGrp="1"/>
          </p:cNvSpPr>
          <p:nvPr>
            <p:ph type="title"/>
          </p:nvPr>
        </p:nvSpPr>
        <p:spPr/>
        <p:txBody>
          <a:bodyPr/>
          <a:lstStyle/>
          <a:p>
            <a:r>
              <a:rPr lang="en-US" altLang="en-US" dirty="0"/>
              <a:t>Cytokine and CAM Antagonists</a:t>
            </a:r>
            <a:endParaRPr lang="en-US" dirty="0"/>
          </a:p>
        </p:txBody>
      </p:sp>
      <p:sp>
        <p:nvSpPr>
          <p:cNvPr id="3" name="Content Placeholder 2">
            <a:extLst>
              <a:ext uri="{FF2B5EF4-FFF2-40B4-BE49-F238E27FC236}">
                <a16:creationId xmlns:a16="http://schemas.microsoft.com/office/drawing/2014/main" id="{F84ABA98-6882-4123-914A-27E1B2EC945E}"/>
              </a:ext>
            </a:extLst>
          </p:cNvPr>
          <p:cNvSpPr>
            <a:spLocks noGrp="1"/>
          </p:cNvSpPr>
          <p:nvPr>
            <p:ph idx="1"/>
          </p:nvPr>
        </p:nvSpPr>
        <p:spPr>
          <a:xfrm>
            <a:off x="457200" y="829819"/>
            <a:ext cx="8229600" cy="3483861"/>
          </a:xfrm>
        </p:spPr>
        <p:txBody>
          <a:bodyPr/>
          <a:lstStyle/>
          <a:p>
            <a:pPr>
              <a:buFontTx/>
              <a:buNone/>
            </a:pPr>
            <a:r>
              <a:rPr lang="en-US" altLang="en-US" sz="2000" b="1" i="1" dirty="0">
                <a:solidFill>
                  <a:srgbClr val="2C2C2C"/>
                </a:solidFill>
              </a:rPr>
              <a:t>Product/Guideline Updates:</a:t>
            </a:r>
          </a:p>
          <a:p>
            <a:pPr marR="0" lvl="0" fontAlgn="base">
              <a:spcBef>
                <a:spcPts val="0"/>
              </a:spcBef>
              <a:buClr>
                <a:srgbClr val="000000"/>
              </a:buClr>
            </a:pPr>
            <a:r>
              <a:rPr lang="en-US" sz="1800" dirty="0">
                <a:latin typeface="Calibri" panose="020F0502020204030204" pitchFamily="34" charset="0"/>
              </a:rPr>
              <a:t>Orencia (abatacept) is now approved for prophylaxis of acute graft versus host disease (</a:t>
            </a:r>
            <a:r>
              <a:rPr lang="en-US" sz="1800" dirty="0" err="1">
                <a:latin typeface="Calibri" panose="020F0502020204030204" pitchFamily="34" charset="0"/>
              </a:rPr>
              <a:t>aGVHD</a:t>
            </a:r>
            <a:r>
              <a:rPr lang="en-US" sz="1800" dirty="0">
                <a:latin typeface="Calibri" panose="020F0502020204030204" pitchFamily="34" charset="0"/>
              </a:rPr>
              <a:t>) when used in combination with a calcineurin inhibitor and methotrexate, in adults and pediatric patients 2 years of age and older undergoing hematopoietic stem cell transplantation (HSCT) from a matched or 1 allele-mismatched unrelated-donor.  </a:t>
            </a:r>
          </a:p>
          <a:p>
            <a:pPr marR="0" lvl="0" fontAlgn="base">
              <a:spcBef>
                <a:spcPts val="0"/>
              </a:spcBef>
              <a:buClr>
                <a:srgbClr val="000000"/>
              </a:buClr>
            </a:pPr>
            <a:endParaRPr lang="en-US" sz="1800" dirty="0">
              <a:latin typeface="Calibri" panose="020F0502020204030204" pitchFamily="34" charset="0"/>
            </a:endParaRPr>
          </a:p>
          <a:p>
            <a:pPr marR="0" lvl="0" fontAlgn="base">
              <a:spcBef>
                <a:spcPts val="0"/>
              </a:spcBef>
              <a:buClr>
                <a:srgbClr val="000000"/>
              </a:buClr>
            </a:pPr>
            <a:r>
              <a:rPr lang="en-US" sz="1800" dirty="0">
                <a:latin typeface="Calibri" panose="020F0502020204030204" pitchFamily="34" charset="0"/>
              </a:rPr>
              <a:t>For acute GVHD, Orencia is administered IV over 60 minutes on the day before transplantation, and repeated on day 5, 14, and 28 after transplantation.  The recommended dose for patients ≥ 6 years of age is 10 mg/kg (max 1,000 mg) for all doses and for patients aged 2 to &lt; 6 years of age is 15 mg/kg for the first dose and 12 mg/kg for the remaining doses.  </a:t>
            </a:r>
            <a:endParaRPr lang="en-US" sz="1800"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652657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C3493-7B6E-4190-AC05-831311DE4016}"/>
              </a:ext>
            </a:extLst>
          </p:cNvPr>
          <p:cNvSpPr>
            <a:spLocks noGrp="1"/>
          </p:cNvSpPr>
          <p:nvPr>
            <p:ph type="title"/>
          </p:nvPr>
        </p:nvSpPr>
        <p:spPr/>
        <p:txBody>
          <a:bodyPr/>
          <a:lstStyle/>
          <a:p>
            <a:r>
              <a:rPr lang="en-US" altLang="en-US" dirty="0"/>
              <a:t>Cytokine and CAM Antagonists</a:t>
            </a:r>
            <a:endParaRPr lang="en-US" dirty="0"/>
          </a:p>
        </p:txBody>
      </p:sp>
      <p:sp>
        <p:nvSpPr>
          <p:cNvPr id="3" name="Content Placeholder 2">
            <a:extLst>
              <a:ext uri="{FF2B5EF4-FFF2-40B4-BE49-F238E27FC236}">
                <a16:creationId xmlns:a16="http://schemas.microsoft.com/office/drawing/2014/main" id="{F84ABA98-6882-4123-914A-27E1B2EC945E}"/>
              </a:ext>
            </a:extLst>
          </p:cNvPr>
          <p:cNvSpPr>
            <a:spLocks noGrp="1"/>
          </p:cNvSpPr>
          <p:nvPr>
            <p:ph idx="1"/>
          </p:nvPr>
        </p:nvSpPr>
        <p:spPr>
          <a:xfrm>
            <a:off x="381000" y="742950"/>
            <a:ext cx="8229600" cy="3483861"/>
          </a:xfrm>
        </p:spPr>
        <p:txBody>
          <a:bodyPr/>
          <a:lstStyle/>
          <a:p>
            <a:pPr>
              <a:buFontTx/>
              <a:buNone/>
            </a:pPr>
            <a:r>
              <a:rPr lang="en-US" altLang="en-US" sz="2000" b="1" i="1" dirty="0">
                <a:solidFill>
                  <a:srgbClr val="2C2C2C"/>
                </a:solidFill>
              </a:rPr>
              <a:t>Product/Guideline Updates:</a:t>
            </a:r>
          </a:p>
          <a:p>
            <a:pPr fontAlgn="base">
              <a:spcBef>
                <a:spcPts val="0"/>
              </a:spcBef>
              <a:buClr>
                <a:srgbClr val="000000"/>
              </a:buClr>
            </a:pPr>
            <a:r>
              <a:rPr lang="en-US" sz="1800" dirty="0">
                <a:latin typeface="Calibri" panose="020F0502020204030204" pitchFamily="34" charset="0"/>
              </a:rPr>
              <a:t>FDA required revisions to the Boxed Warning of the labels for tofacitinib (Xeljanz/Xeljanz XR), </a:t>
            </a:r>
            <a:r>
              <a:rPr lang="en-US" sz="1800" dirty="0" err="1">
                <a:latin typeface="Calibri" panose="020F0502020204030204" pitchFamily="34" charset="0"/>
              </a:rPr>
              <a:t>baricitinib</a:t>
            </a:r>
            <a:r>
              <a:rPr lang="en-US" sz="1800" dirty="0">
                <a:latin typeface="Calibri" panose="020F0502020204030204" pitchFamily="34" charset="0"/>
              </a:rPr>
              <a:t> (Olumiant), and </a:t>
            </a:r>
            <a:r>
              <a:rPr lang="en-US" sz="1800" dirty="0" err="1">
                <a:latin typeface="Calibri" panose="020F0502020204030204" pitchFamily="34" charset="0"/>
              </a:rPr>
              <a:t>upadacitinib</a:t>
            </a:r>
            <a:r>
              <a:rPr lang="en-US" sz="1800" dirty="0">
                <a:latin typeface="Calibri" panose="020F0502020204030204" pitchFamily="34" charset="0"/>
              </a:rPr>
              <a:t> (Rinvoq) to include information about increased risks of serious heart-related events, cancer, blood clots, and death. </a:t>
            </a:r>
          </a:p>
          <a:p>
            <a:pPr fontAlgn="base">
              <a:spcBef>
                <a:spcPts val="0"/>
              </a:spcBef>
              <a:buClr>
                <a:srgbClr val="000000"/>
              </a:buClr>
            </a:pPr>
            <a:endParaRPr lang="en-US" sz="1800" dirty="0">
              <a:latin typeface="Calibri" panose="020F0502020204030204" pitchFamily="34" charset="0"/>
            </a:endParaRPr>
          </a:p>
          <a:p>
            <a:pPr fontAlgn="base">
              <a:spcBef>
                <a:spcPts val="0"/>
              </a:spcBef>
              <a:buClr>
                <a:srgbClr val="000000"/>
              </a:buClr>
            </a:pPr>
            <a:r>
              <a:rPr lang="en-US" sz="1800" dirty="0">
                <a:latin typeface="Calibri" panose="020F0502020204030204" pitchFamily="34" charset="0"/>
              </a:rPr>
              <a:t>While this change is based on data from clinical trials of tofacitinib (Xeljanz/Xeljanz XR) in treating rheumatoid arthritis and ulcerative colitis, Olumiant and Rinvoq are included in the action based on their shared mechanisms of action with Xeljanz and FDA considers that these medicines may have similar risks as Xeljanz. </a:t>
            </a:r>
          </a:p>
          <a:p>
            <a:pPr marL="0" indent="0" fontAlgn="base">
              <a:spcBef>
                <a:spcPts val="0"/>
              </a:spcBef>
              <a:buClr>
                <a:srgbClr val="000000"/>
              </a:buClr>
              <a:buNone/>
            </a:pPr>
            <a:endParaRPr lang="en-US" sz="1800" dirty="0">
              <a:latin typeface="Calibri" panose="020F0502020204030204" pitchFamily="34" charset="0"/>
            </a:endParaRPr>
          </a:p>
          <a:p>
            <a:pPr fontAlgn="base">
              <a:spcBef>
                <a:spcPts val="0"/>
              </a:spcBef>
              <a:buClr>
                <a:srgbClr val="000000"/>
              </a:buClr>
            </a:pPr>
            <a:r>
              <a:rPr lang="en-US" sz="1800" dirty="0">
                <a:latin typeface="Calibri" panose="020F0502020204030204" pitchFamily="34" charset="0"/>
              </a:rPr>
              <a:t>FDA is also limiting all approved uses of  Xeljanz/Xeljanz XR, Olumiant, and Rinvoq to certain patients who have not responded or cannot tolerate at least 1 TNF blocker. </a:t>
            </a:r>
            <a:endParaRPr lang="en-US" sz="1800"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53656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25E89-2A83-4F1A-A0AB-3F8025A8720F}"/>
              </a:ext>
            </a:extLst>
          </p:cNvPr>
          <p:cNvSpPr>
            <a:spLocks noGrp="1"/>
          </p:cNvSpPr>
          <p:nvPr>
            <p:ph type="title"/>
          </p:nvPr>
        </p:nvSpPr>
        <p:spPr/>
        <p:txBody>
          <a:bodyPr/>
          <a:lstStyle/>
          <a:p>
            <a:r>
              <a:rPr lang="en-US" altLang="en-US" dirty="0"/>
              <a:t>Analgesics, Narcotics Long Acting</a:t>
            </a:r>
            <a:endParaRPr lang="en-US" dirty="0"/>
          </a:p>
        </p:txBody>
      </p:sp>
      <p:sp>
        <p:nvSpPr>
          <p:cNvPr id="3" name="Content Placeholder 2">
            <a:extLst>
              <a:ext uri="{FF2B5EF4-FFF2-40B4-BE49-F238E27FC236}">
                <a16:creationId xmlns:a16="http://schemas.microsoft.com/office/drawing/2014/main" id="{86585821-7610-447B-BE1F-80F93A9F9853}"/>
              </a:ext>
            </a:extLst>
          </p:cNvPr>
          <p:cNvSpPr>
            <a:spLocks noGrp="1"/>
          </p:cNvSpPr>
          <p:nvPr>
            <p:ph idx="1"/>
          </p:nvPr>
        </p:nvSpPr>
        <p:spPr>
          <a:xfrm>
            <a:off x="457200" y="992888"/>
            <a:ext cx="8229600" cy="4703061"/>
          </a:xfrm>
        </p:spPr>
        <p:txBody>
          <a:bodyPr/>
          <a:lstStyle/>
          <a:p>
            <a:pPr marL="342900" lvl="1" indent="-342900">
              <a:spcBef>
                <a:spcPts val="1000"/>
              </a:spcBef>
              <a:buSzTx/>
              <a:buFont typeface="Arial" panose="020B0604020202020204" pitchFamily="34" charset="0"/>
              <a:buChar char="•"/>
            </a:pPr>
            <a:r>
              <a:rPr lang="en-US" sz="2000" dirty="0">
                <a:solidFill>
                  <a:srgbClr val="000000"/>
                </a:solidFill>
              </a:rPr>
              <a:t>The following agents have demonstrated abuse-deterrence in studies, thus meeting FDA requirements for abuse-deterrent formulations: </a:t>
            </a:r>
          </a:p>
          <a:p>
            <a:pPr marL="742950" lvl="2" indent="-342900">
              <a:spcBef>
                <a:spcPts val="1000"/>
              </a:spcBef>
              <a:buSzTx/>
              <a:buFont typeface="Arial" panose="020B0604020202020204" pitchFamily="34" charset="0"/>
              <a:buChar char="•"/>
            </a:pPr>
            <a:r>
              <a:rPr lang="en-US" dirty="0" err="1">
                <a:solidFill>
                  <a:srgbClr val="000000"/>
                </a:solidFill>
              </a:rPr>
              <a:t>Hysingla</a:t>
            </a:r>
            <a:r>
              <a:rPr lang="en-US" dirty="0">
                <a:solidFill>
                  <a:srgbClr val="000000"/>
                </a:solidFill>
              </a:rPr>
              <a:t> ER tablets</a:t>
            </a:r>
          </a:p>
          <a:p>
            <a:pPr marL="742950" lvl="2" indent="-342900">
              <a:spcBef>
                <a:spcPts val="1000"/>
              </a:spcBef>
              <a:buSzTx/>
              <a:buFont typeface="Arial" panose="020B0604020202020204" pitchFamily="34" charset="0"/>
              <a:buChar char="•"/>
            </a:pPr>
            <a:r>
              <a:rPr lang="en-US" dirty="0">
                <a:solidFill>
                  <a:srgbClr val="000000"/>
                </a:solidFill>
              </a:rPr>
              <a:t>Oxycontin biconcave tablets</a:t>
            </a:r>
          </a:p>
          <a:p>
            <a:pPr marL="742950" lvl="2" indent="-342900">
              <a:spcBef>
                <a:spcPts val="1000"/>
              </a:spcBef>
              <a:buSzTx/>
              <a:buFont typeface="Arial" panose="020B0604020202020204" pitchFamily="34" charset="0"/>
              <a:buChar char="•"/>
            </a:pPr>
            <a:r>
              <a:rPr lang="en-US" dirty="0">
                <a:solidFill>
                  <a:srgbClr val="000000"/>
                </a:solidFill>
              </a:rPr>
              <a:t>Oxycodone ER (authorized generics of Oxycontin) tablets</a:t>
            </a:r>
          </a:p>
          <a:p>
            <a:pPr marL="742950" lvl="2" indent="-342900">
              <a:spcBef>
                <a:spcPts val="1000"/>
              </a:spcBef>
              <a:buSzTx/>
              <a:buFont typeface="Arial" panose="020B0604020202020204" pitchFamily="34" charset="0"/>
              <a:buChar char="•"/>
            </a:pPr>
            <a:r>
              <a:rPr lang="en-US" dirty="0" err="1">
                <a:solidFill>
                  <a:srgbClr val="000000"/>
                </a:solidFill>
              </a:rPr>
              <a:t>Xtampza</a:t>
            </a:r>
            <a:r>
              <a:rPr lang="en-US" dirty="0">
                <a:solidFill>
                  <a:srgbClr val="000000"/>
                </a:solidFill>
              </a:rPr>
              <a:t> ER capsules</a:t>
            </a:r>
          </a:p>
          <a:p>
            <a:pPr marL="342900" lvl="1" indent="-342900">
              <a:spcBef>
                <a:spcPts val="1000"/>
              </a:spcBef>
              <a:buSzTx/>
              <a:buFont typeface="Arial" panose="020B0604020202020204" pitchFamily="34" charset="0"/>
              <a:buChar char="•"/>
            </a:pPr>
            <a:r>
              <a:rPr lang="en-US" sz="2000" dirty="0">
                <a:solidFill>
                  <a:srgbClr val="000000"/>
                </a:solidFill>
              </a:rPr>
              <a:t>Although hydromorphone ER, </a:t>
            </a:r>
            <a:r>
              <a:rPr lang="en-US" sz="2000" dirty="0" err="1">
                <a:solidFill>
                  <a:srgbClr val="000000"/>
                </a:solidFill>
              </a:rPr>
              <a:t>tapentadol</a:t>
            </a:r>
            <a:r>
              <a:rPr lang="en-US" sz="2000" dirty="0">
                <a:solidFill>
                  <a:srgbClr val="000000"/>
                </a:solidFill>
              </a:rPr>
              <a:t> ER (Nucynta ER), and hydrocodone ER (Zohydro ER) have abuse-deterrent properties, they have not been approved by the FDA as abuse-deterrent formulations. </a:t>
            </a:r>
          </a:p>
          <a:p>
            <a:pPr marL="0" lvl="1" indent="0">
              <a:spcBef>
                <a:spcPts val="1000"/>
              </a:spcBef>
              <a:buNone/>
            </a:pPr>
            <a:endParaRPr lang="en-US" sz="2400" dirty="0">
              <a:solidFill>
                <a:srgbClr val="2C2C2C"/>
              </a:solidFill>
            </a:endParaRPr>
          </a:p>
          <a:p>
            <a:pPr marL="0" lvl="1" indent="0">
              <a:spcBef>
                <a:spcPts val="1000"/>
              </a:spcBef>
              <a:buNone/>
            </a:pPr>
            <a:endParaRPr lang="en-US" sz="2000" dirty="0">
              <a:solidFill>
                <a:srgbClr val="2C2C2C"/>
              </a:solidFill>
            </a:endParaRPr>
          </a:p>
          <a:p>
            <a:pPr marL="0" lvl="1" indent="0">
              <a:spcBef>
                <a:spcPts val="1000"/>
              </a:spcBef>
              <a:buNone/>
            </a:pPr>
            <a:endParaRPr lang="en-US" sz="2000" dirty="0">
              <a:solidFill>
                <a:srgbClr val="2C2C2C"/>
              </a:solidFill>
            </a:endParaRPr>
          </a:p>
          <a:p>
            <a:pPr marL="0" indent="0">
              <a:buNone/>
            </a:pPr>
            <a:endParaRPr lang="en-US" sz="2000" dirty="0"/>
          </a:p>
        </p:txBody>
      </p:sp>
    </p:spTree>
    <p:extLst>
      <p:ext uri="{BB962C8B-B14F-4D97-AF65-F5344CB8AC3E}">
        <p14:creationId xmlns:p14="http://schemas.microsoft.com/office/powerpoint/2010/main" val="259374645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C3493-7B6E-4190-AC05-831311DE4016}"/>
              </a:ext>
            </a:extLst>
          </p:cNvPr>
          <p:cNvSpPr>
            <a:spLocks noGrp="1"/>
          </p:cNvSpPr>
          <p:nvPr>
            <p:ph type="title"/>
          </p:nvPr>
        </p:nvSpPr>
        <p:spPr/>
        <p:txBody>
          <a:bodyPr/>
          <a:lstStyle/>
          <a:p>
            <a:r>
              <a:rPr lang="en-US" altLang="en-US" dirty="0"/>
              <a:t>Cytokine and CAM Antagonists</a:t>
            </a:r>
            <a:endParaRPr lang="en-US" dirty="0"/>
          </a:p>
        </p:txBody>
      </p:sp>
      <p:sp>
        <p:nvSpPr>
          <p:cNvPr id="3" name="Content Placeholder 2">
            <a:extLst>
              <a:ext uri="{FF2B5EF4-FFF2-40B4-BE49-F238E27FC236}">
                <a16:creationId xmlns:a16="http://schemas.microsoft.com/office/drawing/2014/main" id="{F84ABA98-6882-4123-914A-27E1B2EC945E}"/>
              </a:ext>
            </a:extLst>
          </p:cNvPr>
          <p:cNvSpPr>
            <a:spLocks noGrp="1"/>
          </p:cNvSpPr>
          <p:nvPr>
            <p:ph idx="1"/>
          </p:nvPr>
        </p:nvSpPr>
        <p:spPr>
          <a:xfrm>
            <a:off x="423760" y="895350"/>
            <a:ext cx="8229600" cy="3483861"/>
          </a:xfrm>
        </p:spPr>
        <p:txBody>
          <a:bodyPr/>
          <a:lstStyle/>
          <a:p>
            <a:pPr>
              <a:buFontTx/>
              <a:buNone/>
            </a:pPr>
            <a:r>
              <a:rPr lang="en-US" altLang="en-US" sz="2000" b="1" i="1" dirty="0">
                <a:solidFill>
                  <a:srgbClr val="2C2C2C"/>
                </a:solidFill>
              </a:rPr>
              <a:t>Product/Guideline Updates:</a:t>
            </a:r>
          </a:p>
          <a:p>
            <a:pPr fontAlgn="base">
              <a:spcBef>
                <a:spcPts val="0"/>
              </a:spcBef>
              <a:buClr>
                <a:srgbClr val="000000"/>
              </a:buClr>
            </a:pPr>
            <a:r>
              <a:rPr lang="en-US" sz="1800" dirty="0">
                <a:latin typeface="Calibri" panose="020F0502020204030204" pitchFamily="34" charset="0"/>
              </a:rPr>
              <a:t>Rinvoq (</a:t>
            </a:r>
            <a:r>
              <a:rPr lang="en-US" sz="1800" dirty="0" err="1">
                <a:latin typeface="Calibri" panose="020F0502020204030204" pitchFamily="34" charset="0"/>
              </a:rPr>
              <a:t>upadacitinib</a:t>
            </a:r>
            <a:r>
              <a:rPr lang="en-US" sz="1800" dirty="0">
                <a:latin typeface="Calibri" panose="020F0502020204030204" pitchFamily="34" charset="0"/>
              </a:rPr>
              <a:t>) is now approved for the treatment of adults with active psoriatic arthritis (</a:t>
            </a:r>
            <a:r>
              <a:rPr lang="en-US" sz="1800" dirty="0" err="1">
                <a:latin typeface="Calibri" panose="020F0502020204030204" pitchFamily="34" charset="0"/>
              </a:rPr>
              <a:t>PsA</a:t>
            </a:r>
            <a:r>
              <a:rPr lang="en-US" sz="1800" dirty="0">
                <a:latin typeface="Calibri" panose="020F0502020204030204" pitchFamily="34" charset="0"/>
              </a:rPr>
              <a:t>) who had inadequate response or intolerance to ≥ 1 TNF blocker.  Use in combination with other JAK inhibitors, biologic DMARDs, or with potent immunosuppressants, such as azathioprine and cyclosporine, is not recommended.  </a:t>
            </a:r>
          </a:p>
          <a:p>
            <a:pPr fontAlgn="base">
              <a:spcBef>
                <a:spcPts val="0"/>
              </a:spcBef>
              <a:buClr>
                <a:srgbClr val="000000"/>
              </a:buClr>
            </a:pPr>
            <a:endParaRPr lang="en-US" sz="1800" dirty="0">
              <a:latin typeface="Calibri" panose="020F0502020204030204" pitchFamily="34" charset="0"/>
            </a:endParaRPr>
          </a:p>
          <a:p>
            <a:pPr fontAlgn="base">
              <a:spcBef>
                <a:spcPts val="0"/>
              </a:spcBef>
              <a:buClr>
                <a:srgbClr val="000000"/>
              </a:buClr>
            </a:pPr>
            <a:r>
              <a:rPr lang="en-US" sz="1800" dirty="0">
                <a:latin typeface="Calibri" panose="020F0502020204030204" pitchFamily="34" charset="0"/>
              </a:rPr>
              <a:t>Dosing for active psoriatic arthritis is 15 mg orally once daily.  Rinvoq was already approved for use in patients with moderately to severely active rheumatoid arthritis. </a:t>
            </a:r>
            <a:endParaRPr lang="en-US" sz="1800"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7003040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C3493-7B6E-4190-AC05-831311DE4016}"/>
              </a:ext>
            </a:extLst>
          </p:cNvPr>
          <p:cNvSpPr>
            <a:spLocks noGrp="1"/>
          </p:cNvSpPr>
          <p:nvPr>
            <p:ph type="title"/>
          </p:nvPr>
        </p:nvSpPr>
        <p:spPr/>
        <p:txBody>
          <a:bodyPr/>
          <a:lstStyle/>
          <a:p>
            <a:r>
              <a:rPr lang="en-US" altLang="en-US" dirty="0"/>
              <a:t>Cytokine and CAM Antagonists</a:t>
            </a:r>
            <a:endParaRPr lang="en-US" dirty="0"/>
          </a:p>
        </p:txBody>
      </p:sp>
      <p:sp>
        <p:nvSpPr>
          <p:cNvPr id="3" name="Content Placeholder 2">
            <a:extLst>
              <a:ext uri="{FF2B5EF4-FFF2-40B4-BE49-F238E27FC236}">
                <a16:creationId xmlns:a16="http://schemas.microsoft.com/office/drawing/2014/main" id="{F84ABA98-6882-4123-914A-27E1B2EC945E}"/>
              </a:ext>
            </a:extLst>
          </p:cNvPr>
          <p:cNvSpPr>
            <a:spLocks noGrp="1"/>
          </p:cNvSpPr>
          <p:nvPr>
            <p:ph idx="1"/>
          </p:nvPr>
        </p:nvSpPr>
        <p:spPr>
          <a:xfrm>
            <a:off x="381000" y="829819"/>
            <a:ext cx="8229600" cy="3483861"/>
          </a:xfrm>
        </p:spPr>
        <p:txBody>
          <a:bodyPr/>
          <a:lstStyle/>
          <a:p>
            <a:pPr>
              <a:buFontTx/>
              <a:buNone/>
            </a:pPr>
            <a:r>
              <a:rPr lang="en-US" altLang="en-US" sz="2000" b="1" i="1" dirty="0">
                <a:solidFill>
                  <a:srgbClr val="2C2C2C"/>
                </a:solidFill>
              </a:rPr>
              <a:t>Product/Guideline Updates:</a:t>
            </a:r>
          </a:p>
          <a:p>
            <a:pPr fontAlgn="base">
              <a:spcBef>
                <a:spcPts val="0"/>
              </a:spcBef>
              <a:buClr>
                <a:srgbClr val="000000"/>
              </a:buClr>
            </a:pPr>
            <a:r>
              <a:rPr lang="en-US" sz="1800" dirty="0">
                <a:latin typeface="Calibri" panose="020F0502020204030204" pitchFamily="34" charset="0"/>
              </a:rPr>
              <a:t>Rinvoq (</a:t>
            </a:r>
            <a:r>
              <a:rPr lang="en-US" sz="1800" dirty="0" err="1">
                <a:latin typeface="Calibri" panose="020F0502020204030204" pitchFamily="34" charset="0"/>
              </a:rPr>
              <a:t>upadacitinib</a:t>
            </a:r>
            <a:r>
              <a:rPr lang="en-US" sz="1800" dirty="0">
                <a:latin typeface="Calibri" panose="020F0502020204030204" pitchFamily="34" charset="0"/>
              </a:rPr>
              <a:t>) is now approved for the treatment of adults and pediatric patients 12 years of age and older with refractory, moderate-to-severe atopic dermatitis whose disease is not adequately controlled with other systemic drug products, including biologics, or when use of those therapies is not advisable.</a:t>
            </a:r>
          </a:p>
          <a:p>
            <a:pPr fontAlgn="base">
              <a:spcBef>
                <a:spcPts val="0"/>
              </a:spcBef>
              <a:buClr>
                <a:srgbClr val="000000"/>
              </a:buClr>
            </a:pPr>
            <a:endParaRPr lang="en-US" sz="1800" dirty="0">
              <a:latin typeface="Calibri" panose="020F0502020204030204" pitchFamily="34" charset="0"/>
            </a:endParaRPr>
          </a:p>
          <a:p>
            <a:pPr fontAlgn="base">
              <a:spcBef>
                <a:spcPts val="0"/>
              </a:spcBef>
              <a:buClr>
                <a:srgbClr val="000000"/>
              </a:buClr>
            </a:pPr>
            <a:r>
              <a:rPr lang="en-US" sz="1800" dirty="0">
                <a:latin typeface="Calibri" panose="020F0502020204030204" pitchFamily="34" charset="0"/>
              </a:rPr>
              <a:t>A new 30 mg ER tablet has been approved in addition to the previously available 15 mg ER tablet.  For the new atopic dermatitis indication in pediatric patients ≥ 12 years old weighing ≥ 40 kg and adults &lt;  65 years old, treatment should be initiated at 15 mg orally once daily.  If response is inadequate, the dose may be increased to 30 mg orally once daily. </a:t>
            </a:r>
          </a:p>
          <a:p>
            <a:pPr marL="0" indent="0" fontAlgn="base">
              <a:spcBef>
                <a:spcPts val="0"/>
              </a:spcBef>
              <a:buClr>
                <a:srgbClr val="000000"/>
              </a:buClr>
              <a:buNone/>
            </a:pPr>
            <a:endParaRPr lang="en-US" sz="1800" dirty="0">
              <a:latin typeface="Calibri" panose="020F0502020204030204" pitchFamily="34" charset="0"/>
            </a:endParaRPr>
          </a:p>
          <a:p>
            <a:pPr fontAlgn="base">
              <a:spcBef>
                <a:spcPts val="0"/>
              </a:spcBef>
              <a:buClr>
                <a:srgbClr val="000000"/>
              </a:buClr>
            </a:pPr>
            <a:r>
              <a:rPr lang="en-US" sz="1800" dirty="0">
                <a:latin typeface="Calibri" panose="020F0502020204030204" pitchFamily="34" charset="0"/>
              </a:rPr>
              <a:t>For adults ≥ 65 years old as well as for patients with severe renal impairment, the recommended dosage is 15 mg once daily. </a:t>
            </a:r>
            <a:endParaRPr lang="en-US" sz="1800"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endParaRPr>
          </a:p>
          <a:p>
            <a:pPr marL="0" indent="0" fontAlgn="base">
              <a:spcBef>
                <a:spcPts val="0"/>
              </a:spcBef>
              <a:buClr>
                <a:srgbClr val="000000"/>
              </a:buClr>
              <a:buNone/>
            </a:pPr>
            <a:endParaRPr lang="en-US" sz="1800" dirty="0">
              <a:latin typeface="Calibri" panose="020F0502020204030204" pitchFamily="34" charset="0"/>
            </a:endParaRPr>
          </a:p>
          <a:p>
            <a:pPr fontAlgn="base">
              <a:spcBef>
                <a:spcPts val="0"/>
              </a:spcBef>
              <a:buClr>
                <a:srgbClr val="000000"/>
              </a:buClr>
            </a:pPr>
            <a:endParaRPr lang="en-US" sz="1800" dirty="0">
              <a:latin typeface="Calibri" panose="020F0502020204030204" pitchFamily="34" charset="0"/>
            </a:endParaRPr>
          </a:p>
        </p:txBody>
      </p:sp>
    </p:spTree>
    <p:extLst>
      <p:ext uri="{BB962C8B-B14F-4D97-AF65-F5344CB8AC3E}">
        <p14:creationId xmlns:p14="http://schemas.microsoft.com/office/powerpoint/2010/main" val="202039329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C3493-7B6E-4190-AC05-831311DE4016}"/>
              </a:ext>
            </a:extLst>
          </p:cNvPr>
          <p:cNvSpPr>
            <a:spLocks noGrp="1"/>
          </p:cNvSpPr>
          <p:nvPr>
            <p:ph type="title"/>
          </p:nvPr>
        </p:nvSpPr>
        <p:spPr/>
        <p:txBody>
          <a:bodyPr/>
          <a:lstStyle/>
          <a:p>
            <a:r>
              <a:rPr lang="en-US" altLang="en-US" dirty="0"/>
              <a:t>Cytokine and CAM Antagonists</a:t>
            </a:r>
            <a:endParaRPr lang="en-US" dirty="0"/>
          </a:p>
        </p:txBody>
      </p:sp>
      <p:sp>
        <p:nvSpPr>
          <p:cNvPr id="3" name="Content Placeholder 2">
            <a:extLst>
              <a:ext uri="{FF2B5EF4-FFF2-40B4-BE49-F238E27FC236}">
                <a16:creationId xmlns:a16="http://schemas.microsoft.com/office/drawing/2014/main" id="{F84ABA98-6882-4123-914A-27E1B2EC945E}"/>
              </a:ext>
            </a:extLst>
          </p:cNvPr>
          <p:cNvSpPr>
            <a:spLocks noGrp="1"/>
          </p:cNvSpPr>
          <p:nvPr>
            <p:ph idx="1"/>
          </p:nvPr>
        </p:nvSpPr>
        <p:spPr>
          <a:xfrm>
            <a:off x="421640" y="992888"/>
            <a:ext cx="8229600" cy="3483861"/>
          </a:xfrm>
        </p:spPr>
        <p:txBody>
          <a:bodyPr/>
          <a:lstStyle/>
          <a:p>
            <a:pPr>
              <a:buFontTx/>
              <a:buNone/>
            </a:pPr>
            <a:r>
              <a:rPr lang="en-US" altLang="en-US" sz="2000" b="1" i="1" dirty="0">
                <a:solidFill>
                  <a:srgbClr val="2C2C2C"/>
                </a:solidFill>
              </a:rPr>
              <a:t>Product/Guideline Updates:</a:t>
            </a:r>
          </a:p>
          <a:p>
            <a:pPr fontAlgn="base">
              <a:spcBef>
                <a:spcPts val="0"/>
              </a:spcBef>
              <a:buClr>
                <a:srgbClr val="000000"/>
              </a:buClr>
            </a:pPr>
            <a:r>
              <a:rPr lang="en-US" sz="1800" dirty="0">
                <a:latin typeface="Calibri" panose="020F0502020204030204" pitchFamily="34" charset="0"/>
              </a:rPr>
              <a:t>Rinvoq has received a new indication and new strength for the treatment of adult patients with moderately to severely active ulcerative colitis who have had an inadequate response or intolerance to 1 or more TNF blockers. </a:t>
            </a:r>
          </a:p>
          <a:p>
            <a:pPr fontAlgn="base">
              <a:spcBef>
                <a:spcPts val="0"/>
              </a:spcBef>
              <a:buClr>
                <a:srgbClr val="000000"/>
              </a:buClr>
            </a:pPr>
            <a:endParaRPr lang="en-US" sz="1800" dirty="0">
              <a:latin typeface="Calibri" panose="020F0502020204030204" pitchFamily="34" charset="0"/>
            </a:endParaRPr>
          </a:p>
          <a:p>
            <a:pPr fontAlgn="base">
              <a:spcBef>
                <a:spcPts val="0"/>
              </a:spcBef>
              <a:buClr>
                <a:srgbClr val="000000"/>
              </a:buClr>
            </a:pPr>
            <a:r>
              <a:rPr lang="en-US" sz="1800" dirty="0">
                <a:latin typeface="Calibri" panose="020F0502020204030204" pitchFamily="34" charset="0"/>
              </a:rPr>
              <a:t>For induction, it is dosed as 45 mg once daily for 8 weeks, and the maintenance dosage is 15 mg once daily. </a:t>
            </a:r>
          </a:p>
          <a:p>
            <a:pPr fontAlgn="base">
              <a:spcBef>
                <a:spcPts val="0"/>
              </a:spcBef>
              <a:buClr>
                <a:srgbClr val="000000"/>
              </a:buClr>
            </a:pPr>
            <a:endParaRPr lang="en-US" sz="1800" dirty="0">
              <a:latin typeface="Calibri" panose="020F0502020204030204" pitchFamily="34" charset="0"/>
            </a:endParaRPr>
          </a:p>
          <a:p>
            <a:pPr fontAlgn="base">
              <a:spcBef>
                <a:spcPts val="0"/>
              </a:spcBef>
              <a:buClr>
                <a:srgbClr val="000000"/>
              </a:buClr>
            </a:pPr>
            <a:r>
              <a:rPr lang="en-US" sz="1800" dirty="0">
                <a:latin typeface="Calibri" panose="020F0502020204030204" pitchFamily="34" charset="0"/>
              </a:rPr>
              <a:t>A maintenance dosage of 30 mg/day may be considered for select pts. With this approval, a new strength, a 45 mg ER tablet was also approved. </a:t>
            </a:r>
            <a:endParaRPr lang="en-US" sz="1800"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912125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C3493-7B6E-4190-AC05-831311DE4016}"/>
              </a:ext>
            </a:extLst>
          </p:cNvPr>
          <p:cNvSpPr>
            <a:spLocks noGrp="1"/>
          </p:cNvSpPr>
          <p:nvPr>
            <p:ph type="title"/>
          </p:nvPr>
        </p:nvSpPr>
        <p:spPr/>
        <p:txBody>
          <a:bodyPr/>
          <a:lstStyle/>
          <a:p>
            <a:r>
              <a:rPr lang="en-US" altLang="en-US" dirty="0"/>
              <a:t>Cytokine and CAM Antagonists</a:t>
            </a:r>
            <a:endParaRPr lang="en-US" dirty="0"/>
          </a:p>
        </p:txBody>
      </p:sp>
      <p:sp>
        <p:nvSpPr>
          <p:cNvPr id="3" name="Content Placeholder 2">
            <a:extLst>
              <a:ext uri="{FF2B5EF4-FFF2-40B4-BE49-F238E27FC236}">
                <a16:creationId xmlns:a16="http://schemas.microsoft.com/office/drawing/2014/main" id="{F84ABA98-6882-4123-914A-27E1B2EC945E}"/>
              </a:ext>
            </a:extLst>
          </p:cNvPr>
          <p:cNvSpPr>
            <a:spLocks noGrp="1"/>
          </p:cNvSpPr>
          <p:nvPr>
            <p:ph idx="1"/>
          </p:nvPr>
        </p:nvSpPr>
        <p:spPr>
          <a:xfrm>
            <a:off x="421640" y="992888"/>
            <a:ext cx="8229600" cy="3483861"/>
          </a:xfrm>
        </p:spPr>
        <p:txBody>
          <a:bodyPr/>
          <a:lstStyle/>
          <a:p>
            <a:pPr>
              <a:buFontTx/>
              <a:buNone/>
            </a:pPr>
            <a:r>
              <a:rPr lang="en-US" altLang="en-US" sz="2000" b="1" i="1" dirty="0">
                <a:solidFill>
                  <a:srgbClr val="2C2C2C"/>
                </a:solidFill>
              </a:rPr>
              <a:t>Product/Guideline Updates:</a:t>
            </a:r>
          </a:p>
          <a:p>
            <a:pPr marR="0" lvl="0" fontAlgn="base">
              <a:spcBef>
                <a:spcPts val="0"/>
              </a:spcBef>
              <a:buClr>
                <a:srgbClr val="000000"/>
              </a:buClr>
            </a:pPr>
            <a:r>
              <a:rPr lang="en-US" sz="1800" dirty="0">
                <a:latin typeface="Calibri" panose="020F0502020204030204" pitchFamily="34" charset="0"/>
              </a:rPr>
              <a:t>Xeljanz and Xeljanz XR (tofacitinib) are now approved for the treatment of adults with active ankylosing spondylitis (AS) who have had an inadequate response or intolerance to ≥ 1 TNF blocker.  </a:t>
            </a:r>
          </a:p>
          <a:p>
            <a:pPr marR="0" lvl="0" fontAlgn="base">
              <a:spcBef>
                <a:spcPts val="0"/>
              </a:spcBef>
              <a:buClr>
                <a:srgbClr val="000000"/>
              </a:buClr>
            </a:pPr>
            <a:endParaRPr lang="en-US" sz="1800" dirty="0">
              <a:latin typeface="Calibri" panose="020F0502020204030204" pitchFamily="34" charset="0"/>
            </a:endParaRPr>
          </a:p>
          <a:p>
            <a:pPr marR="0" lvl="0" fontAlgn="base">
              <a:spcBef>
                <a:spcPts val="0"/>
              </a:spcBef>
              <a:buClr>
                <a:srgbClr val="000000"/>
              </a:buClr>
            </a:pPr>
            <a:r>
              <a:rPr lang="en-US" sz="1800" dirty="0">
                <a:latin typeface="Calibri" panose="020F0502020204030204" pitchFamily="34" charset="0"/>
              </a:rPr>
              <a:t>Use in combination with biologic DMARDS or potent immunosuppressants (e.g., azathioprine, cyclosporine) is not recommended. </a:t>
            </a:r>
          </a:p>
          <a:p>
            <a:pPr marR="0" lvl="0" fontAlgn="base">
              <a:spcBef>
                <a:spcPts val="0"/>
              </a:spcBef>
              <a:buClr>
                <a:srgbClr val="000000"/>
              </a:buClr>
            </a:pPr>
            <a:endParaRPr lang="en-US" sz="1800" dirty="0">
              <a:latin typeface="Calibri" panose="020F0502020204030204" pitchFamily="34" charset="0"/>
            </a:endParaRPr>
          </a:p>
          <a:p>
            <a:pPr marR="0" lvl="0" fontAlgn="base">
              <a:spcBef>
                <a:spcPts val="0"/>
              </a:spcBef>
              <a:buClr>
                <a:srgbClr val="000000"/>
              </a:buClr>
            </a:pPr>
            <a:r>
              <a:rPr lang="en-US" sz="1800" dirty="0">
                <a:latin typeface="Calibri" panose="020F0502020204030204" pitchFamily="34" charset="0"/>
              </a:rPr>
              <a:t>The recommended dose of Xeljanz for the treatment of ankylosing spondylitis  is 5mg twice daily  and for Xeljanz XR is 11 mg once daily. </a:t>
            </a:r>
            <a:endParaRPr lang="en-US" sz="1800"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8507672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C3493-7B6E-4190-AC05-831311DE4016}"/>
              </a:ext>
            </a:extLst>
          </p:cNvPr>
          <p:cNvSpPr>
            <a:spLocks noGrp="1"/>
          </p:cNvSpPr>
          <p:nvPr>
            <p:ph type="title"/>
          </p:nvPr>
        </p:nvSpPr>
        <p:spPr/>
        <p:txBody>
          <a:bodyPr/>
          <a:lstStyle/>
          <a:p>
            <a:r>
              <a:rPr lang="en-US" altLang="en-US" dirty="0"/>
              <a:t>Cytokine and CAM Antagonists</a:t>
            </a:r>
            <a:endParaRPr lang="en-US" dirty="0"/>
          </a:p>
        </p:txBody>
      </p:sp>
      <p:sp>
        <p:nvSpPr>
          <p:cNvPr id="3" name="Content Placeholder 2">
            <a:extLst>
              <a:ext uri="{FF2B5EF4-FFF2-40B4-BE49-F238E27FC236}">
                <a16:creationId xmlns:a16="http://schemas.microsoft.com/office/drawing/2014/main" id="{F84ABA98-6882-4123-914A-27E1B2EC945E}"/>
              </a:ext>
            </a:extLst>
          </p:cNvPr>
          <p:cNvSpPr>
            <a:spLocks noGrp="1"/>
          </p:cNvSpPr>
          <p:nvPr>
            <p:ph idx="1"/>
          </p:nvPr>
        </p:nvSpPr>
        <p:spPr>
          <a:xfrm>
            <a:off x="421640" y="992888"/>
            <a:ext cx="8229600" cy="3483861"/>
          </a:xfrm>
        </p:spPr>
        <p:txBody>
          <a:bodyPr/>
          <a:lstStyle/>
          <a:p>
            <a:pPr>
              <a:buFontTx/>
              <a:buNone/>
            </a:pPr>
            <a:r>
              <a:rPr lang="en-US" altLang="en-US" sz="2000" b="1" i="1" dirty="0">
                <a:solidFill>
                  <a:srgbClr val="2C2C2C"/>
                </a:solidFill>
              </a:rPr>
              <a:t>Product/Guideline Updates:</a:t>
            </a:r>
          </a:p>
          <a:p>
            <a:pPr marR="0" lvl="0" fontAlgn="base">
              <a:spcBef>
                <a:spcPts val="0"/>
              </a:spcBef>
              <a:buClr>
                <a:srgbClr val="000000"/>
              </a:buClr>
            </a:pPr>
            <a:r>
              <a:rPr lang="en-US" sz="1800" dirty="0">
                <a:latin typeface="Calibri" panose="020F0502020204030204" pitchFamily="34" charset="0"/>
              </a:rPr>
              <a:t>Xeljanz/Xeljanz XR continued:</a:t>
            </a:r>
          </a:p>
          <a:p>
            <a:pPr marL="0" marR="0" lvl="0" indent="0" fontAlgn="base">
              <a:spcBef>
                <a:spcPts val="0"/>
              </a:spcBef>
              <a:buClr>
                <a:srgbClr val="000000"/>
              </a:buClr>
              <a:buNone/>
            </a:pPr>
            <a:endParaRPr lang="en-US" sz="1800" dirty="0">
              <a:latin typeface="Calibri" panose="020F0502020204030204" pitchFamily="34" charset="0"/>
            </a:endParaRPr>
          </a:p>
          <a:p>
            <a:pPr lvl="1" fontAlgn="base">
              <a:spcBef>
                <a:spcPts val="0"/>
              </a:spcBef>
              <a:buClr>
                <a:srgbClr val="000000"/>
              </a:buClr>
            </a:pPr>
            <a:r>
              <a:rPr lang="en-US" sz="1800" dirty="0">
                <a:latin typeface="Calibri" panose="020F0502020204030204" pitchFamily="34" charset="0"/>
              </a:rPr>
              <a:t>Previously, use (depending on indication) was restricted to those with an inadequate response or intolerance to methotrexate and/or other DMARDs or failure was not specified. </a:t>
            </a:r>
          </a:p>
          <a:p>
            <a:pPr marR="0" lvl="0" fontAlgn="base">
              <a:spcBef>
                <a:spcPts val="0"/>
              </a:spcBef>
              <a:buClr>
                <a:srgbClr val="000000"/>
              </a:buClr>
            </a:pPr>
            <a:endParaRPr lang="en-US" sz="1800" dirty="0">
              <a:latin typeface="Calibri" panose="020F0502020204030204" pitchFamily="34" charset="0"/>
            </a:endParaRPr>
          </a:p>
          <a:p>
            <a:pPr lvl="1" fontAlgn="base">
              <a:spcBef>
                <a:spcPts val="0"/>
              </a:spcBef>
              <a:buClr>
                <a:srgbClr val="000000"/>
              </a:buClr>
            </a:pPr>
            <a:r>
              <a:rPr lang="en-US" sz="1800" dirty="0">
                <a:latin typeface="Calibri" panose="020F0502020204030204" pitchFamily="34" charset="0"/>
              </a:rPr>
              <a:t>For ulcerative colitis, the wording restricting to those who have failed a TNF blocker was already included, but the language was updated to mirror the language for these other indications. </a:t>
            </a:r>
            <a:endParaRPr lang="en-US" sz="1800"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0050521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C3493-7B6E-4190-AC05-831311DE4016}"/>
              </a:ext>
            </a:extLst>
          </p:cNvPr>
          <p:cNvSpPr>
            <a:spLocks noGrp="1"/>
          </p:cNvSpPr>
          <p:nvPr>
            <p:ph type="title"/>
          </p:nvPr>
        </p:nvSpPr>
        <p:spPr/>
        <p:txBody>
          <a:bodyPr/>
          <a:lstStyle/>
          <a:p>
            <a:r>
              <a:rPr lang="en-US" altLang="en-US" dirty="0"/>
              <a:t>Cytokine and CAM Antagonists</a:t>
            </a:r>
            <a:endParaRPr lang="en-US" dirty="0"/>
          </a:p>
        </p:txBody>
      </p:sp>
      <p:sp>
        <p:nvSpPr>
          <p:cNvPr id="3" name="Content Placeholder 2">
            <a:extLst>
              <a:ext uri="{FF2B5EF4-FFF2-40B4-BE49-F238E27FC236}">
                <a16:creationId xmlns:a16="http://schemas.microsoft.com/office/drawing/2014/main" id="{F84ABA98-6882-4123-914A-27E1B2EC945E}"/>
              </a:ext>
            </a:extLst>
          </p:cNvPr>
          <p:cNvSpPr>
            <a:spLocks noGrp="1"/>
          </p:cNvSpPr>
          <p:nvPr>
            <p:ph idx="1"/>
          </p:nvPr>
        </p:nvSpPr>
        <p:spPr>
          <a:xfrm>
            <a:off x="421640" y="992888"/>
            <a:ext cx="8229600" cy="3483861"/>
          </a:xfrm>
        </p:spPr>
        <p:txBody>
          <a:bodyPr/>
          <a:lstStyle/>
          <a:p>
            <a:pPr>
              <a:buFontTx/>
              <a:buNone/>
            </a:pPr>
            <a:r>
              <a:rPr lang="en-US" altLang="en-US" sz="2000" b="1" i="1" dirty="0">
                <a:solidFill>
                  <a:srgbClr val="2C2C2C"/>
                </a:solidFill>
              </a:rPr>
              <a:t>Product/Guideline Updates:</a:t>
            </a:r>
          </a:p>
          <a:p>
            <a:pPr marR="0" lvl="0" fontAlgn="base">
              <a:spcBef>
                <a:spcPts val="0"/>
              </a:spcBef>
              <a:buClr>
                <a:srgbClr val="000000"/>
              </a:buClr>
            </a:pPr>
            <a:r>
              <a:rPr lang="en-US" sz="1800" dirty="0">
                <a:latin typeface="Calibri" panose="020F0502020204030204" pitchFamily="34" charset="0"/>
              </a:rPr>
              <a:t>Skyrizi (</a:t>
            </a:r>
            <a:r>
              <a:rPr lang="en-US" sz="1800" dirty="0" err="1">
                <a:latin typeface="Calibri" panose="020F0502020204030204" pitchFamily="34" charset="0"/>
              </a:rPr>
              <a:t>risankizumag</a:t>
            </a:r>
            <a:r>
              <a:rPr lang="en-US" sz="1800" dirty="0">
                <a:latin typeface="Calibri" panose="020F0502020204030204" pitchFamily="34" charset="0"/>
              </a:rPr>
              <a:t>-rzaa) is now approved for the treatment of active psoriatic arthritis (</a:t>
            </a:r>
            <a:r>
              <a:rPr lang="en-US" sz="1800" dirty="0" err="1">
                <a:latin typeface="Calibri" panose="020F0502020204030204" pitchFamily="34" charset="0"/>
              </a:rPr>
              <a:t>PsA</a:t>
            </a:r>
            <a:r>
              <a:rPr lang="en-US" sz="1800" dirty="0">
                <a:latin typeface="Calibri" panose="020F0502020204030204" pitchFamily="34" charset="0"/>
              </a:rPr>
              <a:t>) in adults.  </a:t>
            </a:r>
          </a:p>
          <a:p>
            <a:pPr marR="0" lvl="0" fontAlgn="base">
              <a:spcBef>
                <a:spcPts val="0"/>
              </a:spcBef>
              <a:buClr>
                <a:srgbClr val="000000"/>
              </a:buClr>
            </a:pPr>
            <a:endParaRPr lang="en-US" sz="1800" dirty="0">
              <a:latin typeface="Calibri" panose="020F0502020204030204" pitchFamily="34" charset="0"/>
            </a:endParaRPr>
          </a:p>
          <a:p>
            <a:pPr marR="0" lvl="0" fontAlgn="base">
              <a:spcBef>
                <a:spcPts val="0"/>
              </a:spcBef>
              <a:buClr>
                <a:srgbClr val="000000"/>
              </a:buClr>
            </a:pPr>
            <a:r>
              <a:rPr lang="en-US" sz="1800" dirty="0">
                <a:latin typeface="Calibri" panose="020F0502020204030204" pitchFamily="34" charset="0"/>
              </a:rPr>
              <a:t>Skyrizi was previously approved for the treatment of plaque psoriasis in adults.  The recommended dosing for </a:t>
            </a:r>
            <a:r>
              <a:rPr lang="en-US" sz="1800" dirty="0" err="1">
                <a:latin typeface="Calibri" panose="020F0502020204030204" pitchFamily="34" charset="0"/>
              </a:rPr>
              <a:t>PsA</a:t>
            </a:r>
            <a:r>
              <a:rPr lang="en-US" sz="1800" dirty="0">
                <a:latin typeface="Calibri" panose="020F0502020204030204" pitchFamily="34" charset="0"/>
              </a:rPr>
              <a:t> is 150 mg subcutaneously at weeks 0 and 4, then every 12 weeks thereafter.  </a:t>
            </a:r>
          </a:p>
          <a:p>
            <a:pPr marR="0" lvl="0" fontAlgn="base">
              <a:spcBef>
                <a:spcPts val="0"/>
              </a:spcBef>
              <a:buClr>
                <a:srgbClr val="000000"/>
              </a:buClr>
            </a:pPr>
            <a:endParaRPr lang="en-US" sz="1800" dirty="0">
              <a:latin typeface="Calibri" panose="020F0502020204030204" pitchFamily="34" charset="0"/>
            </a:endParaRPr>
          </a:p>
          <a:p>
            <a:pPr marR="0" lvl="0" fontAlgn="base">
              <a:spcBef>
                <a:spcPts val="0"/>
              </a:spcBef>
              <a:buClr>
                <a:srgbClr val="000000"/>
              </a:buClr>
            </a:pPr>
            <a:r>
              <a:rPr lang="en-US" sz="1800" dirty="0">
                <a:latin typeface="Calibri" panose="020F0502020204030204" pitchFamily="34" charset="0"/>
              </a:rPr>
              <a:t>It may be prescribed alone or in combination with non-biologic DMARDs. </a:t>
            </a:r>
            <a:endParaRPr lang="en-US" sz="1800"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1687981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C3493-7B6E-4190-AC05-831311DE4016}"/>
              </a:ext>
            </a:extLst>
          </p:cNvPr>
          <p:cNvSpPr>
            <a:spLocks noGrp="1"/>
          </p:cNvSpPr>
          <p:nvPr>
            <p:ph type="title"/>
          </p:nvPr>
        </p:nvSpPr>
        <p:spPr/>
        <p:txBody>
          <a:bodyPr/>
          <a:lstStyle/>
          <a:p>
            <a:r>
              <a:rPr lang="en-US" altLang="en-US" dirty="0"/>
              <a:t>Cytokine and CAM Antagonists</a:t>
            </a:r>
            <a:endParaRPr lang="en-US" dirty="0"/>
          </a:p>
        </p:txBody>
      </p:sp>
      <p:sp>
        <p:nvSpPr>
          <p:cNvPr id="3" name="Content Placeholder 2">
            <a:extLst>
              <a:ext uri="{FF2B5EF4-FFF2-40B4-BE49-F238E27FC236}">
                <a16:creationId xmlns:a16="http://schemas.microsoft.com/office/drawing/2014/main" id="{F84ABA98-6882-4123-914A-27E1B2EC945E}"/>
              </a:ext>
            </a:extLst>
          </p:cNvPr>
          <p:cNvSpPr>
            <a:spLocks noGrp="1"/>
          </p:cNvSpPr>
          <p:nvPr>
            <p:ph idx="1"/>
          </p:nvPr>
        </p:nvSpPr>
        <p:spPr>
          <a:xfrm>
            <a:off x="421640" y="992888"/>
            <a:ext cx="8229600" cy="3483861"/>
          </a:xfrm>
        </p:spPr>
        <p:txBody>
          <a:bodyPr/>
          <a:lstStyle/>
          <a:p>
            <a:pPr>
              <a:buFontTx/>
              <a:buNone/>
            </a:pPr>
            <a:r>
              <a:rPr lang="en-US" altLang="en-US" sz="2000" b="1" i="1" dirty="0">
                <a:solidFill>
                  <a:srgbClr val="2C2C2C"/>
                </a:solidFill>
              </a:rPr>
              <a:t>Product/Guideline Updates:</a:t>
            </a:r>
          </a:p>
          <a:p>
            <a:pPr marR="0" lvl="0" fontAlgn="base">
              <a:spcBef>
                <a:spcPts val="0"/>
              </a:spcBef>
              <a:buClr>
                <a:srgbClr val="000000"/>
              </a:buClr>
            </a:pPr>
            <a:r>
              <a:rPr lang="en-US" sz="1800" dirty="0">
                <a:latin typeface="Calibri" panose="020F0502020204030204" pitchFamily="34" charset="0"/>
              </a:rPr>
              <a:t>FDA approved expanded indication of Actemra IV formulation for the treatment of giant cell arteritis with a dosage of 6 mg/kg every 4 weeks administered IV over 60 minutes, prescribed in combination with a tapering course of glucocorticoids. </a:t>
            </a:r>
          </a:p>
          <a:p>
            <a:pPr marR="0" lvl="0" fontAlgn="base">
              <a:spcBef>
                <a:spcPts val="0"/>
              </a:spcBef>
              <a:buClr>
                <a:srgbClr val="000000"/>
              </a:buClr>
            </a:pPr>
            <a:endParaRPr lang="en-US" sz="1800" dirty="0">
              <a:latin typeface="Calibri" panose="020F0502020204030204" pitchFamily="34" charset="0"/>
            </a:endParaRPr>
          </a:p>
          <a:p>
            <a:pPr marR="0" lvl="0" fontAlgn="base">
              <a:spcBef>
                <a:spcPts val="0"/>
              </a:spcBef>
              <a:buClr>
                <a:srgbClr val="000000"/>
              </a:buClr>
            </a:pPr>
            <a:r>
              <a:rPr lang="en-US" sz="1800" dirty="0">
                <a:latin typeface="Calibri" panose="020F0502020204030204" pitchFamily="34" charset="0"/>
              </a:rPr>
              <a:t>The previously approved SC formulation can be self-administered as 162 mg once every week in combination with a tapering course of </a:t>
            </a:r>
            <a:r>
              <a:rPr lang="en-US" sz="1800" dirty="0" err="1">
                <a:latin typeface="Calibri" panose="020F0502020204030204" pitchFamily="34" charset="0"/>
              </a:rPr>
              <a:t>glucocorticosteroids</a:t>
            </a:r>
            <a:r>
              <a:rPr lang="en-US" sz="1800" dirty="0">
                <a:latin typeface="Calibri" panose="020F0502020204030204" pitchFamily="34" charset="0"/>
              </a:rPr>
              <a:t>. The IV and SC regimens may be used alone after stopping glucocorticoids. </a:t>
            </a:r>
          </a:p>
          <a:p>
            <a:pPr marR="0" lvl="0" fontAlgn="base">
              <a:spcBef>
                <a:spcPts val="0"/>
              </a:spcBef>
              <a:buClr>
                <a:srgbClr val="000000"/>
              </a:buClr>
            </a:pPr>
            <a:endParaRPr lang="en-US" sz="1800" dirty="0">
              <a:latin typeface="Calibri" panose="020F0502020204030204" pitchFamily="34" charset="0"/>
            </a:endParaRPr>
          </a:p>
          <a:p>
            <a:pPr marR="0" lvl="0" fontAlgn="base">
              <a:spcBef>
                <a:spcPts val="0"/>
              </a:spcBef>
              <a:buClr>
                <a:srgbClr val="000000"/>
              </a:buClr>
            </a:pPr>
            <a:r>
              <a:rPr lang="en-US" sz="1800" dirty="0">
                <a:latin typeface="Calibri" panose="020F0502020204030204" pitchFamily="34" charset="0"/>
              </a:rPr>
              <a:t>IV formulation is also indication for RA, JIA, and cytokine release syndrome, but not for systemic sclerosis-associated interstitial lung disease (which is only treated with SC formulation). When switching from IV to SC dosage, administer the first SC dose instead of the next scheduled IV dose.  </a:t>
            </a:r>
            <a:endParaRPr lang="en-US" sz="1800"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7963585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C3493-7B6E-4190-AC05-831311DE4016}"/>
              </a:ext>
            </a:extLst>
          </p:cNvPr>
          <p:cNvSpPr>
            <a:spLocks noGrp="1"/>
          </p:cNvSpPr>
          <p:nvPr>
            <p:ph type="title"/>
          </p:nvPr>
        </p:nvSpPr>
        <p:spPr/>
        <p:txBody>
          <a:bodyPr/>
          <a:lstStyle/>
          <a:p>
            <a:r>
              <a:rPr lang="en-US" altLang="en-US" dirty="0"/>
              <a:t>Cytokine and CAM Antagonists</a:t>
            </a:r>
            <a:endParaRPr lang="en-US" dirty="0"/>
          </a:p>
        </p:txBody>
      </p:sp>
      <p:sp>
        <p:nvSpPr>
          <p:cNvPr id="3" name="Content Placeholder 2">
            <a:extLst>
              <a:ext uri="{FF2B5EF4-FFF2-40B4-BE49-F238E27FC236}">
                <a16:creationId xmlns:a16="http://schemas.microsoft.com/office/drawing/2014/main" id="{F84ABA98-6882-4123-914A-27E1B2EC945E}"/>
              </a:ext>
            </a:extLst>
          </p:cNvPr>
          <p:cNvSpPr>
            <a:spLocks noGrp="1"/>
          </p:cNvSpPr>
          <p:nvPr>
            <p:ph idx="1"/>
          </p:nvPr>
        </p:nvSpPr>
        <p:spPr>
          <a:xfrm>
            <a:off x="421640" y="992888"/>
            <a:ext cx="8229600" cy="3483861"/>
          </a:xfrm>
        </p:spPr>
        <p:txBody>
          <a:bodyPr/>
          <a:lstStyle/>
          <a:p>
            <a:pPr>
              <a:buFontTx/>
              <a:buNone/>
            </a:pPr>
            <a:r>
              <a:rPr lang="en-US" altLang="en-US" sz="2000" b="1" i="1" dirty="0">
                <a:solidFill>
                  <a:srgbClr val="2C2C2C"/>
                </a:solidFill>
              </a:rPr>
              <a:t>Product/Guideline Updates:</a:t>
            </a:r>
          </a:p>
          <a:p>
            <a:pPr marR="0" lvl="0" fontAlgn="base">
              <a:spcBef>
                <a:spcPts val="0"/>
              </a:spcBef>
              <a:buClr>
                <a:srgbClr val="000000"/>
              </a:buClr>
            </a:pPr>
            <a:r>
              <a:rPr lang="en-US" sz="1800" dirty="0">
                <a:latin typeface="Calibri" panose="020F0502020204030204" pitchFamily="34" charset="0"/>
              </a:rPr>
              <a:t>American Gastroenterological Association (AGA) published guidelines for the management of moderate to severe luminal and fistulizing Crohn's disease in adult outpatients. </a:t>
            </a:r>
          </a:p>
          <a:p>
            <a:pPr marR="0" lvl="0" fontAlgn="base">
              <a:spcBef>
                <a:spcPts val="0"/>
              </a:spcBef>
              <a:buClr>
                <a:srgbClr val="000000"/>
              </a:buClr>
            </a:pPr>
            <a:endParaRPr lang="en-US" sz="1800" dirty="0">
              <a:latin typeface="Calibri" panose="020F0502020204030204" pitchFamily="34" charset="0"/>
            </a:endParaRPr>
          </a:p>
          <a:p>
            <a:pPr marR="0" lvl="0" fontAlgn="base">
              <a:spcBef>
                <a:spcPts val="0"/>
              </a:spcBef>
              <a:buClr>
                <a:srgbClr val="000000"/>
              </a:buClr>
            </a:pPr>
            <a:r>
              <a:rPr lang="en-US" sz="1800" dirty="0">
                <a:latin typeface="Calibri" panose="020F0502020204030204" pitchFamily="34" charset="0"/>
              </a:rPr>
              <a:t>They recommend anti-TNFα therapy over no treatment for induction and maintenance of remission. </a:t>
            </a:r>
          </a:p>
          <a:p>
            <a:pPr marR="0" lvl="0" fontAlgn="base">
              <a:spcBef>
                <a:spcPts val="0"/>
              </a:spcBef>
              <a:buClr>
                <a:srgbClr val="000000"/>
              </a:buClr>
            </a:pPr>
            <a:endParaRPr lang="en-US" sz="1800" dirty="0">
              <a:latin typeface="Calibri" panose="020F0502020204030204" pitchFamily="34" charset="0"/>
            </a:endParaRPr>
          </a:p>
          <a:p>
            <a:pPr marR="0" lvl="0" fontAlgn="base">
              <a:spcBef>
                <a:spcPts val="0"/>
              </a:spcBef>
              <a:buClr>
                <a:srgbClr val="000000"/>
              </a:buClr>
            </a:pPr>
            <a:r>
              <a:rPr lang="en-US" sz="1800" dirty="0">
                <a:latin typeface="Calibri" panose="020F0502020204030204" pitchFamily="34" charset="0"/>
              </a:rPr>
              <a:t>Ustekinumab is recommended and vedolizumab is suggested over no treatment. They recommend against natalizumab over no treatment for induction and maintenance. Infliximab, adalimumab, or </a:t>
            </a:r>
            <a:r>
              <a:rPr lang="en-US" sz="1800" dirty="0" err="1">
                <a:latin typeface="Calibri" panose="020F0502020204030204" pitchFamily="34" charset="0"/>
              </a:rPr>
              <a:t>ustekinumab</a:t>
            </a:r>
            <a:r>
              <a:rPr lang="en-US" sz="1800" dirty="0">
                <a:latin typeface="Calibri" panose="020F0502020204030204" pitchFamily="34" charset="0"/>
              </a:rPr>
              <a:t> are recommended over certolizumab pegol and vedolizumab is suggested over certolizumab pegol for induction in patients naive to biologics. </a:t>
            </a:r>
            <a:endParaRPr lang="en-US" sz="1800"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49327469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C3493-7B6E-4190-AC05-831311DE4016}"/>
              </a:ext>
            </a:extLst>
          </p:cNvPr>
          <p:cNvSpPr>
            <a:spLocks noGrp="1"/>
          </p:cNvSpPr>
          <p:nvPr>
            <p:ph type="title"/>
          </p:nvPr>
        </p:nvSpPr>
        <p:spPr/>
        <p:txBody>
          <a:bodyPr/>
          <a:lstStyle/>
          <a:p>
            <a:r>
              <a:rPr lang="en-US" altLang="en-US" dirty="0"/>
              <a:t>Cytokine and CAM Antagonists</a:t>
            </a:r>
            <a:endParaRPr lang="en-US" dirty="0"/>
          </a:p>
        </p:txBody>
      </p:sp>
      <p:sp>
        <p:nvSpPr>
          <p:cNvPr id="3" name="Content Placeholder 2">
            <a:extLst>
              <a:ext uri="{FF2B5EF4-FFF2-40B4-BE49-F238E27FC236}">
                <a16:creationId xmlns:a16="http://schemas.microsoft.com/office/drawing/2014/main" id="{F84ABA98-6882-4123-914A-27E1B2EC945E}"/>
              </a:ext>
            </a:extLst>
          </p:cNvPr>
          <p:cNvSpPr>
            <a:spLocks noGrp="1"/>
          </p:cNvSpPr>
          <p:nvPr>
            <p:ph idx="1"/>
          </p:nvPr>
        </p:nvSpPr>
        <p:spPr>
          <a:xfrm>
            <a:off x="421640" y="992888"/>
            <a:ext cx="8229600" cy="3483861"/>
          </a:xfrm>
        </p:spPr>
        <p:txBody>
          <a:bodyPr/>
          <a:lstStyle/>
          <a:p>
            <a:pPr>
              <a:buFontTx/>
              <a:buNone/>
            </a:pPr>
            <a:r>
              <a:rPr lang="en-US" altLang="en-US" sz="2000" b="1" i="1" dirty="0">
                <a:solidFill>
                  <a:srgbClr val="2C2C2C"/>
                </a:solidFill>
              </a:rPr>
              <a:t>Product/Guideline Updates:</a:t>
            </a:r>
          </a:p>
          <a:p>
            <a:pPr fontAlgn="base">
              <a:spcBef>
                <a:spcPts val="0"/>
              </a:spcBef>
              <a:buClr>
                <a:srgbClr val="000000"/>
              </a:buClr>
            </a:pPr>
            <a:r>
              <a:rPr lang="en-US" sz="1800" dirty="0">
                <a:latin typeface="Calibri" panose="020F0502020204030204" pitchFamily="34" charset="0"/>
              </a:rPr>
              <a:t>The American College of Rheumatology (ACR) published updated guidelines on the treatment of JIA and recommendations focus on the treatment of </a:t>
            </a:r>
            <a:r>
              <a:rPr lang="en-US" sz="1800" dirty="0" err="1">
                <a:latin typeface="Calibri" panose="020F0502020204030204" pitchFamily="34" charset="0"/>
              </a:rPr>
              <a:t>oligoarthritis</a:t>
            </a:r>
            <a:r>
              <a:rPr lang="en-US" sz="1800" dirty="0">
                <a:latin typeface="Calibri" panose="020F0502020204030204" pitchFamily="34" charset="0"/>
              </a:rPr>
              <a:t>, temporomandibular joint arthritis, and systemic JIA. </a:t>
            </a:r>
          </a:p>
          <a:p>
            <a:pPr fontAlgn="base">
              <a:spcBef>
                <a:spcPts val="0"/>
              </a:spcBef>
              <a:buClr>
                <a:srgbClr val="000000"/>
              </a:buClr>
            </a:pPr>
            <a:endParaRPr lang="en-US" sz="1800" dirty="0">
              <a:latin typeface="Calibri" panose="020F0502020204030204" pitchFamily="34" charset="0"/>
            </a:endParaRPr>
          </a:p>
          <a:p>
            <a:pPr fontAlgn="base">
              <a:spcBef>
                <a:spcPts val="0"/>
              </a:spcBef>
              <a:buClr>
                <a:srgbClr val="000000"/>
              </a:buClr>
            </a:pPr>
            <a:r>
              <a:rPr lang="en-US" sz="1800" dirty="0">
                <a:latin typeface="Calibri" panose="020F0502020204030204" pitchFamily="34" charset="0"/>
              </a:rPr>
              <a:t>For systemic JIA without macrophage activation syndrome, biologic DMARDs are conditionally recommended as initial therapy, although there is no preferred agent, and these are strongly recommended over conventional DMARDs. </a:t>
            </a:r>
            <a:endParaRPr lang="en-US" sz="1800"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6559520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B4A5B-32F7-4086-9DC1-5A6178681E2D}"/>
              </a:ext>
            </a:extLst>
          </p:cNvPr>
          <p:cNvSpPr>
            <a:spLocks noGrp="1"/>
          </p:cNvSpPr>
          <p:nvPr>
            <p:ph type="ctrTitle"/>
          </p:nvPr>
        </p:nvSpPr>
        <p:spPr/>
        <p:txBody>
          <a:bodyPr/>
          <a:lstStyle/>
          <a:p>
            <a:pPr eaLnBrk="0" fontAlgn="base" hangingPunct="0">
              <a:spcAft>
                <a:spcPct val="0"/>
              </a:spcAft>
            </a:pPr>
            <a:r>
              <a:rPr lang="en-US" dirty="0">
                <a:solidFill>
                  <a:schemeClr val="bg1"/>
                </a:solidFill>
                <a:latin typeface="+mn-lt"/>
              </a:rPr>
              <a:t>Epinephrine, Self-Injected</a:t>
            </a:r>
          </a:p>
        </p:txBody>
      </p:sp>
      <p:sp>
        <p:nvSpPr>
          <p:cNvPr id="4" name="Subtitle 3">
            <a:extLst>
              <a:ext uri="{FF2B5EF4-FFF2-40B4-BE49-F238E27FC236}">
                <a16:creationId xmlns:a16="http://schemas.microsoft.com/office/drawing/2014/main" id="{82933A0E-BEBF-48A8-A604-419903097AD5}"/>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713726333"/>
      </p:ext>
    </p:extLst>
  </p:cSld>
  <p:clrMapOvr>
    <a:masterClrMapping/>
  </p:clrMapOvr>
</p:sld>
</file>

<file path=ppt/theme/theme1.xml><?xml version="1.0" encoding="utf-8"?>
<a:theme xmlns:a="http://schemas.openxmlformats.org/drawingml/2006/main" name="2020 PowerPoint template">
  <a:themeElements>
    <a:clrScheme name="Custom 35">
      <a:dk1>
        <a:srgbClr val="595959"/>
      </a:dk1>
      <a:lt1>
        <a:sysClr val="window" lastClr="FFFFFF"/>
      </a:lt1>
      <a:dk2>
        <a:srgbClr val="1F497D"/>
      </a:dk2>
      <a:lt2>
        <a:srgbClr val="FFFFFF"/>
      </a:lt2>
      <a:accent1>
        <a:srgbClr val="338DCC"/>
      </a:accent1>
      <a:accent2>
        <a:srgbClr val="FFCB08"/>
      </a:accent2>
      <a:accent3>
        <a:srgbClr val="702339"/>
      </a:accent3>
      <a:accent4>
        <a:srgbClr val="567C50"/>
      </a:accent4>
      <a:accent5>
        <a:srgbClr val="A0CEEC"/>
      </a:accent5>
      <a:accent6>
        <a:srgbClr val="FAE69C"/>
      </a:accent6>
      <a:hlink>
        <a:srgbClr val="318DCC"/>
      </a:hlink>
      <a:folHlink>
        <a:srgbClr val="70233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35">
    <a:dk1>
      <a:srgbClr val="595959"/>
    </a:dk1>
    <a:lt1>
      <a:sysClr val="window" lastClr="FFFFFF"/>
    </a:lt1>
    <a:dk2>
      <a:srgbClr val="1F497D"/>
    </a:dk2>
    <a:lt2>
      <a:srgbClr val="FFFFFF"/>
    </a:lt2>
    <a:accent1>
      <a:srgbClr val="338DCC"/>
    </a:accent1>
    <a:accent2>
      <a:srgbClr val="FFCB08"/>
    </a:accent2>
    <a:accent3>
      <a:srgbClr val="702339"/>
    </a:accent3>
    <a:accent4>
      <a:srgbClr val="567C50"/>
    </a:accent4>
    <a:accent5>
      <a:srgbClr val="A0CEEC"/>
    </a:accent5>
    <a:accent6>
      <a:srgbClr val="FAE69C"/>
    </a:accent6>
    <a:hlink>
      <a:srgbClr val="318DCC"/>
    </a:hlink>
    <a:folHlink>
      <a:srgbClr val="702339"/>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11CB2E9DD614A43A66932E7A29982D5" ma:contentTypeVersion="6" ma:contentTypeDescription="Create a new document." ma:contentTypeScope="" ma:versionID="9bbcea54f967b67a3b0e96284f7b591f">
  <xsd:schema xmlns:xsd="http://www.w3.org/2001/XMLSchema" xmlns:xs="http://www.w3.org/2001/XMLSchema" xmlns:p="http://schemas.microsoft.com/office/2006/metadata/properties" xmlns:ns2="5539627f-a073-49ae-920d-28f8649be131" xmlns:ns3="898c3d9e-a56e-434b-bb6a-7c6f06128eeb" targetNamespace="http://schemas.microsoft.com/office/2006/metadata/properties" ma:root="true" ma:fieldsID="df60e59b68268edf99fe0426825add54" ns2:_="" ns3:_="">
    <xsd:import namespace="5539627f-a073-49ae-920d-28f8649be131"/>
    <xsd:import namespace="898c3d9e-a56e-434b-bb6a-7c6f06128ee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39627f-a073-49ae-920d-28f8649be1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8c3d9e-a56e-434b-bb6a-7c6f06128ee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F51F9F-23F6-4261-81B8-9E42E0265596}">
  <ds:schemaRefs>
    <ds:schemaRef ds:uri="http://purl.org/dc/elements/1.1/"/>
    <ds:schemaRef ds:uri="5539627f-a073-49ae-920d-28f8649be131"/>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E2777369-B868-47FD-9631-145D621CF197}">
  <ds:schemaRefs>
    <ds:schemaRef ds:uri="http://schemas.microsoft.com/sharepoint/v3/contenttype/forms"/>
  </ds:schemaRefs>
</ds:datastoreItem>
</file>

<file path=customXml/itemProps3.xml><?xml version="1.0" encoding="utf-8"?>
<ds:datastoreItem xmlns:ds="http://schemas.openxmlformats.org/officeDocument/2006/customXml" ds:itemID="{D047020F-2B00-445E-902D-3BDDCE57C0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39627f-a073-49ae-920d-28f8649be131"/>
    <ds:schemaRef ds:uri="898c3d9e-a56e-434b-bb6a-7c6f06128e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5036</TotalTime>
  <Words>21187</Words>
  <Application>Microsoft Office PowerPoint</Application>
  <PresentationFormat>On-screen Show (16:9)</PresentationFormat>
  <Paragraphs>2485</Paragraphs>
  <Slides>242</Slides>
  <Notes>30</Notes>
  <HiddenSlides>0</HiddenSlides>
  <MMClips>0</MMClips>
  <ScaleCrop>false</ScaleCrop>
  <HeadingPairs>
    <vt:vector size="4" baseType="variant">
      <vt:variant>
        <vt:lpstr>Theme</vt:lpstr>
      </vt:variant>
      <vt:variant>
        <vt:i4>1</vt:i4>
      </vt:variant>
      <vt:variant>
        <vt:lpstr>Slide Titles</vt:lpstr>
      </vt:variant>
      <vt:variant>
        <vt:i4>242</vt:i4>
      </vt:variant>
    </vt:vector>
  </HeadingPairs>
  <TitlesOfParts>
    <vt:vector size="243" baseType="lpstr">
      <vt:lpstr>2020 PowerPoint template</vt:lpstr>
      <vt:lpstr>PowerPoint Presentation</vt:lpstr>
      <vt:lpstr>P&amp;T Agenda</vt:lpstr>
      <vt:lpstr>Welcome and Introductions</vt:lpstr>
      <vt:lpstr>Magellan Drug Class Reviews</vt:lpstr>
      <vt:lpstr>Magellan Class Reviews</vt:lpstr>
      <vt:lpstr>Analgesics, Narcotics Long Acting</vt:lpstr>
      <vt:lpstr>Analgesics, Narcotics Long Acting</vt:lpstr>
      <vt:lpstr>Analgesics, Narcotics Long Acting</vt:lpstr>
      <vt:lpstr>Analgesics, Narcotics Long Acting</vt:lpstr>
      <vt:lpstr>Analgesics, Narcotics Long Acting</vt:lpstr>
      <vt:lpstr>Analgesics, Narcotics Long Acting</vt:lpstr>
      <vt:lpstr>Antibiotics, Inhaled</vt:lpstr>
      <vt:lpstr>Antibiotics, Inhaled</vt:lpstr>
      <vt:lpstr>Antibiotics, Inhaled</vt:lpstr>
      <vt:lpstr>Antibiotics, Inhaled</vt:lpstr>
      <vt:lpstr>Antibiotics, Inhaled</vt:lpstr>
      <vt:lpstr>Anticoagulants</vt:lpstr>
      <vt:lpstr>Anticoagulants</vt:lpstr>
      <vt:lpstr>Anticoagulants</vt:lpstr>
      <vt:lpstr>Anticoagulants</vt:lpstr>
      <vt:lpstr>Anticoagulants</vt:lpstr>
      <vt:lpstr>Anticoagulants</vt:lpstr>
      <vt:lpstr>Anticoagulants</vt:lpstr>
      <vt:lpstr>Anticoagulants</vt:lpstr>
      <vt:lpstr>Anticoagulants</vt:lpstr>
      <vt:lpstr>Anticoagulants</vt:lpstr>
      <vt:lpstr>Anticoagulants</vt:lpstr>
      <vt:lpstr>Anticoagulants</vt:lpstr>
      <vt:lpstr>Anticoagulants</vt:lpstr>
      <vt:lpstr>Anticoagulants</vt:lpstr>
      <vt:lpstr>Anticoagulants</vt:lpstr>
      <vt:lpstr>Anticoagulants</vt:lpstr>
      <vt:lpstr>Antimigraine Agents, CGRP</vt:lpstr>
      <vt:lpstr>Antimigraine Agents, CGRP</vt:lpstr>
      <vt:lpstr>Antimigraine Agents, CGRP</vt:lpstr>
      <vt:lpstr>Antimigraine Agents, CGRP</vt:lpstr>
      <vt:lpstr>Antimigraine Agents, CGRP</vt:lpstr>
      <vt:lpstr>Antimigraine Agents, CGRP</vt:lpstr>
      <vt:lpstr>Antimigraine Agents, CGRP</vt:lpstr>
      <vt:lpstr>Antimigraine Agents, CGRP</vt:lpstr>
      <vt:lpstr>Antipsychotics</vt:lpstr>
      <vt:lpstr>Antipsychotics</vt:lpstr>
      <vt:lpstr>Antipsychotics</vt:lpstr>
      <vt:lpstr>Antipsychotics</vt:lpstr>
      <vt:lpstr>Antipsychotics Atypical Long-Acting Injectable </vt:lpstr>
      <vt:lpstr>Antipsychotics, Atypical Long-Acting Injectable</vt:lpstr>
      <vt:lpstr>Antipsychotics, Atypical Long-Acting Injectable</vt:lpstr>
      <vt:lpstr>Antipsychotics, Atypical Long-Acting Injectable</vt:lpstr>
      <vt:lpstr>Antipsychotics, Atypical Long-Acting Injectable</vt:lpstr>
      <vt:lpstr>Antipsychotics, Atypical Long-Acting Injectable</vt:lpstr>
      <vt:lpstr>Antipsychotics Second Generation Oral</vt:lpstr>
      <vt:lpstr>Antipsychotics, Second Generation Oral</vt:lpstr>
      <vt:lpstr>Antipsychotics, Second Generation Oral</vt:lpstr>
      <vt:lpstr>Antipsychotics, Second Generation Oral</vt:lpstr>
      <vt:lpstr>Antipsychotics, Second Generation Oral</vt:lpstr>
      <vt:lpstr>Antipsychotics, Second Generation Oral</vt:lpstr>
      <vt:lpstr>Antipsychotics, Second Generation Oral</vt:lpstr>
      <vt:lpstr>Antipsychotics, Second Generation Oral</vt:lpstr>
      <vt:lpstr>COPD Agents</vt:lpstr>
      <vt:lpstr>COPD Agents</vt:lpstr>
      <vt:lpstr>COPD Agents</vt:lpstr>
      <vt:lpstr>COPD Agents</vt:lpstr>
      <vt:lpstr>COPD Agents</vt:lpstr>
      <vt:lpstr>COPD Agents</vt:lpstr>
      <vt:lpstr>COPD Agents</vt:lpstr>
      <vt:lpstr>COPD Agents</vt:lpstr>
      <vt:lpstr>COPD Agents</vt:lpstr>
      <vt:lpstr>COPD Agents</vt:lpstr>
      <vt:lpstr>COPD Agents</vt:lpstr>
      <vt:lpstr>Cytokine and CAM Antagonists </vt:lpstr>
      <vt:lpstr>Cytokine and CAM Antagonists</vt:lpstr>
      <vt:lpstr>Cytokine and CAM Antagonists</vt:lpstr>
      <vt:lpstr>Cytokine and CAM Antagonists</vt:lpstr>
      <vt:lpstr>Cytokine and CAM Antagonists</vt:lpstr>
      <vt:lpstr>Cytokine and CAM Antagonists</vt:lpstr>
      <vt:lpstr>Cytokine and CAM Antagonists</vt:lpstr>
      <vt:lpstr>Cytokine and CAM Antagonists</vt:lpstr>
      <vt:lpstr>Cibinqo (abrocitinib)</vt:lpstr>
      <vt:lpstr>Cibinqo (abrocitinib)</vt:lpstr>
      <vt:lpstr>Cibinqo (abrocitinib)</vt:lpstr>
      <vt:lpstr>Cibinqo (abrocitinib)</vt:lpstr>
      <vt:lpstr>Cibinqo (abrocitinib)</vt:lpstr>
      <vt:lpstr>Cibinqo (abrocitinib)</vt:lpstr>
      <vt:lpstr>Cibinqo (abrocitinib)</vt:lpstr>
      <vt:lpstr>Cibinqo (abrocitinib)</vt:lpstr>
      <vt:lpstr>Cibinqo (abrocitinib)</vt:lpstr>
      <vt:lpstr>Cytokine and CAM Antagonists</vt:lpstr>
      <vt:lpstr>Cytokine and CAM Antagonists</vt:lpstr>
      <vt:lpstr>Cytokine and CAM Antagonists</vt:lpstr>
      <vt:lpstr>Cytokine and CAM Antagonists</vt:lpstr>
      <vt:lpstr>Cytokine and CAM Antagonists</vt:lpstr>
      <vt:lpstr>Cytokine and CAM Antagonists</vt:lpstr>
      <vt:lpstr>Cytokine and CAM Antagonists</vt:lpstr>
      <vt:lpstr>Cytokine and CAM Antagonists</vt:lpstr>
      <vt:lpstr>Cytokine and CAM Antagonists</vt:lpstr>
      <vt:lpstr>Cytokine and CAM Antagonists</vt:lpstr>
      <vt:lpstr>Cytokine and CAM Antagonists</vt:lpstr>
      <vt:lpstr>Cytokine and CAM Antagonists</vt:lpstr>
      <vt:lpstr>Epinephrine, Self-Injected</vt:lpstr>
      <vt:lpstr>Epinephrine, Self-Injected</vt:lpstr>
      <vt:lpstr>Epinephrine, Self-Injected</vt:lpstr>
      <vt:lpstr>  Glucagon Agents </vt:lpstr>
      <vt:lpstr>Glucagon Agents</vt:lpstr>
      <vt:lpstr>Glucagon Agents</vt:lpstr>
      <vt:lpstr>Glucagon Agents</vt:lpstr>
      <vt:lpstr>Glucagon Agents</vt:lpstr>
      <vt:lpstr>Glucocorticoids, Inhaled</vt:lpstr>
      <vt:lpstr>Glucocorticoids, Inhaled</vt:lpstr>
      <vt:lpstr>Glucocorticoids, Inhaled</vt:lpstr>
      <vt:lpstr>Glucocorticoids, Inhaled</vt:lpstr>
      <vt:lpstr>Glucocorticoids, Inhaled</vt:lpstr>
      <vt:lpstr>Glucocorticoids, Inhaled</vt:lpstr>
      <vt:lpstr>Glucocorticoids, Inhaled</vt:lpstr>
      <vt:lpstr>Glucocorticoids, Inhaled</vt:lpstr>
      <vt:lpstr>Glucocorticoids, Inhaled</vt:lpstr>
      <vt:lpstr>Glucocorticoids, Inhaled</vt:lpstr>
      <vt:lpstr>Glucocorticoids, Inhaled</vt:lpstr>
      <vt:lpstr>Glucocorticoids, Inhaled</vt:lpstr>
      <vt:lpstr>Glucocorticoids, Inhaled</vt:lpstr>
      <vt:lpstr>Glucocorticoids, Inhaled</vt:lpstr>
      <vt:lpstr>Glucocorticoids, Inhaled</vt:lpstr>
      <vt:lpstr>Glucocorticoids, Inhaled</vt:lpstr>
      <vt:lpstr>Glucocorticoids, Inhaled</vt:lpstr>
      <vt:lpstr>Glucocorticoids, Inhaled</vt:lpstr>
      <vt:lpstr>Growth Hormone</vt:lpstr>
      <vt:lpstr>Growth Hormone</vt:lpstr>
      <vt:lpstr>Growth Hormone</vt:lpstr>
      <vt:lpstr>Growth Hormone</vt:lpstr>
      <vt:lpstr>Growth Hormone</vt:lpstr>
      <vt:lpstr>Hepatitis C Agents Direct Acting</vt:lpstr>
      <vt:lpstr>Hepatitis C Agents (Direct Acting)</vt:lpstr>
      <vt:lpstr>Hepatitis C Agents (Direct Acting)</vt:lpstr>
      <vt:lpstr>Hepatitis C Agents (Direct Acting)</vt:lpstr>
      <vt:lpstr>Hepatitis C Agents (Direct Acting)</vt:lpstr>
      <vt:lpstr>Hepatitis C Agents (Direct Acting)</vt:lpstr>
      <vt:lpstr>Hepatitis C Agents (Direct Acting)</vt:lpstr>
      <vt:lpstr>Hepatitis C Agents (Direct Acting)</vt:lpstr>
      <vt:lpstr>Hepatitis C Agents (Direct Acting)</vt:lpstr>
      <vt:lpstr>Hepatitis C Agents (Direct Acting)</vt:lpstr>
      <vt:lpstr>Hypoglycemics, Incretin Mimetics/Enhancers</vt:lpstr>
      <vt:lpstr>Hypoglycemics, Incretin Mimetics/Enhancers</vt:lpstr>
      <vt:lpstr>Hypoglycemics, Incretin Mimetics/Enhancers</vt:lpstr>
      <vt:lpstr>Hypoglycemics, Incretin Mimetics/Enhancers</vt:lpstr>
      <vt:lpstr>Hypoglycemics, Incretin Mimetics/Enhancers</vt:lpstr>
      <vt:lpstr>Hypoglycemics, Incretin Mimetics/Enhancers</vt:lpstr>
      <vt:lpstr>Hypoglycemics, Incretin Mimetics/Enhancers</vt:lpstr>
      <vt:lpstr>Hypoglycemics, Incretin Mimetics/Enhancers</vt:lpstr>
      <vt:lpstr>Hypoglycemics, Incretin Mimetics/Enhancers</vt:lpstr>
      <vt:lpstr>Hypoglycemics, Incretin Mimetics/Enhancers</vt:lpstr>
      <vt:lpstr>Hypoglycemics, Incretin Mimetics/Enhancers</vt:lpstr>
      <vt:lpstr>Hypoglycemics, Incretin Mimetics/Enhancers</vt:lpstr>
      <vt:lpstr>Hypoglycemics, Incretin Mimetics/Enhancers</vt:lpstr>
      <vt:lpstr>Hypoglycemics, Incretin Mimetics/Enhancers</vt:lpstr>
      <vt:lpstr>Hypoglycemics, Incretin Mimetics/Enhancers</vt:lpstr>
      <vt:lpstr>Hypoglycemics, Incretin Mimetics/Enhancers</vt:lpstr>
      <vt:lpstr>Hypoglycemics, Insulin and Related Agents</vt:lpstr>
      <vt:lpstr>Hypoglycemics, Insulin and Related Agents</vt:lpstr>
      <vt:lpstr>Hypoglycemics, Insulin and Related Agents</vt:lpstr>
      <vt:lpstr>Hypoglycemics, Insulin and Related Agents</vt:lpstr>
      <vt:lpstr>Hypoglycemics, Insulin and Related Agents</vt:lpstr>
      <vt:lpstr>Hypoglycemics, Insulin and Related Agents</vt:lpstr>
      <vt:lpstr>Hypoglycemics, Insulin and Related Agents</vt:lpstr>
      <vt:lpstr>Hypoglycemics, Insulin and Related Agents</vt:lpstr>
      <vt:lpstr>Hypoglycemics, Insulin and Related Agents</vt:lpstr>
      <vt:lpstr>Opioid Dependence Treatments</vt:lpstr>
      <vt:lpstr>Opioid Dependence Treatments</vt:lpstr>
      <vt:lpstr>Opioid Dependence Treatments</vt:lpstr>
      <vt:lpstr>Opioid Dependence Treatments</vt:lpstr>
      <vt:lpstr>Opioid Dependence Treatments</vt:lpstr>
      <vt:lpstr>Opioid Dependence Treatments</vt:lpstr>
      <vt:lpstr>Opioid Dependence Treatments</vt:lpstr>
      <vt:lpstr>Opioid Dependence Treatments</vt:lpstr>
      <vt:lpstr>Zimhi (naloxone)</vt:lpstr>
      <vt:lpstr>Zimhi (naloxone)</vt:lpstr>
      <vt:lpstr>Zimhi (naloxone)</vt:lpstr>
      <vt:lpstr>Zimhi (naloxone)</vt:lpstr>
      <vt:lpstr>Opioid Dependence Treatments</vt:lpstr>
      <vt:lpstr>Pancreatic Enzymes</vt:lpstr>
      <vt:lpstr>Pancreatic Enzymes</vt:lpstr>
      <vt:lpstr>Pancreatic Enzymes</vt:lpstr>
      <vt:lpstr>Pancreatic Enzymes</vt:lpstr>
      <vt:lpstr>Pancreatic Enzymes</vt:lpstr>
      <vt:lpstr>Pancreatic Enzymes</vt:lpstr>
      <vt:lpstr>Pancreatic Enzymes</vt:lpstr>
      <vt:lpstr>Pancreatic Enzymes</vt:lpstr>
      <vt:lpstr>Pancreatic Enzymes</vt:lpstr>
      <vt:lpstr>Pancreatic Enzymes</vt:lpstr>
      <vt:lpstr>Progestational Agents </vt:lpstr>
      <vt:lpstr>Progestational Agents</vt:lpstr>
      <vt:lpstr>Progestational Agents</vt:lpstr>
      <vt:lpstr>Progestational Agents</vt:lpstr>
      <vt:lpstr>Progestational Agents</vt:lpstr>
      <vt:lpstr>Progestational Agents</vt:lpstr>
      <vt:lpstr>Stimulants and Related Agents</vt:lpstr>
      <vt:lpstr>Stimulants and Related Agents</vt:lpstr>
      <vt:lpstr>Stimulants and Related Agents</vt:lpstr>
      <vt:lpstr>Stimulants and Related Agents</vt:lpstr>
      <vt:lpstr>Stimulants and Related Agents</vt:lpstr>
      <vt:lpstr>Stimulants and Related Agents</vt:lpstr>
      <vt:lpstr>Stimulants and Related Agents</vt:lpstr>
      <vt:lpstr>Stimulants and Related Agents</vt:lpstr>
      <vt:lpstr>Stimulants and Related Agents</vt:lpstr>
      <vt:lpstr>Stimulants and Related Agents</vt:lpstr>
      <vt:lpstr>Stimulants and Related Agents</vt:lpstr>
      <vt:lpstr>Stimulants and Related Agents</vt:lpstr>
      <vt:lpstr>New Drug Reviews</vt:lpstr>
      <vt:lpstr>Adbry (tralokinumab-idrm)</vt:lpstr>
      <vt:lpstr>Adbry (tralokinumab-idrm)</vt:lpstr>
      <vt:lpstr>Adbry (tralokinumab-idrm)</vt:lpstr>
      <vt:lpstr>Adbry (tralokinumab-idrm)</vt:lpstr>
      <vt:lpstr>Adbry (tralokinumab-idrm)</vt:lpstr>
      <vt:lpstr>Adbry (tralokinumab-idrm)</vt:lpstr>
      <vt:lpstr>Adbry (tralokinumab-idrm)</vt:lpstr>
      <vt:lpstr>Adbry (tralokinumab-idrm)</vt:lpstr>
      <vt:lpstr>Ibsrela (tenapanor)</vt:lpstr>
      <vt:lpstr>Ibsrela (tenapanor)</vt:lpstr>
      <vt:lpstr>Ibsrela (tenapanor)</vt:lpstr>
      <vt:lpstr>Ibsrela (tenapanor)</vt:lpstr>
      <vt:lpstr>Ibsrela (tenapanor)</vt:lpstr>
      <vt:lpstr>Leqvio (inclisiran)</vt:lpstr>
      <vt:lpstr>Leqvio (inclisiran)</vt:lpstr>
      <vt:lpstr>Leqvio (inclisiran)</vt:lpstr>
      <vt:lpstr>Leqvio (inclisiran)</vt:lpstr>
      <vt:lpstr>Leqvio (inclisiran)</vt:lpstr>
      <vt:lpstr>Leqvio (inclisiran)</vt:lpstr>
      <vt:lpstr>Leqvio (inclisiran)</vt:lpstr>
      <vt:lpstr>Leqvio (inclisiran)</vt:lpstr>
      <vt:lpstr>Leqvio (inclisiran)</vt:lpstr>
      <vt:lpstr>Leqvio (inclisiran)</vt:lpstr>
      <vt:lpstr>Leqvio (inclisiran)</vt:lpstr>
      <vt:lpstr>Vijoice (alpelisib)</vt:lpstr>
      <vt:lpstr>Vijoice (alpelisib)</vt:lpstr>
      <vt:lpstr>Vijoice (alpelisib)</vt:lpstr>
      <vt:lpstr>Vijoice (alpelisib)</vt:lpstr>
      <vt:lpstr>Executive Session</vt:lpstr>
      <vt:lpstr>Public Therapeutic Class Votes</vt:lpstr>
      <vt:lpstr>Biosimilars</vt:lpstr>
      <vt:lpstr>Biosimilars</vt:lpstr>
      <vt:lpstr>Biosimilars</vt:lpstr>
      <vt:lpstr>Biosimilars</vt:lpstr>
      <vt:lpstr>Biosimilars</vt:lpstr>
      <vt:lpstr>Meeting Adjournment</vt:lpstr>
    </vt:vector>
  </TitlesOfParts>
  <Company>Arizona AHCCCS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Douiki, Hind</dc:creator>
  <cp:lastModifiedBy>suzanne berman</cp:lastModifiedBy>
  <cp:revision>37</cp:revision>
  <dcterms:created xsi:type="dcterms:W3CDTF">2021-05-15T17:27:35Z</dcterms:created>
  <dcterms:modified xsi:type="dcterms:W3CDTF">2022-05-26T00:41:34Z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be07fcc-3295-428b-88ad-2394f5c2a736_Enabled">
    <vt:lpwstr>true</vt:lpwstr>
  </property>
  <property fmtid="{D5CDD505-2E9C-101B-9397-08002B2CF9AE}" pid="3" name="MSIP_Label_8be07fcc-3295-428b-88ad-2394f5c2a736_SetDate">
    <vt:lpwstr>2021-05-15T17:50:27Z</vt:lpwstr>
  </property>
  <property fmtid="{D5CDD505-2E9C-101B-9397-08002B2CF9AE}" pid="4" name="MSIP_Label_8be07fcc-3295-428b-88ad-2394f5c2a736_Method">
    <vt:lpwstr>Standard</vt:lpwstr>
  </property>
  <property fmtid="{D5CDD505-2E9C-101B-9397-08002B2CF9AE}" pid="5" name="MSIP_Label_8be07fcc-3295-428b-88ad-2394f5c2a736_Name">
    <vt:lpwstr>Business Use</vt:lpwstr>
  </property>
  <property fmtid="{D5CDD505-2E9C-101B-9397-08002B2CF9AE}" pid="6" name="MSIP_Label_8be07fcc-3295-428b-88ad-2394f5c2a736_SiteId">
    <vt:lpwstr>a9df4fcb-7f39-49f4-9d70-1ee81b27a772</vt:lpwstr>
  </property>
  <property fmtid="{D5CDD505-2E9C-101B-9397-08002B2CF9AE}" pid="7" name="MSIP_Label_8be07fcc-3295-428b-88ad-2394f5c2a736_ActionId">
    <vt:lpwstr>bc43a45b-c217-4c87-8df9-bd9c4b274b53</vt:lpwstr>
  </property>
  <property fmtid="{D5CDD505-2E9C-101B-9397-08002B2CF9AE}" pid="8" name="MSIP_Label_8be07fcc-3295-428b-88ad-2394f5c2a736_ContentBits">
    <vt:lpwstr>0</vt:lpwstr>
  </property>
  <property fmtid="{D5CDD505-2E9C-101B-9397-08002B2CF9AE}" pid="9" name="ContentTypeId">
    <vt:lpwstr>0x010100F11CB2E9DD614A43A66932E7A29982D5</vt:lpwstr>
  </property>
</Properties>
</file>