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9" r:id="rId5"/>
  </p:sldMasterIdLst>
  <p:notesMasterIdLst>
    <p:notesMasterId r:id="rId46"/>
  </p:notesMasterIdLst>
  <p:handoutMasterIdLst>
    <p:handoutMasterId r:id="rId47"/>
  </p:handoutMasterIdLst>
  <p:sldIdLst>
    <p:sldId id="318" r:id="rId6"/>
    <p:sldId id="28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98" r:id="rId22"/>
    <p:sldId id="300" r:id="rId23"/>
    <p:sldId id="321" r:id="rId24"/>
    <p:sldId id="323" r:id="rId25"/>
    <p:sldId id="322" r:id="rId26"/>
    <p:sldId id="434" r:id="rId27"/>
    <p:sldId id="435" r:id="rId28"/>
    <p:sldId id="436" r:id="rId29"/>
    <p:sldId id="437" r:id="rId30"/>
    <p:sldId id="308" r:id="rId31"/>
    <p:sldId id="324" r:id="rId32"/>
    <p:sldId id="279" r:id="rId33"/>
    <p:sldId id="280" r:id="rId34"/>
    <p:sldId id="438" r:id="rId35"/>
    <p:sldId id="439" r:id="rId36"/>
    <p:sldId id="319" r:id="rId37"/>
    <p:sldId id="282" r:id="rId38"/>
    <p:sldId id="283" r:id="rId39"/>
    <p:sldId id="320" r:id="rId40"/>
    <p:sldId id="285" r:id="rId41"/>
    <p:sldId id="313" r:id="rId42"/>
    <p:sldId id="286" r:id="rId43"/>
    <p:sldId id="441" r:id="rId44"/>
    <p:sldId id="440" r:id="rId4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rn, Dana" initials="HD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7A9CB-1415-7D6C-3EC3-3F465DA88353}" v="167" dt="2022-10-19T22:00:33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80938" autoAdjust="0"/>
  </p:normalViewPr>
  <p:slideViewPr>
    <p:cSldViewPr>
      <p:cViewPr varScale="1">
        <p:scale>
          <a:sx n="56" d="100"/>
          <a:sy n="56" d="100"/>
        </p:scale>
        <p:origin x="66" y="10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2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88B55-B9E1-4D9A-A63F-B7FE5CBC385A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16A7E-D395-450C-B608-235833341B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43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10/31/2022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97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74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05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551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7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121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9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18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7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7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31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4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6902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3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7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1026">
              <a:defRPr/>
            </a:pPr>
            <a:endParaRPr lang="en-US" dirty="0"/>
          </a:p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81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1511740"/>
            <a:ext cx="6705600" cy="1428750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3086100"/>
            <a:ext cx="5334000" cy="1600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3082"/>
            <a:ext cx="4267200" cy="115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75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Question?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49394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595349" y="226695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You.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0978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13086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71562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Transition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3086100"/>
            <a:ext cx="5723128" cy="1257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4217154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4514850"/>
            <a:ext cx="2228088" cy="453045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9"/>
          <p:cNvSpPr>
            <a:spLocks noGrp="1"/>
          </p:cNvSpPr>
          <p:nvPr>
            <p:ph type="body" sz="quarter" idx="14"/>
          </p:nvPr>
        </p:nvSpPr>
        <p:spPr>
          <a:xfrm>
            <a:off x="214859" y="2800351"/>
            <a:ext cx="8929141" cy="12192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15" hasCustomPrompt="1"/>
          </p:nvPr>
        </p:nvSpPr>
        <p:spPr>
          <a:xfrm>
            <a:off x="214860" y="4095750"/>
            <a:ext cx="7328940" cy="895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Presenters and Date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00550"/>
            <a:ext cx="1456603" cy="413404"/>
          </a:xfrm>
          <a:prstGeom prst="rect">
            <a:avLst/>
          </a:prstGeom>
          <a:effectLst>
            <a:outerShdw blurRad="38100" dist="25400" dir="2700000" algn="ctr" rotWithShape="0">
              <a:srgbClr val="000000">
                <a:alpha val="6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244046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742950" indent="-285750">
              <a:buSzPct val="70000"/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524001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62687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886902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4572000" y="1047750"/>
            <a:ext cx="4191000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8306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6664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39631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421306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Right 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258817" y="1047750"/>
            <a:ext cx="3505200" cy="3581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20675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5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64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hapt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3000"/>
              </a:lnSpc>
              <a:spcAft>
                <a:spcPts val="0"/>
              </a:spcAft>
              <a:defRPr sz="32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7346001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805754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8"/>
          <p:cNvSpPr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109035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lock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2"/>
                </a:solidFill>
              </a:rPr>
              <a:pPr/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284131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accent3"/>
                </a:solidFill>
              </a:rPr>
              <a:pPr/>
              <a:t>‹#›</a:t>
            </a:fld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3604794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945939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43671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Chapter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8"/>
          <p:cNvSpPr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11956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55347862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167006" y="4765676"/>
            <a:ext cx="748393" cy="27062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45CAB54-7987-450F-A09C-775C62FF864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>
            <a:solidFill>
              <a:srgbClr val="70243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17" y="4731875"/>
            <a:ext cx="1143000" cy="324399"/>
          </a:xfrm>
          <a:prstGeom prst="rect">
            <a:avLst/>
          </a:prstGeom>
          <a:ln>
            <a:noFill/>
          </a:ln>
          <a:effectLst>
            <a:outerShdw blurRad="38100" dist="25400" dir="2700000" algn="tl" rotWithShape="0">
              <a:schemeClr val="tx1">
                <a:lumMod val="50000"/>
              </a:scheme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kern="120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27817108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7924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80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  <a:prstGeom prst="rect">
            <a:avLst/>
          </a:prstGeo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105400" y="1543050"/>
            <a:ext cx="40386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02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hank you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028700"/>
            <a:ext cx="5723128" cy="1843088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4647727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47727"/>
            <a:ext cx="9144000" cy="2857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78523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6474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41229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81000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26094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200150"/>
            <a:ext cx="4114800" cy="328017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10101" y="1371600"/>
            <a:ext cx="4210194" cy="291465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graphic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05800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20304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08585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62400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1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257300"/>
            <a:ext cx="4040188" cy="47982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300"/>
              </a:spcBef>
              <a:buNone/>
              <a:defRPr sz="20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2" y="1750868"/>
            <a:ext cx="3993573" cy="2857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733"/>
            <a:ext cx="8314566" cy="9144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32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44" y="4595643"/>
            <a:ext cx="1372956" cy="372252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59630"/>
            <a:ext cx="9144000" cy="502920"/>
          </a:xfrm>
        </p:spPr>
        <p:txBody>
          <a:bodyPr anchor="t"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3036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727384"/>
            <a:ext cx="2133600" cy="216694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638515"/>
            <a:ext cx="9144000" cy="502920"/>
          </a:xfrm>
          <a:prstGeom prst="rect">
            <a:avLst/>
          </a:prstGeom>
        </p:spPr>
        <p:txBody>
          <a:bodyPr anchor="t" anchorCtr="0"/>
          <a:lstStyle>
            <a:lvl1pPr marL="0" algn="ctr" defTabSz="914400" rtl="0" eaLnBrk="1" latinLnBrk="0" hangingPunct="1">
              <a:lnSpc>
                <a:spcPts val="1000"/>
              </a:lnSpc>
              <a:defRPr lang="en-US" sz="9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Reaching across Arizona to provide comprehensive </a:t>
            </a:r>
            <a:br>
              <a:rPr lang="en-US" dirty="0"/>
            </a:br>
            <a:r>
              <a:rPr lang="en-US" dirty="0"/>
              <a:t>quality health care for those in need</a:t>
            </a:r>
          </a:p>
        </p:txBody>
      </p:sp>
    </p:spTree>
    <p:extLst>
      <p:ext uri="{BB962C8B-B14F-4D97-AF65-F5344CB8AC3E}">
        <p14:creationId xmlns:p14="http://schemas.microsoft.com/office/powerpoint/2010/main" val="19727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8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b="0" dirty="0">
                <a:latin typeface="+mj-lt"/>
              </a:rPr>
              <a:t>AHCCCS Pharmacy and Therapeutics Committee</a:t>
            </a:r>
            <a:br>
              <a:rPr lang="en-US" sz="3200" b="0" dirty="0">
                <a:latin typeface="+mj-lt"/>
              </a:rPr>
            </a:br>
            <a:r>
              <a:rPr lang="en-US" sz="3200" b="0" dirty="0">
                <a:latin typeface="+mj-lt"/>
              </a:rPr>
              <a:t>Recommendations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October 19, 2022</a:t>
            </a:r>
          </a:p>
        </p:txBody>
      </p:sp>
    </p:spTree>
    <p:extLst>
      <p:ext uri="{BB962C8B-B14F-4D97-AF65-F5344CB8AC3E}">
        <p14:creationId xmlns:p14="http://schemas.microsoft.com/office/powerpoint/2010/main" val="15756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 Blockers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819150"/>
            <a:ext cx="5209736" cy="3867149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ATENOLOL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ATENOLOL / CHLORTHALIDONE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BISOPROLOL HCTZ (ORAL)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BISOPROLOL (ORAL)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CARVEDILOL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LABETALOL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METOPROLOL / HCTZ (ORAL)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METOPROLOL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METOPROLOL XL (AG) (ORAL)*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GRANDFATHERING - YES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B75875-AE38-4745-BD22-8F5155EC1F9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02439"/>
            <a:ext cx="4191000" cy="3426711"/>
          </a:xfrm>
        </p:spPr>
        <p:txBody>
          <a:bodyPr/>
          <a:lstStyle/>
          <a:p>
            <a:r>
              <a:rPr lang="en-US" sz="1800" dirty="0">
                <a:solidFill>
                  <a:srgbClr val="000000"/>
                </a:solidFill>
              </a:rPr>
              <a:t>METOPROLOL XL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NADOLOL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/ HCTZ (ORAL)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ER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PROPRANOLOL ER (AG) (ORAL)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SOLUTION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PROPRANOLOL TABLET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SOTALOL (ORAL)*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67200" y="1200150"/>
            <a:ext cx="4648200" cy="34861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863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BPH Treatments</a:t>
            </a:r>
          </a:p>
        </p:txBody>
      </p:sp>
    </p:spTree>
    <p:extLst>
      <p:ext uri="{BB962C8B-B14F-4D97-AF65-F5344CB8AC3E}">
        <p14:creationId xmlns:p14="http://schemas.microsoft.com/office/powerpoint/2010/main" val="150227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BPH Treatments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23925"/>
            <a:ext cx="8610600" cy="3400425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ALFUZOSIN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DOXAZOSIN (AG)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DOXAZOSIN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DUTASTERIDE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FINASTERIDE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TAMSULOSIN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TERAZOSIN (ORAL)*</a:t>
            </a:r>
          </a:p>
          <a:p>
            <a:pPr marL="0" indent="0">
              <a:buNone/>
            </a:pPr>
            <a:endParaRPr lang="en-US" sz="1800" b="1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GRANDFATHERING - NONE</a:t>
            </a:r>
          </a:p>
          <a:p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5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Calcium Channel Blockers</a:t>
            </a:r>
          </a:p>
        </p:txBody>
      </p:sp>
    </p:spTree>
    <p:extLst>
      <p:ext uri="{BB962C8B-B14F-4D97-AF65-F5344CB8AC3E}">
        <p14:creationId xmlns:p14="http://schemas.microsoft.com/office/powerpoint/2010/main" val="328978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 Channel Blockers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1047751"/>
            <a:ext cx="5895536" cy="3581400"/>
          </a:xfrm>
        </p:spPr>
        <p:txBody>
          <a:bodyPr lIns="91440" tIns="45720" rIns="91440" bIns="45720" anchor="t"/>
          <a:lstStyle/>
          <a:p>
            <a:pPr>
              <a:spcBef>
                <a:spcPts val="336"/>
              </a:spcBef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  <a:endParaRPr lang="en-US" sz="2000" dirty="0">
              <a:cs typeface="Arial"/>
            </a:endParaRP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AMLODIPINE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DILTIAZEM CAPSULE ER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DILTIAZEM TABLET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FELODIPINE ER (ORAL)*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KATERZIA (ORAL) (PA required &gt;7 years)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NIFEDIPINE IR (ORAL)*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8FFB0D-D445-4AC0-B1D2-6841CFE15C7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457325"/>
            <a:ext cx="4191000" cy="3171825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rgbClr val="000000"/>
                </a:solidFill>
                <a:cs typeface="Arial"/>
              </a:rPr>
              <a:t>NIFEDIPINE ER (ORAL)*</a:t>
            </a:r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VERAPAMIL CAPSULE ER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VERAPAMIL TABLET ER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VERAPAMIL TABLET (ORAL)*</a:t>
            </a:r>
          </a:p>
          <a:p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4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HAE Treatments</a:t>
            </a:r>
          </a:p>
        </p:txBody>
      </p:sp>
    </p:spTree>
    <p:extLst>
      <p:ext uri="{BB962C8B-B14F-4D97-AF65-F5344CB8AC3E}">
        <p14:creationId xmlns:p14="http://schemas.microsoft.com/office/powerpoint/2010/main" val="201998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HAE Treatments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5363"/>
            <a:ext cx="8458200" cy="371665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BERINERT (INTRAVEN)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CINRYZE (INTRAVEN)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FIRAZYR (SUB-Q)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KALBITOR (SUB-Q)</a:t>
            </a:r>
          </a:p>
          <a:p>
            <a:r>
              <a:rPr lang="en-US" sz="1800" dirty="0">
                <a:solidFill>
                  <a:srgbClr val="0000FF"/>
                </a:solidFill>
                <a:cs typeface="Arial"/>
              </a:rPr>
              <a:t>ORLADEYO (ORAL)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Grandfathering – YES, with the exception of ICATIBANT (SUB-Q).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cs typeface="Arial"/>
              </a:rPr>
              <a:t>The remaining agents in this class are recommended nonpreferred.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153400" y="1371601"/>
            <a:ext cx="25908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09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HIV-AIDS</a:t>
            </a:r>
          </a:p>
        </p:txBody>
      </p:sp>
    </p:spTree>
    <p:extLst>
      <p:ext uri="{BB962C8B-B14F-4D97-AF65-F5344CB8AC3E}">
        <p14:creationId xmlns:p14="http://schemas.microsoft.com/office/powerpoint/2010/main" val="133932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95351"/>
            <a:ext cx="5019675" cy="35433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2000" b="1" i="1" dirty="0">
                <a:ea typeface="+mn-lt"/>
                <a:cs typeface="+mn-lt"/>
              </a:rPr>
              <a:t>PDL Recommendations (preferred products):</a:t>
            </a:r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276350"/>
            <a:ext cx="3810000" cy="33832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ABACAVIR/LAMIVUDINE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ABACAVIR/LAMIVUDINE/ZIDOVUDINE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APTIVUS CAPSULE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APTIVUS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ATAZANAVIR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ATRIPLA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BIKTARVY (ORAL)*</a:t>
            </a:r>
          </a:p>
          <a:p>
            <a:pPr marL="0" indent="0">
              <a:spcBef>
                <a:spcPts val="336"/>
              </a:spcBef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572000" y="992890"/>
            <a:ext cx="4191000" cy="36589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COMPLERA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DELSTRIGO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DESCOVY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DIDANOSINE CAPSULE DR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DOVATO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EFAVIRENZ CAPSULE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EFAVIRENZ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EFAVIRENZ/EMTRICITABINE/TENOFOVIR DISOPROXIL FUMARATE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EMTRICITABINE CAPSULE (ORAL)*</a:t>
            </a:r>
          </a:p>
          <a:p>
            <a:pPr marL="0" indent="0">
              <a:spcBef>
                <a:spcPts val="336"/>
              </a:spcBef>
              <a:buNone/>
            </a:pPr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172200" y="1123951"/>
            <a:ext cx="2895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621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81369"/>
            <a:ext cx="4933950" cy="35572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1" i="1" dirty="0">
                <a:ea typeface="+mn-lt"/>
                <a:cs typeface="+mn-lt"/>
              </a:rPr>
              <a:t>PDL Recommendations (preferred products):</a:t>
            </a:r>
            <a:endParaRPr lang="en-US" dirty="0"/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EMTRIVA SOLUTION (ORAL)*</a:t>
            </a:r>
            <a:endParaRPr lang="en-US" sz="1600" kern="600" dirty="0">
              <a:solidFill>
                <a:srgbClr val="000000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ETRAVIRINE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EVOTAZ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FOSAMPRENAVIR TABLET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FUZEON (SUB-Q)*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GENVOYA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ISENTRESS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ISENTRESS HD (ORAL)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ISENTRESS POWDER PACK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ISENTRESS TAB CHEW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JULUCA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800" kern="600" dirty="0">
              <a:solidFill>
                <a:srgbClr val="000000"/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486249"/>
            <a:ext cx="34290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724400" y="992889"/>
            <a:ext cx="3733800" cy="36589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LAMIVUDINE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LAMIVUDINE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LAMIVUDINE-ZIDOVUDINE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LEXIVA SUSPENSION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LOPINAVIR/RITONAVIR SOLUTION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LOPINAVIR/RITONAVIR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NEVIRAPINE ER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NEVIRAPINE ORAL SUSP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NEVIRAPINE TABLET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NORVIR POWDER PACK (ORAL)*</a:t>
            </a:r>
          </a:p>
          <a:p>
            <a:pPr>
              <a:spcBef>
                <a:spcPts val="336"/>
              </a:spcBef>
              <a:buClr>
                <a:schemeClr val="tx1">
                  <a:lumMod val="50000"/>
                </a:schemeClr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NORVIR SOLUTION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000" kern="600" dirty="0">
              <a:solidFill>
                <a:srgbClr val="000000"/>
              </a:solidFill>
            </a:endParaRPr>
          </a:p>
          <a:p>
            <a:endParaRPr lang="en-US" sz="1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4406794" y="881368"/>
            <a:ext cx="4800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832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Committee Recommendations</a:t>
            </a:r>
            <a:endParaRPr lang="en-US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990600"/>
            <a:ext cx="8382000" cy="40195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2400" b="1" i="1" dirty="0">
                <a:solidFill>
                  <a:schemeClr val="tx1">
                    <a:lumMod val="50000"/>
                  </a:schemeClr>
                </a:solidFill>
              </a:rPr>
              <a:t>PDL Recommendation Key: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preferred and remaining preferred are listed in </a:t>
            </a:r>
            <a:r>
              <a:rPr lang="en-US" altLang="en-US" sz="2000" b="1" u="sng" dirty="0">
                <a:solidFill>
                  <a:schemeClr val="tx1">
                    <a:lumMod val="50000"/>
                  </a:schemeClr>
                </a:solidFill>
              </a:rPr>
              <a:t>Black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non-preferred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preferred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are listed in </a:t>
            </a:r>
            <a:r>
              <a:rPr lang="en-US" altLang="en-US" sz="2000" b="1" u="sng" dirty="0">
                <a:solidFill>
                  <a:srgbClr val="0000FF"/>
                </a:solidFill>
              </a:rPr>
              <a:t>Blue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new, not previously reviewed or preferred and recommended to be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non-preferred 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are listed in </a:t>
            </a:r>
            <a:r>
              <a:rPr lang="en-US" altLang="en-US" sz="2000" b="1" u="sng" dirty="0">
                <a:solidFill>
                  <a:srgbClr val="FF0000"/>
                </a:solidFill>
              </a:rPr>
              <a:t>Red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Products currently included on the AHCCCS approved drug list are noted with an </a:t>
            </a: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</a:rPr>
              <a:t>asterisk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 (*)</a:t>
            </a:r>
          </a:p>
          <a:p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</a:rPr>
              <a:t>Classes where grandfathering is recommended will have a notation on the preferred recommendations page</a:t>
            </a:r>
            <a:endParaRPr lang="en-US" altLang="en-US" sz="2000" dirty="0">
              <a:solidFill>
                <a:srgbClr val="0000FF"/>
              </a:solidFill>
            </a:endParaRPr>
          </a:p>
          <a:p>
            <a:endParaRPr lang="en-US" altLang="en-US" sz="2000" b="1" i="1" u="sng" dirty="0">
              <a:solidFill>
                <a:srgbClr val="FF0000"/>
              </a:solidFill>
            </a:endParaRPr>
          </a:p>
          <a:p>
            <a:endParaRPr lang="en-US" altLang="en-US" sz="2000" b="1" i="1" dirty="0">
              <a:solidFill>
                <a:srgbClr val="0000FF"/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en-US" sz="2000" b="1" i="1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727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779724"/>
            <a:ext cx="4843463" cy="3876853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sz="2000" b="1" i="1" dirty="0">
                <a:ea typeface="+mn-lt"/>
                <a:cs typeface="+mn-lt"/>
              </a:rPr>
              <a:t>PDL Recommendations (preferred products):</a:t>
            </a:r>
            <a:endParaRPr lang="en-US" dirty="0"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ODEFSEY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PIFELTRO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PREZCOBIX (ORAL)*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PREZISTA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PREZISTA ORAL SUSP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REYATAZ POWDER PACK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RITONAVIR TABLET (ORAL)*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SELZENTRY TABLET (ORAL)*</a:t>
            </a:r>
            <a:endParaRPr lang="en-US" sz="1600" kern="600" dirty="0">
              <a:solidFill>
                <a:srgbClr val="0C0C0C"/>
              </a:solidFill>
            </a:endParaRP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STRIBILD (ORAL)*</a:t>
            </a:r>
          </a:p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SYMFI (ORAL)</a:t>
            </a:r>
          </a:p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SYMFI LO (ORAL)</a:t>
            </a:r>
          </a:p>
          <a:p>
            <a:r>
              <a:rPr lang="en-US" sz="1600" dirty="0">
                <a:solidFill>
                  <a:srgbClr val="0C0C0C"/>
                </a:solidFill>
                <a:latin typeface="+mn-lt"/>
              </a:rPr>
              <a:t>SYMTUZA (ORAL)*</a:t>
            </a:r>
          </a:p>
          <a:p>
            <a:pPr marL="0" indent="0">
              <a:buNone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486249"/>
            <a:ext cx="34290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724399" y="1123950"/>
            <a:ext cx="4386263" cy="352786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Tahoma"/>
                <a:cs typeface="Tahoma"/>
              </a:rPr>
              <a:t>TENOFOVIR DISOPROXIL FUMARATE (ORAL)*</a:t>
            </a:r>
            <a:endParaRPr lang="en-US" dirty="0">
              <a:solidFill>
                <a:schemeClr val="tx1">
                  <a:lumMod val="50000"/>
                </a:schemeClr>
              </a:solidFill>
              <a:ea typeface="Tahoma"/>
              <a:cs typeface="Tahoma"/>
            </a:endParaRP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TIVICAY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TIVICAY PD SUSPENSION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C0C0C"/>
                </a:solidFill>
                <a:latin typeface="+mn-lt"/>
              </a:rPr>
              <a:t>TRIUMEQ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rgbClr val="0000FF"/>
                </a:solidFill>
                <a:latin typeface="+mn-lt"/>
                <a:ea typeface="Tahoma"/>
                <a:cs typeface="Tahoma"/>
              </a:rPr>
              <a:t>TRIUMEQ PD TAB SUSP (ORAL)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TRUVADA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TYBOST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VIREAD POWDER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ZIDOVUDINE CAPSULE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ZIDOVUDINE SYRUP (ORAL)*</a:t>
            </a:r>
          </a:p>
          <a:p>
            <a:pPr>
              <a:spcBef>
                <a:spcPts val="336"/>
              </a:spcBef>
              <a:buClr>
                <a:srgbClr val="0C0C0C"/>
              </a:buClr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ZIDOVUDINE TABLET (ORAL)*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  <a:latin typeface="+mn-lt"/>
            </a:endParaRPr>
          </a:p>
          <a:p>
            <a:endParaRPr lang="en-US" sz="14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4343400" y="779725"/>
            <a:ext cx="4724400" cy="40018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4344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HIV - AIDS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2889"/>
            <a:ext cx="8305800" cy="3445761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(Products Moving to Nonpreferred)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  <a:cs typeface="Arial"/>
              </a:rPr>
              <a:t>CRIXIVAN (ORAL)*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INVIRASE TABLET (ORAL)*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STAVUDINE CAPSULE (ORAL)*</a:t>
            </a:r>
          </a:p>
          <a:p>
            <a:r>
              <a:rPr lang="en-US" sz="1800" dirty="0">
                <a:solidFill>
                  <a:srgbClr val="FF0000"/>
                </a:solidFill>
                <a:latin typeface="+mn-lt"/>
                <a:cs typeface="Arial"/>
              </a:rPr>
              <a:t>VIRACEPT (ORAL)*</a:t>
            </a:r>
            <a:endParaRPr lang="en-US" sz="1800" dirty="0">
              <a:solidFill>
                <a:srgbClr val="0C0C0C"/>
              </a:solidFill>
            </a:endParaRPr>
          </a:p>
          <a:p>
            <a:endParaRPr lang="en-US" sz="1800" dirty="0">
              <a:solidFill>
                <a:srgbClr val="0C0C0C"/>
              </a:solidFill>
              <a:cs typeface="Arial"/>
            </a:endParaRP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Grandfathering - YES</a:t>
            </a:r>
            <a:endParaRPr lang="en-US" sz="1800" dirty="0">
              <a:solidFill>
                <a:srgbClr val="0C0C0C"/>
              </a:solidFill>
              <a:latin typeface="+mn-lt"/>
            </a:endParaRPr>
          </a:p>
          <a:p>
            <a:endParaRPr lang="en-US" sz="1800" dirty="0">
              <a:solidFill>
                <a:srgbClr val="FF0000"/>
              </a:solidFill>
              <a:latin typeface="+mn-lt"/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75BE01D-BC9B-4831-AA88-364621FEE9EF}"/>
              </a:ext>
            </a:extLst>
          </p:cNvPr>
          <p:cNvSpPr txBox="1">
            <a:spLocks/>
          </p:cNvSpPr>
          <p:nvPr/>
        </p:nvSpPr>
        <p:spPr>
          <a:xfrm>
            <a:off x="228600" y="1486249"/>
            <a:ext cx="3429000" cy="3173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6702499-30FA-4347-ADF1-69BD8189AE73}"/>
              </a:ext>
            </a:extLst>
          </p:cNvPr>
          <p:cNvSpPr txBox="1">
            <a:spLocks/>
          </p:cNvSpPr>
          <p:nvPr/>
        </p:nvSpPr>
        <p:spPr>
          <a:xfrm>
            <a:off x="4724400" y="1356514"/>
            <a:ext cx="3733800" cy="32953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400" kern="6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469E08B-DE79-46DB-AF28-B09A8C905A93}"/>
              </a:ext>
            </a:extLst>
          </p:cNvPr>
          <p:cNvSpPr txBox="1">
            <a:spLocks/>
          </p:cNvSpPr>
          <p:nvPr/>
        </p:nvSpPr>
        <p:spPr>
          <a:xfrm>
            <a:off x="6172200" y="1123951"/>
            <a:ext cx="2895600" cy="365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Courier New" panose="02070309020205020404" pitchFamily="49" charset="0"/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01781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Immunomodulators, Atopic Dermatitis</a:t>
            </a:r>
          </a:p>
        </p:txBody>
      </p:sp>
    </p:spTree>
    <p:extLst>
      <p:ext uri="{BB962C8B-B14F-4D97-AF65-F5344CB8AC3E}">
        <p14:creationId xmlns:p14="http://schemas.microsoft.com/office/powerpoint/2010/main" val="681761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Immunomodulators, Atopic Dermatitis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599"/>
            <a:ext cx="8458200" cy="3775473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1800" dirty="0">
                <a:solidFill>
                  <a:srgbClr val="0000FF"/>
                </a:solidFill>
              </a:rPr>
              <a:t>DUPIXENT PEN (SUBCUTANEOUS)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DUPIXENT SYRINGE (SUBCUTANEOUS)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EUCRISA (TOPICAL)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PIMECROLIMUS (AG) (TOPICAL)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PIMECROLIMUS (TOPICAL)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TACROLIMUS (AG) (TOPICAL)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TACROLIMUS (TOPICAL)</a:t>
            </a:r>
          </a:p>
          <a:p>
            <a:endParaRPr lang="en-US" sz="1800" dirty="0">
              <a:solidFill>
                <a:srgbClr val="0000FF"/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cs typeface="Arial"/>
              </a:rPr>
              <a:t>Grandfathering – YES 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cs typeface="Arial"/>
              </a:rPr>
              <a:t>The remaining agents in this class are recommended nonpreferred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7447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Leukotriene Modifiers</a:t>
            </a:r>
          </a:p>
        </p:txBody>
      </p:sp>
    </p:spTree>
    <p:extLst>
      <p:ext uri="{BB962C8B-B14F-4D97-AF65-F5344CB8AC3E}">
        <p14:creationId xmlns:p14="http://schemas.microsoft.com/office/powerpoint/2010/main" val="1425520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Leukotriene Modifiers</a:t>
            </a:r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3340421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MONTELUKAST CHEWABLE TABLET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MONTELUKAST TABLET (ORAL)*</a:t>
            </a:r>
          </a:p>
          <a:p>
            <a:r>
              <a:rPr lang="en-US" sz="1800" dirty="0">
                <a:solidFill>
                  <a:srgbClr val="000000"/>
                </a:solidFill>
                <a:cs typeface="Arial"/>
              </a:rPr>
              <a:t>MONTELUKAST GRANULES (ORAL)* - </a:t>
            </a:r>
            <a:r>
              <a:rPr lang="en-US" sz="1600" dirty="0">
                <a:cs typeface="Arial"/>
              </a:rPr>
              <a:t>No PA required for children less than 4 years old 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Grandfathering - None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lvl="1">
              <a:buNone/>
            </a:pPr>
            <a:endParaRPr lang="en-US" sz="20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94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Movement Disorders</a:t>
            </a:r>
          </a:p>
        </p:txBody>
      </p:sp>
    </p:spTree>
    <p:extLst>
      <p:ext uri="{BB962C8B-B14F-4D97-AF65-F5344CB8AC3E}">
        <p14:creationId xmlns:p14="http://schemas.microsoft.com/office/powerpoint/2010/main" val="2483624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Movement Disorders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23950"/>
            <a:ext cx="8534400" cy="3200400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for Preferred Products:</a:t>
            </a:r>
          </a:p>
          <a:p>
            <a:r>
              <a:rPr lang="en-US" altLang="en-US" sz="1800" dirty="0">
                <a:solidFill>
                  <a:srgbClr val="0C0C0C"/>
                </a:solidFill>
                <a:cs typeface="Arial"/>
              </a:rPr>
              <a:t>AUSTEDO (ORAL)*</a:t>
            </a:r>
          </a:p>
          <a:p>
            <a:r>
              <a:rPr lang="en-US" altLang="en-US" sz="1800" dirty="0">
                <a:solidFill>
                  <a:srgbClr val="0C0C0C"/>
                </a:solidFill>
                <a:cs typeface="Arial"/>
              </a:rPr>
              <a:t>INGREZZA (ORAL)*</a:t>
            </a:r>
            <a:endParaRPr lang="en-US" altLang="en-US" sz="2000" dirty="0">
              <a:solidFill>
                <a:srgbClr val="0000FF"/>
              </a:solidFill>
              <a:cs typeface="Arial"/>
            </a:endParaRPr>
          </a:p>
          <a:p>
            <a:endParaRPr lang="en-US" altLang="en-US" sz="2000" dirty="0">
              <a:solidFill>
                <a:srgbClr val="0000FF"/>
              </a:solidFill>
              <a:cs typeface="Arial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0C0C0C"/>
                </a:solidFill>
                <a:cs typeface="Arial"/>
              </a:rPr>
              <a:t>Grandfathering – YES </a:t>
            </a:r>
            <a:endParaRPr lang="en-US" altLang="en-US" sz="1800" dirty="0">
              <a:solidFill>
                <a:srgbClr val="0C0C0C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955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Phosphate Binder</a:t>
            </a:r>
          </a:p>
        </p:txBody>
      </p:sp>
    </p:spTree>
    <p:extLst>
      <p:ext uri="{BB962C8B-B14F-4D97-AF65-F5344CB8AC3E}">
        <p14:creationId xmlns:p14="http://schemas.microsoft.com/office/powerpoint/2010/main" val="2453956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Phosphate Binders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1791"/>
            <a:ext cx="8458200" cy="3256359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  <a:endParaRPr lang="en-US" sz="2000" dirty="0">
              <a:cs typeface="Arial"/>
            </a:endParaRPr>
          </a:p>
          <a:p>
            <a:r>
              <a:rPr lang="en-US" sz="1800" dirty="0">
                <a:solidFill>
                  <a:srgbClr val="0C0C0C"/>
                </a:solidFill>
                <a:cs typeface="Arial"/>
              </a:rPr>
              <a:t>CALCIUM ACETATE CAPSULE (ORAL)*</a:t>
            </a:r>
          </a:p>
          <a:p>
            <a:r>
              <a:rPr lang="en-US" sz="1800" dirty="0">
                <a:cs typeface="Arial"/>
              </a:rPr>
              <a:t>CALCIUM ACETATE TABLET (ORAL)*</a:t>
            </a:r>
          </a:p>
          <a:p>
            <a:r>
              <a:rPr lang="en-US" sz="1800" dirty="0">
                <a:cs typeface="Arial"/>
              </a:rPr>
              <a:t>CALCIUM ACETATE TABLET OTC (ORAL)</a:t>
            </a:r>
          </a:p>
          <a:p>
            <a:r>
              <a:rPr lang="en-US" sz="1800" dirty="0">
                <a:cs typeface="Arial"/>
              </a:rPr>
              <a:t>SEVELAMER CARBONATE TABLET (AG) (ORAL)*</a:t>
            </a:r>
          </a:p>
          <a:p>
            <a:r>
              <a:rPr lang="en-US" sz="1800" dirty="0">
                <a:cs typeface="Arial"/>
              </a:rPr>
              <a:t>SEVELAMER CARBONATE TABLET (ORAL)*</a:t>
            </a:r>
          </a:p>
          <a:p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Grandfathering Yes only for LANTHANIUM CHEWABLE TABLET (ORAL) and FOSRENOL POWDER PACK (ORAL) 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631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Antifungals, Oral</a:t>
            </a:r>
          </a:p>
        </p:txBody>
      </p:sp>
    </p:spTree>
    <p:extLst>
      <p:ext uri="{BB962C8B-B14F-4D97-AF65-F5344CB8AC3E}">
        <p14:creationId xmlns:p14="http://schemas.microsoft.com/office/powerpoint/2010/main" val="2722725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Sedative Hypnotics</a:t>
            </a:r>
          </a:p>
        </p:txBody>
      </p:sp>
    </p:spTree>
    <p:extLst>
      <p:ext uri="{BB962C8B-B14F-4D97-AF65-F5344CB8AC3E}">
        <p14:creationId xmlns:p14="http://schemas.microsoft.com/office/powerpoint/2010/main" val="545663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Sedative Hypnotics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1791"/>
            <a:ext cx="8458200" cy="3256359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b="1" i="1" dirty="0">
                <a:cs typeface="Arial"/>
              </a:rPr>
              <a:t>PDL Recommendations (preferred products):</a:t>
            </a:r>
            <a:endParaRPr lang="en-US" dirty="0">
              <a:cs typeface="Arial"/>
            </a:endParaRPr>
          </a:p>
          <a:p>
            <a:r>
              <a:rPr lang="en-US" sz="2000" dirty="0">
                <a:solidFill>
                  <a:srgbClr val="0C0C0C"/>
                </a:solidFill>
                <a:cs typeface="Arial"/>
              </a:rPr>
              <a:t>ESZOPICLONE (ORAL)*</a:t>
            </a:r>
          </a:p>
          <a:p>
            <a:r>
              <a:rPr lang="en-US" sz="2000" dirty="0">
                <a:cs typeface="Arial"/>
              </a:rPr>
              <a:t>ROZEREM (ORAL)*</a:t>
            </a:r>
          </a:p>
          <a:p>
            <a:r>
              <a:rPr lang="en-US" sz="2000" dirty="0">
                <a:cs typeface="Arial"/>
              </a:rPr>
              <a:t>TEMAZEPAM (AG) (ORAL) – 15 mg and 30 mg capsules*</a:t>
            </a:r>
          </a:p>
          <a:p>
            <a:r>
              <a:rPr lang="en-US" sz="2000" dirty="0">
                <a:cs typeface="Arial"/>
              </a:rPr>
              <a:t>TEMAZEPAM (ORAL) – 15 mg and 30 mg capsules*</a:t>
            </a:r>
          </a:p>
          <a:p>
            <a:r>
              <a:rPr lang="en-US" sz="2000" dirty="0">
                <a:cs typeface="Arial"/>
              </a:rPr>
              <a:t>ZOLPIDEM (ORAL)*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Grandfathering - None</a:t>
            </a:r>
            <a:endParaRPr lang="en-US" sz="2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356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Steroids, Topical</a:t>
            </a:r>
          </a:p>
        </p:txBody>
      </p:sp>
    </p:spTree>
    <p:extLst>
      <p:ext uri="{BB962C8B-B14F-4D97-AF65-F5344CB8AC3E}">
        <p14:creationId xmlns:p14="http://schemas.microsoft.com/office/powerpoint/2010/main" val="2711316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3363" y="800100"/>
            <a:ext cx="8682037" cy="3927347"/>
          </a:xfrm>
        </p:spPr>
        <p:txBody>
          <a:bodyPr lIns="91440" tIns="45720" rIns="91440" bIns="45720" anchor="t">
            <a:normAutofit lnSpcReduction="10000"/>
          </a:bodyPr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0" indent="0">
              <a:buNone/>
            </a:pPr>
            <a:r>
              <a:rPr lang="en-US" altLang="en-US" sz="18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Potency Topical Steroid Agents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solidFill>
                  <a:srgbClr val="0C0C0C"/>
                </a:solidFill>
                <a:cs typeface="Arial"/>
              </a:rPr>
              <a:t>DERMA-SMOOTHE-FS (TOPICAL)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ACETATE CREAM OTC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ACETATE OINTMENT OTC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CREAM (RECTAL)*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CREAM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CREAM OTC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LOTION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OINTMENT OTC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 OINTMENT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600" dirty="0">
                <a:cs typeface="Arial"/>
              </a:rPr>
              <a:t>HYDROCORTISONE-ALOE CREAM OTC (TOPICAL)</a:t>
            </a:r>
          </a:p>
          <a:p>
            <a:pPr>
              <a:buNone/>
            </a:pPr>
            <a:r>
              <a:rPr lang="en-US" sz="2000" dirty="0"/>
              <a:t>Grandfathering – None</a:t>
            </a:r>
            <a:endParaRPr lang="en-US" altLang="en-US" sz="2000" dirty="0"/>
          </a:p>
          <a:p>
            <a:pPr indent="0">
              <a:buNone/>
            </a:pPr>
            <a:endParaRPr lang="en-US" sz="1400" dirty="0"/>
          </a:p>
          <a:p>
            <a:pPr indent="0">
              <a:buNone/>
            </a:pP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19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53691"/>
            <a:ext cx="8458200" cy="3395045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pPr marL="0" indent="0"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Medium Potency Topical Steroid Agents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Arial"/>
              </a:rPr>
              <a:t>FLUTICASONE PROPIONATE CREAM (TOPICAL)*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Arial"/>
              </a:rPr>
              <a:t>FLUTICASONE PROPIONATE OINTMENT (TOPICAL)*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Arial"/>
              </a:rPr>
              <a:t>MOMETASONE FUROATE CREAM (TOPICAL)*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Arial"/>
              </a:rPr>
              <a:t>MOMETASONE FUROATE OINTMENT (TOPICAL)*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Arial"/>
              </a:rPr>
              <a:t>MOMETASONE FUROATE SOLUTION (TOPICAL)*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Grandfathering - None</a:t>
            </a:r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858000" y="4727448"/>
            <a:ext cx="2133600" cy="216694"/>
          </a:xfrm>
          <a:prstGeom prst="rect">
            <a:avLst/>
          </a:prstGeom>
        </p:spPr>
        <p:txBody>
          <a:bodyPr anchor="b" anchorCtr="0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445594-FFE8-4E90-934C-EFF530110A3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733800" y="1371601"/>
            <a:ext cx="7010400" cy="33944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1717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60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37F12-0466-4D64-9481-C2C4605E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241E9-E7FC-4672-824A-4768A1E6B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3546"/>
            <a:ext cx="4953000" cy="3810001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PDL Recommendations (preferred products):</a:t>
            </a:r>
          </a:p>
          <a:p>
            <a:pPr marL="0" indent="0">
              <a:buNone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High Potency Topical Steroid Agents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 DIPROP / PROP GLY CREAM (TOPICAL)*</a:t>
            </a:r>
          </a:p>
          <a:p>
            <a:r>
              <a:rPr lang="en-US" sz="1600" b="0" i="0" u="none" strike="noStrike" baseline="0" dirty="0">
                <a:solidFill>
                  <a:srgbClr val="0C0C0C"/>
                </a:solidFill>
                <a:latin typeface="CIDFont+F4"/>
              </a:rPr>
              <a:t>BETAMETHASONE DIPROPIONATE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DIPROPIONATE LOTION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VALERATE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VALERATE LOTION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BETAMETHASONE VALERATE OINTMENT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FLUOCINONIDE CREAM (TOPICAL)*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600" dirty="0"/>
              <a:t>Grandfathering - None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3C72C-6037-4AF3-9F16-FF80B834F1B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1200150"/>
            <a:ext cx="4038600" cy="3429000"/>
          </a:xfrm>
        </p:spPr>
        <p:txBody>
          <a:bodyPr/>
          <a:lstStyle/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FLUOCINONIDE OINTMENT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FLUOCINONIDE SOLUTION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TRIAMCINOLONE ACETONIDE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TRIAMCINOLONE ACETONIDE LOTION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TRIAMCINOLONE ACETONIDE OINTMENT (TOPICAL)*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080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Steroids,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3908298"/>
          </a:xfrm>
        </p:spPr>
        <p:txBody>
          <a:bodyPr lIns="91440" tIns="45720" rIns="91440" bIns="45720" anchor="t"/>
          <a:lstStyle/>
          <a:p>
            <a:pPr>
              <a:buNone/>
            </a:pPr>
            <a:r>
              <a:rPr lang="en-US" altLang="en-US" sz="2000" b="1" i="1" dirty="0">
                <a:cs typeface="Arial"/>
              </a:rPr>
              <a:t>PDL Recommendations (preferred products):</a:t>
            </a:r>
          </a:p>
          <a:p>
            <a:pPr marL="0" indent="0"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Very High Potency Topical Steroid Agents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EMOLLIENT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CREAM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GEL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OINTMENT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CLOBETASOL PROPIONATE SOLUTION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b="0" i="0" u="none" strike="noStrike" baseline="0" dirty="0">
                <a:solidFill>
                  <a:srgbClr val="0C0C0C"/>
                </a:solidFill>
                <a:latin typeface="CIDFont+F4"/>
                <a:cs typeface="Arial"/>
              </a:rPr>
              <a:t>CLOBETASOL SHAMPOO (TOPICAL)*</a:t>
            </a:r>
            <a:endParaRPr lang="en-US" sz="1800" dirty="0">
              <a:solidFill>
                <a:srgbClr val="0C0C0C"/>
              </a:solidFill>
              <a:cs typeface="Arial"/>
            </a:endParaRP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HALOBETASOL PROPIONATE CREAM (TOPICAL)*</a:t>
            </a:r>
          </a:p>
          <a:p>
            <a:pPr indent="0">
              <a:buFont typeface="Arial" panose="02070309020205020404" pitchFamily="49" charset="0"/>
              <a:buChar char="•"/>
            </a:pPr>
            <a:r>
              <a:rPr lang="en-US" sz="1800" dirty="0">
                <a:cs typeface="Arial"/>
              </a:rPr>
              <a:t>HALOBETASOL PROPIONATE OINTMENT (TOPICAL)*</a:t>
            </a:r>
          </a:p>
          <a:p>
            <a:pPr marL="0" indent="0">
              <a:buNone/>
            </a:pPr>
            <a:r>
              <a:rPr lang="en-US" sz="2000" dirty="0"/>
              <a:t>Grandfathering - None</a:t>
            </a:r>
          </a:p>
          <a:p>
            <a:endParaRPr lang="en-US" sz="2000" i="1" dirty="0"/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331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New Drugs</a:t>
            </a:r>
          </a:p>
        </p:txBody>
      </p:sp>
    </p:spTree>
    <p:extLst>
      <p:ext uri="{BB962C8B-B14F-4D97-AF65-F5344CB8AC3E}">
        <p14:creationId xmlns:p14="http://schemas.microsoft.com/office/powerpoint/2010/main" val="1534142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Drug Recommendations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020050" cy="3318272"/>
          </a:xfrm>
        </p:spPr>
        <p:txBody>
          <a:bodyPr/>
          <a:lstStyle/>
          <a:p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Camzyos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mavacamten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– Recommended Nonpreferred</a:t>
            </a:r>
          </a:p>
          <a:p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Mounjaro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tirzepatide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– Recommended Nonpreferred</a:t>
            </a:r>
          </a:p>
          <a:p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Vtama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tapinarof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– Recommended Nonpreferred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43450" y="1276350"/>
            <a:ext cx="3733800" cy="32801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7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5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22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87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74F3C-D799-0FDB-A245-FD466C544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35639"/>
            <a:ext cx="8915400" cy="857250"/>
          </a:xfrm>
        </p:spPr>
        <p:txBody>
          <a:bodyPr/>
          <a:lstStyle/>
          <a:p>
            <a:r>
              <a:rPr lang="en-US" dirty="0"/>
              <a:t>Request to add Ella (Ulipristal) to the AHCCCS Drug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5F75-E583-C1FB-5742-5B223A358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394472"/>
          </a:xfrm>
        </p:spPr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ctr"/>
                <a:tab pos="5486400" algn="r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present committee members voted in favor of the recommendation to add Ella to the AHCCCS Drug List.</a:t>
            </a: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ctr"/>
                <a:tab pos="5486400" algn="r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1" indent="0">
              <a:spcBef>
                <a:spcPts val="0"/>
              </a:spcBef>
              <a:spcAft>
                <a:spcPts val="0"/>
              </a:spcAft>
              <a:buNone/>
              <a:tabLst>
                <a:tab pos="2743200" algn="ctr"/>
                <a:tab pos="5486400" algn="r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Prior Authorization will not be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Oral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3986213" cy="3448050"/>
          </a:xfrm>
        </p:spPr>
        <p:txBody>
          <a:bodyPr/>
          <a:lstStyle/>
          <a:p>
            <a:pPr>
              <a:buNone/>
            </a:pPr>
            <a:r>
              <a:rPr lang="en-US" altLang="en-US" sz="2000" b="1" i="1" dirty="0">
                <a:solidFill>
                  <a:schemeClr val="tx1">
                    <a:lumMod val="50000"/>
                  </a:schemeClr>
                </a:solidFill>
              </a:rPr>
              <a:t>Current PDL (preferred products):</a:t>
            </a:r>
          </a:p>
          <a:p>
            <a:r>
              <a:rPr lang="en-US" sz="1800" dirty="0">
                <a:solidFill>
                  <a:srgbClr val="000000"/>
                </a:solidFill>
              </a:rPr>
              <a:t>CLOTRIMAZOLE (MUCOUS MEM)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FLUCONAZOLE SUSPENSION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FLUCONAZOLE TABLET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GRISEOFULVIN SUSPENSION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GRISEOFULVIN TABLETS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SUSPENSION (ORAL)*</a:t>
            </a:r>
          </a:p>
          <a:p>
            <a:r>
              <a:rPr lang="en-US" sz="1800" dirty="0">
                <a:solidFill>
                  <a:srgbClr val="000000"/>
                </a:solidFill>
              </a:rPr>
              <a:t>NYSTATIN TABLET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TERBINAFINE (ORAL)*</a:t>
            </a:r>
          </a:p>
          <a:p>
            <a:r>
              <a:rPr lang="en-US" sz="1800" dirty="0">
                <a:solidFill>
                  <a:srgbClr val="0000FF"/>
                </a:solidFill>
              </a:rPr>
              <a:t>VFEND SUSPENSION (ORAL)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08810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Antifungals, Topical</a:t>
            </a:r>
          </a:p>
        </p:txBody>
      </p:sp>
    </p:spTree>
    <p:extLst>
      <p:ext uri="{BB962C8B-B14F-4D97-AF65-F5344CB8AC3E}">
        <p14:creationId xmlns:p14="http://schemas.microsoft.com/office/powerpoint/2010/main" val="88169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Antifungals, Topical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664" y="992888"/>
            <a:ext cx="4295336" cy="3788661"/>
          </a:xfrm>
        </p:spPr>
        <p:txBody>
          <a:bodyPr/>
          <a:lstStyle/>
          <a:p>
            <a:pPr>
              <a:buNone/>
            </a:pPr>
            <a:r>
              <a:rPr lang="en-US" altLang="en-US" sz="1800" b="1" i="1" dirty="0">
                <a:solidFill>
                  <a:schemeClr val="tx1">
                    <a:lumMod val="50000"/>
                  </a:schemeClr>
                </a:solidFill>
              </a:rPr>
              <a:t>Current PDL (preferred products):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CICLOPIROX CREAM (TOPICAL)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CICLOPIROX SOLUTION (TOPICAL)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CLOTRIMAZOLE-BETAMETHASONE CREAM (TOPICAL)*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CLOTRIMAZOLE CREAM OTC (TOPICAL)*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CLOTRIMAZOLE CREAM RX (TOPICAL)*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CLOTRIMAZOLE SOLUTION OTC (TOPICAL)*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KETOCONAZOLE CREAM (TOPICAL)*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KETOCONAZOLE SHAMPOO (TOPICAL)*</a:t>
            </a:r>
          </a:p>
          <a:p>
            <a:r>
              <a:rPr lang="en-US" altLang="en-US" sz="1600" dirty="0">
                <a:solidFill>
                  <a:srgbClr val="000000"/>
                </a:solidFill>
              </a:rPr>
              <a:t>LOTRIMIN ULTRA OTC (TOPICAL</a:t>
            </a:r>
            <a:r>
              <a:rPr lang="en-US" altLang="en-US" sz="14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altLang="en-US" sz="1400" dirty="0">
              <a:solidFill>
                <a:srgbClr val="000000"/>
              </a:solidFill>
            </a:endParaRPr>
          </a:p>
          <a:p>
            <a:pPr>
              <a:buNone/>
            </a:pPr>
            <a:endParaRPr lang="en-US" alt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DBE6E-709B-4E09-B6E5-CC377DBC490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290637"/>
            <a:ext cx="4191000" cy="3338513"/>
          </a:xfrm>
        </p:spPr>
        <p:txBody>
          <a:bodyPr/>
          <a:lstStyle/>
          <a:p>
            <a:r>
              <a:rPr lang="en-US" sz="1600" dirty="0">
                <a:solidFill>
                  <a:srgbClr val="000000"/>
                </a:solidFill>
              </a:rPr>
              <a:t>MICONAZOLE CREAM OTC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MICONAZOLE POWDER OTC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NYSTATIN CREAM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NYSTATIN OINT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NYSTATIN POWDER (TOPICAL)*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TERBINAFINE CREAM OTC (TOPICAL)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TOLNAFTATE AERO POWDER OTC (TOPICAL)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TOLNAFTATE CREAM OTC (TOPICAL)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TOLNAFTATE POWDER OTC (TOPICAL)</a:t>
            </a:r>
          </a:p>
        </p:txBody>
      </p:sp>
    </p:spTree>
    <p:extLst>
      <p:ext uri="{BB962C8B-B14F-4D97-AF65-F5344CB8AC3E}">
        <p14:creationId xmlns:p14="http://schemas.microsoft.com/office/powerpoint/2010/main" val="358485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</a:t>
            </a:r>
            <a:br>
              <a:rPr lang="en-US" dirty="0"/>
            </a:br>
            <a:r>
              <a:rPr lang="en-US" i="1" dirty="0"/>
              <a:t>Antimigraine Agents, Triptans</a:t>
            </a:r>
          </a:p>
        </p:txBody>
      </p:sp>
    </p:spTree>
    <p:extLst>
      <p:ext uri="{BB962C8B-B14F-4D97-AF65-F5344CB8AC3E}">
        <p14:creationId xmlns:p14="http://schemas.microsoft.com/office/powerpoint/2010/main" val="249123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Antimigraine Agents, Triptans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47751"/>
            <a:ext cx="5234426" cy="3581400"/>
          </a:xfrm>
        </p:spPr>
        <p:txBody>
          <a:bodyPr lIns="91440" tIns="45720" rIns="91440" bIns="45720" anchor="t"/>
          <a:lstStyle/>
          <a:p>
            <a:pPr>
              <a:spcBef>
                <a:spcPts val="336"/>
              </a:spcBef>
              <a:buNone/>
            </a:pPr>
            <a:r>
              <a:rPr lang="en-US" altLang="en-US" sz="2000" b="1" i="1" dirty="0">
                <a:cs typeface="Arial"/>
              </a:rPr>
              <a:t>PDL Recommendations (preferred products):</a:t>
            </a:r>
            <a:endParaRPr lang="en-US" sz="2000" dirty="0">
              <a:cs typeface="Arial"/>
            </a:endParaRPr>
          </a:p>
          <a:p>
            <a:r>
              <a:rPr lang="en-US" sz="1800" dirty="0">
                <a:solidFill>
                  <a:srgbClr val="0C0C0C"/>
                </a:solidFill>
              </a:rPr>
              <a:t>IMITREX (NASAL)</a:t>
            </a:r>
          </a:p>
          <a:p>
            <a:r>
              <a:rPr lang="en-US" sz="1800" dirty="0">
                <a:solidFill>
                  <a:srgbClr val="0C0C0C"/>
                </a:solidFill>
              </a:rPr>
              <a:t>NARATRIPTAN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RIZATRIPTAN ODT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RIZATRIPTAN TABLET (ORAL)*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(ORAL)*</a:t>
            </a:r>
            <a:endParaRPr lang="en-US" sz="1800" i="1" dirty="0"/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KIT (AG) (SUBCUTANE.)*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A0F048-A928-423E-9467-C4111E42070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0" y="1419225"/>
            <a:ext cx="4191000" cy="3209925"/>
          </a:xfrm>
        </p:spPr>
        <p:txBody>
          <a:bodyPr/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KIT (SUBCUTANE.)*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KIT (SUN) (SUBCUTANE.)*</a:t>
            </a:r>
          </a:p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SUMATRIPTAN VIAL (SUBCUTANE.)*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ZOLMITRIPTAN ODT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ZOLMITRIPTAN TABLET (ORAL)*</a:t>
            </a:r>
          </a:p>
          <a:p>
            <a:r>
              <a:rPr lang="en-US" sz="1800" dirty="0">
                <a:solidFill>
                  <a:srgbClr val="0C0C0C"/>
                </a:solidFill>
              </a:rPr>
              <a:t>ZOMIG (NASAL)</a:t>
            </a:r>
          </a:p>
          <a:p>
            <a:endParaRPr lang="en-US" sz="18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247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P&amp;T Public Class Vote: </a:t>
            </a:r>
            <a:br>
              <a:rPr lang="en-US" dirty="0"/>
            </a:br>
            <a:r>
              <a:rPr lang="en-US" i="1" dirty="0"/>
              <a:t>Beta Blockers</a:t>
            </a:r>
          </a:p>
        </p:txBody>
      </p:sp>
    </p:spTree>
    <p:extLst>
      <p:ext uri="{BB962C8B-B14F-4D97-AF65-F5344CB8AC3E}">
        <p14:creationId xmlns:p14="http://schemas.microsoft.com/office/powerpoint/2010/main" val="4174380642"/>
      </p:ext>
    </p:extLst>
  </p:cSld>
  <p:clrMapOvr>
    <a:masterClrMapping/>
  </p:clrMapOvr>
</p:sld>
</file>

<file path=ppt/theme/theme1.xml><?xml version="1.0" encoding="utf-8"?>
<a:theme xmlns:a="http://schemas.openxmlformats.org/drawingml/2006/main" name="AHCCCS-WIDE SCREEN-HD-TV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0AHCCCSPowerPointTemplate">
  <a:themeElements>
    <a:clrScheme name="Custom 35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1CB2E9DD614A43A66932E7A29982D5" ma:contentTypeVersion="6" ma:contentTypeDescription="Create a new document." ma:contentTypeScope="" ma:versionID="9bbcea54f967b67a3b0e96284f7b591f">
  <xsd:schema xmlns:xsd="http://www.w3.org/2001/XMLSchema" xmlns:xs="http://www.w3.org/2001/XMLSchema" xmlns:p="http://schemas.microsoft.com/office/2006/metadata/properties" xmlns:ns2="5539627f-a073-49ae-920d-28f8649be131" xmlns:ns3="898c3d9e-a56e-434b-bb6a-7c6f06128eeb" targetNamespace="http://schemas.microsoft.com/office/2006/metadata/properties" ma:root="true" ma:fieldsID="df60e59b68268edf99fe0426825add54" ns2:_="" ns3:_="">
    <xsd:import namespace="5539627f-a073-49ae-920d-28f8649be131"/>
    <xsd:import namespace="898c3d9e-a56e-434b-bb6a-7c6f06128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627f-a073-49ae-920d-28f8649be1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3d9e-a56e-434b-bb6a-7c6f06128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B32D0-C467-4708-B09E-449D5929C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39627f-a073-49ae-920d-28f8649be131"/>
    <ds:schemaRef ds:uri="898c3d9e-a56e-434b-bb6a-7c6f06128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339A6C-7D8A-43A0-A571-4B191075D732}">
  <ds:schemaRefs>
    <ds:schemaRef ds:uri="http://schemas.microsoft.com/office/2006/documentManagement/types"/>
    <ds:schemaRef ds:uri="898c3d9e-a56e-434b-bb6a-7c6f06128eeb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539627f-a073-49ae-920d-28f8649be131"/>
  </ds:schemaRefs>
</ds:datastoreItem>
</file>

<file path=customXml/itemProps3.xml><?xml version="1.0" encoding="utf-8"?>
<ds:datastoreItem xmlns:ds="http://schemas.openxmlformats.org/officeDocument/2006/customXml" ds:itemID="{111DF55F-FA5E-46E1-BCD3-8FDDF33E70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AHCCCS-WIDE SCREEN-HD-TV</Template>
  <TotalTime>4138</TotalTime>
  <Words>1695</Words>
  <Application>Microsoft Office PowerPoint</Application>
  <PresentationFormat>On-screen Show (16:9)</PresentationFormat>
  <Paragraphs>367</Paragraphs>
  <Slides>40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CIDFont+F4</vt:lpstr>
      <vt:lpstr>Courier New</vt:lpstr>
      <vt:lpstr>Tahoma</vt:lpstr>
      <vt:lpstr>Times New Roman</vt:lpstr>
      <vt:lpstr>Tw Cen MT</vt:lpstr>
      <vt:lpstr>Wingdings</vt:lpstr>
      <vt:lpstr>AHCCCS-WIDE SCREEN-HD-TV</vt:lpstr>
      <vt:lpstr>2020AHCCCSPowerPointTemplate</vt:lpstr>
      <vt:lpstr>PowerPoint Presentation</vt:lpstr>
      <vt:lpstr>Committee Recommendations</vt:lpstr>
      <vt:lpstr>P&amp;T Public Class Vote:  Antifungals, Oral</vt:lpstr>
      <vt:lpstr>Antifungals, Oral</vt:lpstr>
      <vt:lpstr>P&amp;T Public Class Vote:  Antifungals, Topical</vt:lpstr>
      <vt:lpstr>Antifungals, Topical</vt:lpstr>
      <vt:lpstr>P&amp;T Public Class Vote: Antimigraine Agents, Triptans</vt:lpstr>
      <vt:lpstr>Antimigraine Agents, Triptans</vt:lpstr>
      <vt:lpstr>P&amp;T Public Class Vote:  Beta Blockers</vt:lpstr>
      <vt:lpstr>Beta Blockers</vt:lpstr>
      <vt:lpstr>P&amp;T Public Class Vote:  BPH Treatments</vt:lpstr>
      <vt:lpstr>BPH Treatments</vt:lpstr>
      <vt:lpstr>P&amp;T Public Class Vote:  Calcium Channel Blockers</vt:lpstr>
      <vt:lpstr>Calcium Channel Blockers</vt:lpstr>
      <vt:lpstr>P&amp;T Public Class Vote: HAE Treatments</vt:lpstr>
      <vt:lpstr>HAE Treatments</vt:lpstr>
      <vt:lpstr>P&amp;T Public Class Vote:  HIV-AIDS</vt:lpstr>
      <vt:lpstr>HIV - AIDS</vt:lpstr>
      <vt:lpstr>HIV - AIDS</vt:lpstr>
      <vt:lpstr>HIV - AIDS</vt:lpstr>
      <vt:lpstr>HIV - AIDS</vt:lpstr>
      <vt:lpstr>P&amp;T Public Class Vote: Immunomodulators, Atopic Dermatitis</vt:lpstr>
      <vt:lpstr>Immunomodulators, Atopic Dermatitis</vt:lpstr>
      <vt:lpstr>P&amp;T Public Class Vote: Leukotriene Modifiers</vt:lpstr>
      <vt:lpstr>Leukotriene Modifiers</vt:lpstr>
      <vt:lpstr>P&amp;T Public Class Vote:  Movement Disorders</vt:lpstr>
      <vt:lpstr>Movement Disorders</vt:lpstr>
      <vt:lpstr>P&amp;T Public Class Vote:  Phosphate Binder</vt:lpstr>
      <vt:lpstr>Phosphate Binders</vt:lpstr>
      <vt:lpstr>P&amp;T Public Class Vote:  Sedative Hypnotics</vt:lpstr>
      <vt:lpstr>Sedative Hypnotics</vt:lpstr>
      <vt:lpstr>P&amp;T Public Class Vote:  Steroids, Topical</vt:lpstr>
      <vt:lpstr>Steroids, Topical</vt:lpstr>
      <vt:lpstr>Steroids, Topical</vt:lpstr>
      <vt:lpstr>Steroids, Topical</vt:lpstr>
      <vt:lpstr>Steroids, Topical</vt:lpstr>
      <vt:lpstr>P&amp;T Public Class Vote: New Drugs</vt:lpstr>
      <vt:lpstr>New Drug Recommendations </vt:lpstr>
      <vt:lpstr>Request to add Ella (Ulipristal) to the AHCCCS Drug List</vt:lpstr>
      <vt:lpstr>PowerPoint Presentation</vt:lpstr>
    </vt:vector>
  </TitlesOfParts>
  <Company>Arizona AHCCCS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Prole</dc:creator>
  <cp:lastModifiedBy>Davis, Robin</cp:lastModifiedBy>
  <cp:revision>150</cp:revision>
  <cp:lastPrinted>2020-10-14T02:19:20Z</cp:lastPrinted>
  <dcterms:created xsi:type="dcterms:W3CDTF">2019-07-24T22:05:43Z</dcterms:created>
  <dcterms:modified xsi:type="dcterms:W3CDTF">2022-10-31T20:47:31Z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0x010100F11CB2E9DD614A43A66932E7A29982D5</vt:lpwstr>
  </property>
  <property fmtid="{D5CDD505-2E9C-101B-9397-08002B2CF9AE}" pid="3" name="MSIP_Label_8be07fcc-3295-428b-88ad-2394f5c2a736_Enabled">
    <vt:lpwstr>true</vt:lpwstr>
  </property>
  <property fmtid="{D5CDD505-2E9C-101B-9397-08002B2CF9AE}" pid="4" name="MSIP_Label_8be07fcc-3295-428b-88ad-2394f5c2a736_SetDate">
    <vt:lpwstr>2020-10-05T04:12:01Z</vt:lpwstr>
  </property>
  <property fmtid="{D5CDD505-2E9C-101B-9397-08002B2CF9AE}" pid="5" name="MSIP_Label_8be07fcc-3295-428b-88ad-2394f5c2a736_Method">
    <vt:lpwstr>Standard</vt:lpwstr>
  </property>
  <property fmtid="{D5CDD505-2E9C-101B-9397-08002B2CF9AE}" pid="6" name="MSIP_Label_8be07fcc-3295-428b-88ad-2394f5c2a736_Name">
    <vt:lpwstr>Business Use</vt:lpwstr>
  </property>
  <property fmtid="{D5CDD505-2E9C-101B-9397-08002B2CF9AE}" pid="7" name="MSIP_Label_8be07fcc-3295-428b-88ad-2394f5c2a736_SiteId">
    <vt:lpwstr>a9df4fcb-7f39-49f4-9d70-1ee81b27a772</vt:lpwstr>
  </property>
  <property fmtid="{D5CDD505-2E9C-101B-9397-08002B2CF9AE}" pid="8" name="MSIP_Label_8be07fcc-3295-428b-88ad-2394f5c2a736_ActionId">
    <vt:lpwstr>370b6150-145d-4c71-aa08-606556bfb0fc</vt:lpwstr>
  </property>
  <property fmtid="{D5CDD505-2E9C-101B-9397-08002B2CF9AE}" pid="9" name="MSIP_Label_8be07fcc-3295-428b-88ad-2394f5c2a736_ContentBits">
    <vt:lpwstr>0</vt:lpwstr>
  </property>
</Properties>
</file>